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0"/>
  </p:notesMasterIdLst>
  <p:handoutMasterIdLst>
    <p:handoutMasterId r:id="rId101"/>
  </p:handoutMasterIdLst>
  <p:sldIdLst>
    <p:sldId id="256" r:id="rId2"/>
    <p:sldId id="381" r:id="rId3"/>
    <p:sldId id="433" r:id="rId4"/>
    <p:sldId id="430" r:id="rId5"/>
    <p:sldId id="366" r:id="rId6"/>
    <p:sldId id="258" r:id="rId7"/>
    <p:sldId id="444" r:id="rId8"/>
    <p:sldId id="372" r:id="rId9"/>
    <p:sldId id="376" r:id="rId10"/>
    <p:sldId id="446" r:id="rId11"/>
    <p:sldId id="434" r:id="rId12"/>
    <p:sldId id="271" r:id="rId13"/>
    <p:sldId id="378" r:id="rId14"/>
    <p:sldId id="379" r:id="rId15"/>
    <p:sldId id="257" r:id="rId16"/>
    <p:sldId id="272" r:id="rId17"/>
    <p:sldId id="385" r:id="rId18"/>
    <p:sldId id="386" r:id="rId19"/>
    <p:sldId id="447" r:id="rId20"/>
    <p:sldId id="299" r:id="rId21"/>
    <p:sldId id="394" r:id="rId22"/>
    <p:sldId id="431" r:id="rId23"/>
    <p:sldId id="432" r:id="rId24"/>
    <p:sldId id="387" r:id="rId25"/>
    <p:sldId id="428" r:id="rId26"/>
    <p:sldId id="282" r:id="rId27"/>
    <p:sldId id="388" r:id="rId28"/>
    <p:sldId id="389" r:id="rId29"/>
    <p:sldId id="436" r:id="rId30"/>
    <p:sldId id="307" r:id="rId31"/>
    <p:sldId id="390" r:id="rId32"/>
    <p:sldId id="391" r:id="rId33"/>
    <p:sldId id="259" r:id="rId34"/>
    <p:sldId id="276" r:id="rId35"/>
    <p:sldId id="437" r:id="rId36"/>
    <p:sldId id="275" r:id="rId37"/>
    <p:sldId id="392" r:id="rId38"/>
    <p:sldId id="393" r:id="rId39"/>
    <p:sldId id="440" r:id="rId40"/>
    <p:sldId id="395" r:id="rId41"/>
    <p:sldId id="442" r:id="rId42"/>
    <p:sldId id="439" r:id="rId43"/>
    <p:sldId id="441" r:id="rId44"/>
    <p:sldId id="317" r:id="rId45"/>
    <p:sldId id="397" r:id="rId46"/>
    <p:sldId id="398" r:id="rId47"/>
    <p:sldId id="321" r:id="rId48"/>
    <p:sldId id="399" r:id="rId49"/>
    <p:sldId id="400" r:id="rId50"/>
    <p:sldId id="260" r:id="rId51"/>
    <p:sldId id="324" r:id="rId52"/>
    <p:sldId id="401" r:id="rId53"/>
    <p:sldId id="402" r:id="rId54"/>
    <p:sldId id="438" r:id="rId55"/>
    <p:sldId id="327" r:id="rId56"/>
    <p:sldId id="403" r:id="rId57"/>
    <p:sldId id="404" r:id="rId58"/>
    <p:sldId id="330" r:id="rId59"/>
    <p:sldId id="405" r:id="rId60"/>
    <p:sldId id="406" r:id="rId61"/>
    <p:sldId id="261" r:id="rId62"/>
    <p:sldId id="333" r:id="rId63"/>
    <p:sldId id="407" r:id="rId64"/>
    <p:sldId id="408" r:id="rId65"/>
    <p:sldId id="262" r:id="rId66"/>
    <p:sldId id="336" r:id="rId67"/>
    <p:sldId id="409" r:id="rId68"/>
    <p:sldId id="410" r:id="rId69"/>
    <p:sldId id="412" r:id="rId70"/>
    <p:sldId id="411" r:id="rId71"/>
    <p:sldId id="340" r:id="rId72"/>
    <p:sldId id="413" r:id="rId73"/>
    <p:sldId id="414" r:id="rId74"/>
    <p:sldId id="415" r:id="rId75"/>
    <p:sldId id="416" r:id="rId76"/>
    <p:sldId id="263" r:id="rId77"/>
    <p:sldId id="347" r:id="rId78"/>
    <p:sldId id="417" r:id="rId79"/>
    <p:sldId id="418" r:id="rId80"/>
    <p:sldId id="443" r:id="rId81"/>
    <p:sldId id="419" r:id="rId82"/>
    <p:sldId id="353" r:id="rId83"/>
    <p:sldId id="420" r:id="rId84"/>
    <p:sldId id="421" r:id="rId85"/>
    <p:sldId id="264" r:id="rId86"/>
    <p:sldId id="356" r:id="rId87"/>
    <p:sldId id="422" r:id="rId88"/>
    <p:sldId id="423" r:id="rId89"/>
    <p:sldId id="265" r:id="rId90"/>
    <p:sldId id="359" r:id="rId91"/>
    <p:sldId id="424" r:id="rId92"/>
    <p:sldId id="425" r:id="rId93"/>
    <p:sldId id="362" r:id="rId94"/>
    <p:sldId id="426" r:id="rId95"/>
    <p:sldId id="427" r:id="rId96"/>
    <p:sldId id="267" r:id="rId97"/>
    <p:sldId id="435" r:id="rId98"/>
    <p:sldId id="429" r:id="rId9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B3iKULcPLqEgYl2V0JQc4A==" hashData="kTNlZsD8sydJAkU1sLIKHp9ZYCbEtI+IMy6Q0gpwjYFLjZvirXraeUfAJ86KPhYS17ydzXiPnwJ02cAWVxveXQ=="/>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B326D26-4C20-3E8C-4214-66643E4A0A4C}" name="Nikola Stosic" initials="NS" userId="S::nikola.stosic@StiftungScienceetCite.onmicrosoft.com::7fa649bc-8843-4595-8334-eb3f10228287" providerId="AD"/>
  <p188:author id="{94D67D2E-0D8F-4503-4CE5-7CB6A14485B3}" name="Tizian Zumthurm" initials="TZ" userId="S::tizian.zumthurm@StiftungScienceetCite.onmicrosoft.com::98b98201-f973-437e-b33d-190088dcf5d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elanie Brand (mebran)" initials="MB(" lastIdx="27" clrIdx="0">
    <p:extLst>
      <p:ext uri="{19B8F6BF-5375-455C-9EA6-DF929625EA0E}">
        <p15:presenceInfo xmlns:p15="http://schemas.microsoft.com/office/powerpoint/2012/main" userId="Melanie Brand (mebran)" providerId="None"/>
      </p:ext>
    </p:extLst>
  </p:cmAuthor>
  <p:cmAuthor id="2" name="Olivia Höhener" initials="OH" lastIdx="68" clrIdx="1">
    <p:extLst>
      <p:ext uri="{19B8F6BF-5375-455C-9EA6-DF929625EA0E}">
        <p15:presenceInfo xmlns:p15="http://schemas.microsoft.com/office/powerpoint/2012/main" userId="S::olivia.hoehener@uzh.ch::83d2b847-1af0-42ee-b966-a92a498fcabf" providerId="AD"/>
      </p:ext>
    </p:extLst>
  </p:cmAuthor>
  <p:cmAuthor id="3" name="Melanie Brand" initials="MB" lastIdx="2" clrIdx="2">
    <p:extLst>
      <p:ext uri="{19B8F6BF-5375-455C-9EA6-DF929625EA0E}">
        <p15:presenceInfo xmlns:p15="http://schemas.microsoft.com/office/powerpoint/2012/main" userId="S::melanie.brand@uzh.ch::845f5813-c949-407a-af5f-bcab4ad15ca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CFFF"/>
    <a:srgbClr val="80CECE"/>
    <a:srgbClr val="BED201"/>
    <a:srgbClr val="2A9D98"/>
    <a:srgbClr val="EE951C"/>
    <a:srgbClr val="D23232"/>
    <a:srgbClr val="FFCB86"/>
    <a:srgbClr val="EE9A36"/>
    <a:srgbClr val="F19A4E"/>
    <a:srgbClr val="F148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677" autoAdjust="0"/>
    <p:restoredTop sz="95274" autoAdjust="0"/>
  </p:normalViewPr>
  <p:slideViewPr>
    <p:cSldViewPr snapToGrid="0">
      <p:cViewPr varScale="1">
        <p:scale>
          <a:sx n="128" d="100"/>
          <a:sy n="128" d="100"/>
        </p:scale>
        <p:origin x="408" y="176"/>
      </p:cViewPr>
      <p:guideLst>
        <p:guide orient="horz" pos="2160"/>
        <p:guide pos="3840"/>
      </p:guideLst>
    </p:cSldViewPr>
  </p:slideViewPr>
  <p:notesTextViewPr>
    <p:cViewPr>
      <p:scale>
        <a:sx n="400" d="100"/>
        <a:sy n="400" d="100"/>
      </p:scale>
      <p:origin x="0" y="0"/>
    </p:cViewPr>
  </p:notesTextViewPr>
  <p:notesViewPr>
    <p:cSldViewPr snapToGrid="0">
      <p:cViewPr varScale="1">
        <p:scale>
          <a:sx n="64" d="100"/>
          <a:sy n="64" d="100"/>
        </p:scale>
        <p:origin x="3192" y="77"/>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microsoft.com/office/2018/10/relationships/authors" Target="author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commentAuthors" Target="commentAuthor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notesMaster" Target="notesMasters/notesMaster1.xml"/><Relationship Id="rId105"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BC11C9F7-434D-4996-93F1-9020D0B1CFB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a:extLst>
              <a:ext uri="{FF2B5EF4-FFF2-40B4-BE49-F238E27FC236}">
                <a16:creationId xmlns:a16="http://schemas.microsoft.com/office/drawing/2014/main" id="{4AFD7A66-B47A-4B52-8DFC-FA9157D93FE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D4C89B9-70B6-4AB5-A432-FE968085CE20}" type="datetimeFigureOut">
              <a:rPr lang="de-CH" smtClean="0"/>
              <a:t>26.08.24</a:t>
            </a:fld>
            <a:endParaRPr lang="de-CH"/>
          </a:p>
        </p:txBody>
      </p:sp>
      <p:sp>
        <p:nvSpPr>
          <p:cNvPr id="4" name="Fußzeilenplatzhalter 3">
            <a:extLst>
              <a:ext uri="{FF2B5EF4-FFF2-40B4-BE49-F238E27FC236}">
                <a16:creationId xmlns:a16="http://schemas.microsoft.com/office/drawing/2014/main" id="{8291C05F-4438-426F-A659-494062942A5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a:extLst>
              <a:ext uri="{FF2B5EF4-FFF2-40B4-BE49-F238E27FC236}">
                <a16:creationId xmlns:a16="http://schemas.microsoft.com/office/drawing/2014/main" id="{CF35DC6D-5252-467E-AB0F-FC894AF19FA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CA29193-59C6-4834-86AF-F93E2872E97D}" type="slidenum">
              <a:rPr lang="de-CH" smtClean="0"/>
              <a:t>‹Nr.›</a:t>
            </a:fld>
            <a:endParaRPr lang="de-CH"/>
          </a:p>
        </p:txBody>
      </p:sp>
    </p:spTree>
    <p:extLst>
      <p:ext uri="{BB962C8B-B14F-4D97-AF65-F5344CB8AC3E}">
        <p14:creationId xmlns:p14="http://schemas.microsoft.com/office/powerpoint/2010/main" val="38868215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0BEC7F-87BB-F240-A82F-452821EE392A}" type="datetimeFigureOut">
              <a:rPr lang="de-DE" smtClean="0"/>
              <a:t>26.08.24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F7AB25-4D97-A342-9714-8C16FBB9E763}" type="slidenum">
              <a:rPr lang="de-DE" smtClean="0"/>
              <a:t>‹Nr.›</a:t>
            </a:fld>
            <a:endParaRPr lang="de-DE"/>
          </a:p>
        </p:txBody>
      </p:sp>
    </p:spTree>
    <p:extLst>
      <p:ext uri="{BB962C8B-B14F-4D97-AF65-F5344CB8AC3E}">
        <p14:creationId xmlns:p14="http://schemas.microsoft.com/office/powerpoint/2010/main" val="697898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1F7AB25-4D97-A342-9714-8C16FBB9E763}" type="slidenum">
              <a:rPr lang="de-DE" smtClean="0"/>
              <a:t>1</a:t>
            </a:fld>
            <a:endParaRPr lang="de-DE"/>
          </a:p>
        </p:txBody>
      </p:sp>
    </p:spTree>
    <p:extLst>
      <p:ext uri="{BB962C8B-B14F-4D97-AF65-F5344CB8AC3E}">
        <p14:creationId xmlns:p14="http://schemas.microsoft.com/office/powerpoint/2010/main" val="34087687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A1F7AB25-4D97-A342-9714-8C16FBB9E763}" type="slidenum">
              <a:rPr lang="de-DE" smtClean="0"/>
              <a:t>77</a:t>
            </a:fld>
            <a:endParaRPr lang="de-DE"/>
          </a:p>
        </p:txBody>
      </p:sp>
    </p:spTree>
    <p:extLst>
      <p:ext uri="{BB962C8B-B14F-4D97-AF65-F5344CB8AC3E}">
        <p14:creationId xmlns:p14="http://schemas.microsoft.com/office/powerpoint/2010/main" val="2205069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1F7AB25-4D97-A342-9714-8C16FBB9E763}" type="slidenum">
              <a:rPr lang="de-DE" smtClean="0"/>
              <a:t>2</a:t>
            </a:fld>
            <a:endParaRPr lang="de-DE" dirty="0"/>
          </a:p>
        </p:txBody>
      </p:sp>
    </p:spTree>
    <p:extLst>
      <p:ext uri="{BB962C8B-B14F-4D97-AF65-F5344CB8AC3E}">
        <p14:creationId xmlns:p14="http://schemas.microsoft.com/office/powerpoint/2010/main" val="325696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1F7AB25-4D97-A342-9714-8C16FBB9E763}" type="slidenum">
              <a:rPr lang="de-DE" smtClean="0"/>
              <a:t>3</a:t>
            </a:fld>
            <a:endParaRPr lang="de-DE" dirty="0"/>
          </a:p>
        </p:txBody>
      </p:sp>
    </p:spTree>
    <p:extLst>
      <p:ext uri="{BB962C8B-B14F-4D97-AF65-F5344CB8AC3E}">
        <p14:creationId xmlns:p14="http://schemas.microsoft.com/office/powerpoint/2010/main" val="2882723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1F7AB25-4D97-A342-9714-8C16FBB9E763}" type="slidenum">
              <a:rPr lang="de-DE" smtClean="0"/>
              <a:t>5</a:t>
            </a:fld>
            <a:endParaRPr lang="de-DE" dirty="0"/>
          </a:p>
        </p:txBody>
      </p:sp>
    </p:spTree>
    <p:extLst>
      <p:ext uri="{BB962C8B-B14F-4D97-AF65-F5344CB8AC3E}">
        <p14:creationId xmlns:p14="http://schemas.microsoft.com/office/powerpoint/2010/main" val="1038252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A1F7AB25-4D97-A342-9714-8C16FBB9E763}" type="slidenum">
              <a:rPr lang="de-DE" smtClean="0"/>
              <a:t>34</a:t>
            </a:fld>
            <a:endParaRPr lang="de-DE"/>
          </a:p>
        </p:txBody>
      </p:sp>
    </p:spTree>
    <p:extLst>
      <p:ext uri="{BB962C8B-B14F-4D97-AF65-F5344CB8AC3E}">
        <p14:creationId xmlns:p14="http://schemas.microsoft.com/office/powerpoint/2010/main" val="4285597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A1F7AB25-4D97-A342-9714-8C16FBB9E763}" type="slidenum">
              <a:rPr lang="de-DE" smtClean="0"/>
              <a:t>45</a:t>
            </a:fld>
            <a:endParaRPr lang="de-DE"/>
          </a:p>
        </p:txBody>
      </p:sp>
    </p:spTree>
    <p:extLst>
      <p:ext uri="{BB962C8B-B14F-4D97-AF65-F5344CB8AC3E}">
        <p14:creationId xmlns:p14="http://schemas.microsoft.com/office/powerpoint/2010/main" val="4144549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A1F7AB25-4D97-A342-9714-8C16FBB9E763}" type="slidenum">
              <a:rPr lang="de-DE" smtClean="0"/>
              <a:t>57</a:t>
            </a:fld>
            <a:endParaRPr lang="de-DE"/>
          </a:p>
        </p:txBody>
      </p:sp>
    </p:spTree>
    <p:extLst>
      <p:ext uri="{BB962C8B-B14F-4D97-AF65-F5344CB8AC3E}">
        <p14:creationId xmlns:p14="http://schemas.microsoft.com/office/powerpoint/2010/main" val="646900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A1F7AB25-4D97-A342-9714-8C16FBB9E763}" type="slidenum">
              <a:rPr lang="de-DE" smtClean="0"/>
              <a:t>67</a:t>
            </a:fld>
            <a:endParaRPr lang="de-DE"/>
          </a:p>
        </p:txBody>
      </p:sp>
    </p:spTree>
    <p:extLst>
      <p:ext uri="{BB962C8B-B14F-4D97-AF65-F5344CB8AC3E}">
        <p14:creationId xmlns:p14="http://schemas.microsoft.com/office/powerpoint/2010/main" val="3208399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A1F7AB25-4D97-A342-9714-8C16FBB9E763}" type="slidenum">
              <a:rPr lang="de-DE" smtClean="0"/>
              <a:t>70</a:t>
            </a:fld>
            <a:endParaRPr lang="de-DE"/>
          </a:p>
        </p:txBody>
      </p:sp>
    </p:spTree>
    <p:extLst>
      <p:ext uri="{BB962C8B-B14F-4D97-AF65-F5344CB8AC3E}">
        <p14:creationId xmlns:p14="http://schemas.microsoft.com/office/powerpoint/2010/main" val="3470241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4.svg"/></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4.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0B80CB-0DFB-8BCD-E620-C2CB6A1281C8}"/>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3F246D4A-6154-908A-4661-45333751D7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AC852027-44F9-FDB8-0635-3671F5FD7F3A}"/>
              </a:ext>
            </a:extLst>
          </p:cNvPr>
          <p:cNvSpPr>
            <a:spLocks noGrp="1"/>
          </p:cNvSpPr>
          <p:nvPr>
            <p:ph type="dt" sz="half" idx="10"/>
          </p:nvPr>
        </p:nvSpPr>
        <p:spPr/>
        <p:txBody>
          <a:bodyPr/>
          <a:lstStyle/>
          <a:p>
            <a:fld id="{6CE0CADA-8583-6C46-B806-A67784330AD7}" type="datetimeFigureOut">
              <a:rPr lang="de-DE" smtClean="0"/>
              <a:t>26.08.24</a:t>
            </a:fld>
            <a:endParaRPr lang="de-DE"/>
          </a:p>
        </p:txBody>
      </p:sp>
      <p:sp>
        <p:nvSpPr>
          <p:cNvPr id="5" name="Fußzeilenplatzhalter 4">
            <a:extLst>
              <a:ext uri="{FF2B5EF4-FFF2-40B4-BE49-F238E27FC236}">
                <a16:creationId xmlns:a16="http://schemas.microsoft.com/office/drawing/2014/main" id="{AB3799AD-CC1C-0283-21BD-A487E88CE27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CE7BC9C-CB3E-BEA9-C839-46EBA8A63A36}"/>
              </a:ext>
            </a:extLst>
          </p:cNvPr>
          <p:cNvSpPr>
            <a:spLocks noGrp="1"/>
          </p:cNvSpPr>
          <p:nvPr>
            <p:ph type="sldNum" sz="quarter" idx="12"/>
          </p:nvPr>
        </p:nvSpPr>
        <p:spPr/>
        <p:txBody>
          <a:bodyPr/>
          <a:lstStyle/>
          <a:p>
            <a:fld id="{93402187-BD22-7941-871C-59AFABD89FA3}" type="slidenum">
              <a:rPr lang="de-DE" smtClean="0"/>
              <a:t>‹Nr.›</a:t>
            </a:fld>
            <a:endParaRPr lang="de-DE"/>
          </a:p>
        </p:txBody>
      </p:sp>
    </p:spTree>
    <p:extLst>
      <p:ext uri="{BB962C8B-B14F-4D97-AF65-F5344CB8AC3E}">
        <p14:creationId xmlns:p14="http://schemas.microsoft.com/office/powerpoint/2010/main" val="1156487593"/>
      </p:ext>
    </p:extLst>
  </p:cSld>
  <p:clrMapOvr>
    <a:masterClrMapping/>
  </p:clrMapOvr>
  <p:transition spd="slow" advClick="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Titel und Inhalt">
    <p:bg>
      <p:bgPr>
        <a:solidFill>
          <a:srgbClr val="BED20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23D075D3-97FB-075C-41F8-F6DC7918AC64}"/>
              </a:ext>
            </a:extLst>
          </p:cNvPr>
          <p:cNvSpPr>
            <a:spLocks noGrp="1"/>
          </p:cNvSpPr>
          <p:nvPr>
            <p:ph idx="1" hasCustomPrompt="1"/>
          </p:nvPr>
        </p:nvSpPr>
        <p:spPr>
          <a:xfrm>
            <a:off x="1800000" y="1825625"/>
            <a:ext cx="8592000" cy="2466502"/>
          </a:xfrm>
        </p:spPr>
        <p:txBody>
          <a:bodyPr anchor="ctr"/>
          <a:lstStyle>
            <a:lvl1pPr marL="0" indent="0" algn="ctr">
              <a:buNone/>
              <a:defRPr sz="2400" b="1"/>
            </a:lvl1pPr>
            <a:lvl2pPr marL="457200" indent="0" algn="ctr">
              <a:buNone/>
              <a:defRPr sz="2400" b="1"/>
            </a:lvl2pPr>
            <a:lvl3pPr marL="914400" indent="0" algn="ctr">
              <a:buNone/>
              <a:defRPr sz="2400" b="1"/>
            </a:lvl3pPr>
            <a:lvl4pPr marL="1371600" indent="0" algn="ctr">
              <a:buNone/>
              <a:defRPr sz="2400" b="1"/>
            </a:lvl4pPr>
            <a:lvl5pPr marL="1828800" indent="0" algn="ctr">
              <a:buNone/>
              <a:defRPr sz="2400" b="1"/>
            </a:lvl5pPr>
          </a:lstStyle>
          <a:p>
            <a:pPr lvl="0"/>
            <a:r>
              <a:rPr lang="de-DE" dirty="0"/>
              <a:t>Mastertextformat bearbeiten</a:t>
            </a:r>
          </a:p>
        </p:txBody>
      </p:sp>
      <p:sp>
        <p:nvSpPr>
          <p:cNvPr id="8" name="Abgerundetes Rechteck 4">
            <a:extLst>
              <a:ext uri="{FF2B5EF4-FFF2-40B4-BE49-F238E27FC236}">
                <a16:creationId xmlns:a16="http://schemas.microsoft.com/office/drawing/2014/main" id="{2D914D9B-411C-4DF3-B361-3A22DC1BE2A3}"/>
              </a:ext>
            </a:extLst>
          </p:cNvPr>
          <p:cNvSpPr/>
          <p:nvPr userDrawn="1"/>
        </p:nvSpPr>
        <p:spPr>
          <a:xfrm>
            <a:off x="4084471"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9" name="Abgerundetes Rechteck 5">
            <a:extLst>
              <a:ext uri="{FF2B5EF4-FFF2-40B4-BE49-F238E27FC236}">
                <a16:creationId xmlns:a16="http://schemas.microsoft.com/office/drawing/2014/main" id="{F7283444-3E19-464C-9D1E-28A9AB5E8633}"/>
              </a:ext>
            </a:extLst>
          </p:cNvPr>
          <p:cNvSpPr/>
          <p:nvPr userDrawn="1"/>
        </p:nvSpPr>
        <p:spPr>
          <a:xfrm>
            <a:off x="6552195"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pic>
        <p:nvPicPr>
          <p:cNvPr id="6" name="Grafik 15">
            <a:extLst>
              <a:ext uri="{FF2B5EF4-FFF2-40B4-BE49-F238E27FC236}">
                <a16:creationId xmlns:a16="http://schemas.microsoft.com/office/drawing/2014/main" id="{B73B9610-17CD-4BE0-B080-EC6EBE516D10}"/>
              </a:ext>
            </a:extLst>
          </p:cNvPr>
          <p:cNvPicPr>
            <a:picLocks noChangeAspect="1"/>
          </p:cNvPicPr>
          <p:nvPr userDrawn="1"/>
        </p:nvPicPr>
        <p:blipFill>
          <a:blip r:embed="rId2"/>
          <a:stretch>
            <a:fillRect/>
          </a:stretch>
        </p:blipFill>
        <p:spPr>
          <a:xfrm>
            <a:off x="0" y="0"/>
            <a:ext cx="1800000" cy="1800000"/>
          </a:xfrm>
          <a:prstGeom prst="rect">
            <a:avLst/>
          </a:prstGeom>
        </p:spPr>
      </p:pic>
    </p:spTree>
    <p:extLst>
      <p:ext uri="{BB962C8B-B14F-4D97-AF65-F5344CB8AC3E}">
        <p14:creationId xmlns:p14="http://schemas.microsoft.com/office/powerpoint/2010/main" val="1140818701"/>
      </p:ext>
    </p:extLst>
  </p:cSld>
  <p:clrMapOvr>
    <a:masterClrMapping/>
  </p:clrMapOvr>
  <p:transition spd="slow" advClick="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Titel und Inhalt">
    <p:bg>
      <p:bgPr>
        <a:solidFill>
          <a:srgbClr val="80CECE"/>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23D075D3-97FB-075C-41F8-F6DC7918AC64}"/>
              </a:ext>
            </a:extLst>
          </p:cNvPr>
          <p:cNvSpPr>
            <a:spLocks noGrp="1"/>
          </p:cNvSpPr>
          <p:nvPr>
            <p:ph idx="1" hasCustomPrompt="1"/>
          </p:nvPr>
        </p:nvSpPr>
        <p:spPr>
          <a:xfrm>
            <a:off x="1800000" y="1825625"/>
            <a:ext cx="8592000" cy="2466502"/>
          </a:xfrm>
        </p:spPr>
        <p:txBody>
          <a:bodyPr anchor="ctr"/>
          <a:lstStyle>
            <a:lvl1pPr marL="0" indent="0" algn="ctr">
              <a:buNone/>
              <a:defRPr sz="2400" b="1"/>
            </a:lvl1pPr>
            <a:lvl2pPr marL="457200" indent="0" algn="ctr">
              <a:buNone/>
              <a:defRPr sz="2400" b="1"/>
            </a:lvl2pPr>
            <a:lvl3pPr marL="914400" indent="0" algn="ctr">
              <a:buNone/>
              <a:defRPr sz="2400" b="1"/>
            </a:lvl3pPr>
            <a:lvl4pPr marL="1371600" indent="0" algn="ctr">
              <a:buNone/>
              <a:defRPr sz="2400" b="1"/>
            </a:lvl4pPr>
            <a:lvl5pPr marL="1828800" indent="0" algn="ctr">
              <a:buNone/>
              <a:defRPr sz="2400" b="1"/>
            </a:lvl5pPr>
          </a:lstStyle>
          <a:p>
            <a:pPr lvl="0"/>
            <a:r>
              <a:rPr lang="de-DE" dirty="0"/>
              <a:t>Mastertextformat bearbeiten</a:t>
            </a:r>
          </a:p>
        </p:txBody>
      </p:sp>
      <p:sp>
        <p:nvSpPr>
          <p:cNvPr id="8" name="Abgerundetes Rechteck 4">
            <a:extLst>
              <a:ext uri="{FF2B5EF4-FFF2-40B4-BE49-F238E27FC236}">
                <a16:creationId xmlns:a16="http://schemas.microsoft.com/office/drawing/2014/main" id="{2D914D9B-411C-4DF3-B361-3A22DC1BE2A3}"/>
              </a:ext>
            </a:extLst>
          </p:cNvPr>
          <p:cNvSpPr/>
          <p:nvPr userDrawn="1"/>
        </p:nvSpPr>
        <p:spPr>
          <a:xfrm>
            <a:off x="4084471"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9" name="Abgerundetes Rechteck 5">
            <a:extLst>
              <a:ext uri="{FF2B5EF4-FFF2-40B4-BE49-F238E27FC236}">
                <a16:creationId xmlns:a16="http://schemas.microsoft.com/office/drawing/2014/main" id="{F7283444-3E19-464C-9D1E-28A9AB5E8633}"/>
              </a:ext>
            </a:extLst>
          </p:cNvPr>
          <p:cNvSpPr/>
          <p:nvPr userDrawn="1"/>
        </p:nvSpPr>
        <p:spPr>
          <a:xfrm>
            <a:off x="6552195"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pic>
        <p:nvPicPr>
          <p:cNvPr id="7" name="Grafik 12">
            <a:extLst>
              <a:ext uri="{FF2B5EF4-FFF2-40B4-BE49-F238E27FC236}">
                <a16:creationId xmlns:a16="http://schemas.microsoft.com/office/drawing/2014/main" id="{558B4D15-D80C-4095-9C89-07AD84BBF796}"/>
              </a:ext>
            </a:extLst>
          </p:cNvPr>
          <p:cNvPicPr>
            <a:picLocks noChangeAspect="1"/>
          </p:cNvPicPr>
          <p:nvPr userDrawn="1"/>
        </p:nvPicPr>
        <p:blipFill>
          <a:blip r:embed="rId2"/>
          <a:stretch>
            <a:fillRect/>
          </a:stretch>
        </p:blipFill>
        <p:spPr>
          <a:xfrm>
            <a:off x="0" y="0"/>
            <a:ext cx="1800000" cy="1800000"/>
          </a:xfrm>
          <a:prstGeom prst="rect">
            <a:avLst/>
          </a:prstGeom>
        </p:spPr>
      </p:pic>
    </p:spTree>
    <p:extLst>
      <p:ext uri="{BB962C8B-B14F-4D97-AF65-F5344CB8AC3E}">
        <p14:creationId xmlns:p14="http://schemas.microsoft.com/office/powerpoint/2010/main" val="2501107105"/>
      </p:ext>
    </p:extLst>
  </p:cSld>
  <p:clrMapOvr>
    <a:masterClrMapping/>
  </p:clrMapOvr>
  <p:transition spd="slow" advClick="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_Titel und Inhalt">
    <p:bg>
      <p:bgPr>
        <a:solidFill>
          <a:srgbClr val="7ECFFF"/>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23D075D3-97FB-075C-41F8-F6DC7918AC64}"/>
              </a:ext>
            </a:extLst>
          </p:cNvPr>
          <p:cNvSpPr>
            <a:spLocks noGrp="1"/>
          </p:cNvSpPr>
          <p:nvPr>
            <p:ph idx="1" hasCustomPrompt="1"/>
          </p:nvPr>
        </p:nvSpPr>
        <p:spPr>
          <a:xfrm>
            <a:off x="1800000" y="1825625"/>
            <a:ext cx="8592000" cy="2466502"/>
          </a:xfrm>
        </p:spPr>
        <p:txBody>
          <a:bodyPr anchor="ctr"/>
          <a:lstStyle>
            <a:lvl1pPr marL="0" indent="0" algn="ctr">
              <a:buNone/>
              <a:defRPr sz="2400" b="1"/>
            </a:lvl1pPr>
            <a:lvl2pPr marL="457200" indent="0" algn="ctr">
              <a:buNone/>
              <a:defRPr sz="2400" b="1"/>
            </a:lvl2pPr>
            <a:lvl3pPr marL="914400" indent="0" algn="ctr">
              <a:buNone/>
              <a:defRPr sz="2400" b="1"/>
            </a:lvl3pPr>
            <a:lvl4pPr marL="1371600" indent="0" algn="ctr">
              <a:buNone/>
              <a:defRPr sz="2400" b="1"/>
            </a:lvl4pPr>
            <a:lvl5pPr marL="1828800" indent="0" algn="ctr">
              <a:buNone/>
              <a:defRPr sz="2400" b="1"/>
            </a:lvl5pPr>
          </a:lstStyle>
          <a:p>
            <a:pPr lvl="0"/>
            <a:r>
              <a:rPr lang="de-DE" dirty="0"/>
              <a:t>Mastertextformat bearbeiten</a:t>
            </a:r>
          </a:p>
        </p:txBody>
      </p:sp>
      <p:sp>
        <p:nvSpPr>
          <p:cNvPr id="8" name="Abgerundetes Rechteck 4">
            <a:extLst>
              <a:ext uri="{FF2B5EF4-FFF2-40B4-BE49-F238E27FC236}">
                <a16:creationId xmlns:a16="http://schemas.microsoft.com/office/drawing/2014/main" id="{2D914D9B-411C-4DF3-B361-3A22DC1BE2A3}"/>
              </a:ext>
            </a:extLst>
          </p:cNvPr>
          <p:cNvSpPr/>
          <p:nvPr userDrawn="1"/>
        </p:nvSpPr>
        <p:spPr>
          <a:xfrm>
            <a:off x="4084471"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9" name="Abgerundetes Rechteck 5">
            <a:extLst>
              <a:ext uri="{FF2B5EF4-FFF2-40B4-BE49-F238E27FC236}">
                <a16:creationId xmlns:a16="http://schemas.microsoft.com/office/drawing/2014/main" id="{F7283444-3E19-464C-9D1E-28A9AB5E8633}"/>
              </a:ext>
            </a:extLst>
          </p:cNvPr>
          <p:cNvSpPr/>
          <p:nvPr userDrawn="1"/>
        </p:nvSpPr>
        <p:spPr>
          <a:xfrm>
            <a:off x="6552195"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pic>
        <p:nvPicPr>
          <p:cNvPr id="7" name="Grafik 10">
            <a:extLst>
              <a:ext uri="{FF2B5EF4-FFF2-40B4-BE49-F238E27FC236}">
                <a16:creationId xmlns:a16="http://schemas.microsoft.com/office/drawing/2014/main" id="{3C238C36-DF47-403B-905F-84E21E772D7F}"/>
              </a:ext>
            </a:extLst>
          </p:cNvPr>
          <p:cNvPicPr>
            <a:picLocks noChangeAspect="1"/>
          </p:cNvPicPr>
          <p:nvPr userDrawn="1"/>
        </p:nvPicPr>
        <p:blipFill>
          <a:blip r:embed="rId2"/>
          <a:stretch>
            <a:fillRect/>
          </a:stretch>
        </p:blipFill>
        <p:spPr>
          <a:xfrm>
            <a:off x="0" y="0"/>
            <a:ext cx="1800000" cy="1800000"/>
          </a:xfrm>
          <a:prstGeom prst="rect">
            <a:avLst/>
          </a:prstGeom>
        </p:spPr>
      </p:pic>
    </p:spTree>
    <p:extLst>
      <p:ext uri="{BB962C8B-B14F-4D97-AF65-F5344CB8AC3E}">
        <p14:creationId xmlns:p14="http://schemas.microsoft.com/office/powerpoint/2010/main" val="2533065746"/>
      </p:ext>
    </p:extLst>
  </p:cSld>
  <p:clrMapOvr>
    <a:masterClrMapping/>
  </p:clrMapOvr>
  <p:transition spd="slow" advClick="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4_Titel und Inhalt">
    <p:bg>
      <p:bgPr>
        <a:solidFill>
          <a:srgbClr val="BED20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23D075D3-97FB-075C-41F8-F6DC7918AC64}"/>
              </a:ext>
            </a:extLst>
          </p:cNvPr>
          <p:cNvSpPr>
            <a:spLocks noGrp="1"/>
          </p:cNvSpPr>
          <p:nvPr>
            <p:ph idx="1" hasCustomPrompt="1"/>
          </p:nvPr>
        </p:nvSpPr>
        <p:spPr>
          <a:xfrm>
            <a:off x="1800000" y="1825625"/>
            <a:ext cx="8592000" cy="2466502"/>
          </a:xfrm>
        </p:spPr>
        <p:txBody>
          <a:bodyPr anchor="ctr"/>
          <a:lstStyle>
            <a:lvl1pPr marL="0" indent="0" algn="ctr">
              <a:buNone/>
              <a:defRPr sz="2400" b="1"/>
            </a:lvl1pPr>
            <a:lvl2pPr marL="457200" indent="0" algn="ctr">
              <a:buNone/>
              <a:defRPr sz="2400" b="1"/>
            </a:lvl2pPr>
            <a:lvl3pPr marL="914400" indent="0" algn="ctr">
              <a:buNone/>
              <a:defRPr sz="2400" b="1"/>
            </a:lvl3pPr>
            <a:lvl4pPr marL="1371600" indent="0" algn="ctr">
              <a:buNone/>
              <a:defRPr sz="2400" b="1"/>
            </a:lvl4pPr>
            <a:lvl5pPr marL="1828800" indent="0" algn="ctr">
              <a:buNone/>
              <a:defRPr sz="2400" b="1"/>
            </a:lvl5pPr>
          </a:lstStyle>
          <a:p>
            <a:pPr lvl="0"/>
            <a:r>
              <a:rPr lang="de-DE" dirty="0"/>
              <a:t>Mastertextformat bearbeiten</a:t>
            </a:r>
          </a:p>
        </p:txBody>
      </p:sp>
      <p:sp>
        <p:nvSpPr>
          <p:cNvPr id="8" name="Abgerundetes Rechteck 4">
            <a:extLst>
              <a:ext uri="{FF2B5EF4-FFF2-40B4-BE49-F238E27FC236}">
                <a16:creationId xmlns:a16="http://schemas.microsoft.com/office/drawing/2014/main" id="{2D914D9B-411C-4DF3-B361-3A22DC1BE2A3}"/>
              </a:ext>
            </a:extLst>
          </p:cNvPr>
          <p:cNvSpPr/>
          <p:nvPr userDrawn="1"/>
        </p:nvSpPr>
        <p:spPr>
          <a:xfrm>
            <a:off x="4084471"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9" name="Abgerundetes Rechteck 5">
            <a:extLst>
              <a:ext uri="{FF2B5EF4-FFF2-40B4-BE49-F238E27FC236}">
                <a16:creationId xmlns:a16="http://schemas.microsoft.com/office/drawing/2014/main" id="{F7283444-3E19-464C-9D1E-28A9AB5E8633}"/>
              </a:ext>
            </a:extLst>
          </p:cNvPr>
          <p:cNvSpPr/>
          <p:nvPr userDrawn="1"/>
        </p:nvSpPr>
        <p:spPr>
          <a:xfrm>
            <a:off x="6552195"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pic>
        <p:nvPicPr>
          <p:cNvPr id="7" name="Grafik 8">
            <a:extLst>
              <a:ext uri="{FF2B5EF4-FFF2-40B4-BE49-F238E27FC236}">
                <a16:creationId xmlns:a16="http://schemas.microsoft.com/office/drawing/2014/main" id="{6677A5F8-590C-4E1E-85FD-0737A21705C5}"/>
              </a:ext>
            </a:extLst>
          </p:cNvPr>
          <p:cNvPicPr>
            <a:picLocks noChangeAspect="1"/>
          </p:cNvPicPr>
          <p:nvPr userDrawn="1"/>
        </p:nvPicPr>
        <p:blipFill>
          <a:blip r:embed="rId2"/>
          <a:stretch>
            <a:fillRect/>
          </a:stretch>
        </p:blipFill>
        <p:spPr>
          <a:xfrm>
            <a:off x="0" y="0"/>
            <a:ext cx="1800000" cy="1800000"/>
          </a:xfrm>
          <a:prstGeom prst="rect">
            <a:avLst/>
          </a:prstGeom>
        </p:spPr>
      </p:pic>
    </p:spTree>
    <p:extLst>
      <p:ext uri="{BB962C8B-B14F-4D97-AF65-F5344CB8AC3E}">
        <p14:creationId xmlns:p14="http://schemas.microsoft.com/office/powerpoint/2010/main" val="661889627"/>
      </p:ext>
    </p:extLst>
  </p:cSld>
  <p:clrMapOvr>
    <a:masterClrMapping/>
  </p:clrMapOvr>
  <p:transition spd="slow" advClick="0">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5_Titel und Inhalt">
    <p:bg>
      <p:bgPr>
        <a:solidFill>
          <a:srgbClr val="80CECE"/>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23D075D3-97FB-075C-41F8-F6DC7918AC64}"/>
              </a:ext>
            </a:extLst>
          </p:cNvPr>
          <p:cNvSpPr>
            <a:spLocks noGrp="1"/>
          </p:cNvSpPr>
          <p:nvPr>
            <p:ph idx="1" hasCustomPrompt="1"/>
          </p:nvPr>
        </p:nvSpPr>
        <p:spPr>
          <a:xfrm>
            <a:off x="1800000" y="1825625"/>
            <a:ext cx="8592000" cy="2466502"/>
          </a:xfrm>
        </p:spPr>
        <p:txBody>
          <a:bodyPr anchor="ctr"/>
          <a:lstStyle>
            <a:lvl1pPr marL="0" indent="0" algn="ctr">
              <a:buNone/>
              <a:defRPr sz="2400" b="1"/>
            </a:lvl1pPr>
            <a:lvl2pPr marL="457200" indent="0" algn="ctr">
              <a:buNone/>
              <a:defRPr sz="2400" b="1"/>
            </a:lvl2pPr>
            <a:lvl3pPr marL="914400" indent="0" algn="ctr">
              <a:buNone/>
              <a:defRPr sz="2400" b="1"/>
            </a:lvl3pPr>
            <a:lvl4pPr marL="1371600" indent="0" algn="ctr">
              <a:buNone/>
              <a:defRPr sz="2400" b="1"/>
            </a:lvl4pPr>
            <a:lvl5pPr marL="1828800" indent="0" algn="ctr">
              <a:buNone/>
              <a:defRPr sz="2400" b="1"/>
            </a:lvl5pPr>
          </a:lstStyle>
          <a:p>
            <a:pPr lvl="0"/>
            <a:r>
              <a:rPr lang="de-DE" dirty="0"/>
              <a:t>Mastertextformat bearbeiten</a:t>
            </a:r>
          </a:p>
        </p:txBody>
      </p:sp>
      <p:sp>
        <p:nvSpPr>
          <p:cNvPr id="8" name="Abgerundetes Rechteck 4">
            <a:extLst>
              <a:ext uri="{FF2B5EF4-FFF2-40B4-BE49-F238E27FC236}">
                <a16:creationId xmlns:a16="http://schemas.microsoft.com/office/drawing/2014/main" id="{2D914D9B-411C-4DF3-B361-3A22DC1BE2A3}"/>
              </a:ext>
            </a:extLst>
          </p:cNvPr>
          <p:cNvSpPr/>
          <p:nvPr userDrawn="1"/>
        </p:nvSpPr>
        <p:spPr>
          <a:xfrm>
            <a:off x="4084471"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9" name="Abgerundetes Rechteck 5">
            <a:extLst>
              <a:ext uri="{FF2B5EF4-FFF2-40B4-BE49-F238E27FC236}">
                <a16:creationId xmlns:a16="http://schemas.microsoft.com/office/drawing/2014/main" id="{F7283444-3E19-464C-9D1E-28A9AB5E8633}"/>
              </a:ext>
            </a:extLst>
          </p:cNvPr>
          <p:cNvSpPr/>
          <p:nvPr userDrawn="1"/>
        </p:nvSpPr>
        <p:spPr>
          <a:xfrm>
            <a:off x="6552195"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pic>
        <p:nvPicPr>
          <p:cNvPr id="6" name="Grafik 5">
            <a:extLst>
              <a:ext uri="{FF2B5EF4-FFF2-40B4-BE49-F238E27FC236}">
                <a16:creationId xmlns:a16="http://schemas.microsoft.com/office/drawing/2014/main" id="{0B873A5A-4881-49E9-8540-79C4EAAD511F}"/>
              </a:ext>
            </a:extLst>
          </p:cNvPr>
          <p:cNvPicPr>
            <a:picLocks noChangeAspect="1"/>
          </p:cNvPicPr>
          <p:nvPr userDrawn="1"/>
        </p:nvPicPr>
        <p:blipFill>
          <a:blip r:embed="rId2"/>
          <a:stretch>
            <a:fillRect/>
          </a:stretch>
        </p:blipFill>
        <p:spPr>
          <a:xfrm>
            <a:off x="0" y="0"/>
            <a:ext cx="1800000" cy="1800000"/>
          </a:xfrm>
          <a:prstGeom prst="rect">
            <a:avLst/>
          </a:prstGeom>
        </p:spPr>
      </p:pic>
    </p:spTree>
    <p:extLst>
      <p:ext uri="{BB962C8B-B14F-4D97-AF65-F5344CB8AC3E}">
        <p14:creationId xmlns:p14="http://schemas.microsoft.com/office/powerpoint/2010/main" val="1859634571"/>
      </p:ext>
    </p:extLst>
  </p:cSld>
  <p:clrMapOvr>
    <a:masterClrMapping/>
  </p:clrMapOvr>
  <p:transition spd="slow" advClick="0">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6_Titel und Inhalt">
    <p:bg>
      <p:bgPr>
        <a:solidFill>
          <a:srgbClr val="7ECFFF"/>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23D075D3-97FB-075C-41F8-F6DC7918AC64}"/>
              </a:ext>
            </a:extLst>
          </p:cNvPr>
          <p:cNvSpPr>
            <a:spLocks noGrp="1"/>
          </p:cNvSpPr>
          <p:nvPr>
            <p:ph idx="1" hasCustomPrompt="1"/>
          </p:nvPr>
        </p:nvSpPr>
        <p:spPr>
          <a:xfrm>
            <a:off x="1800000" y="1825625"/>
            <a:ext cx="8592000" cy="2466502"/>
          </a:xfrm>
        </p:spPr>
        <p:txBody>
          <a:bodyPr anchor="ctr"/>
          <a:lstStyle>
            <a:lvl1pPr marL="0" indent="0" algn="ctr">
              <a:buNone/>
              <a:defRPr sz="2400" b="1"/>
            </a:lvl1pPr>
            <a:lvl2pPr marL="457200" indent="0" algn="ctr">
              <a:buNone/>
              <a:defRPr sz="2400" b="1"/>
            </a:lvl2pPr>
            <a:lvl3pPr marL="914400" indent="0" algn="ctr">
              <a:buNone/>
              <a:defRPr sz="2400" b="1"/>
            </a:lvl3pPr>
            <a:lvl4pPr marL="1371600" indent="0" algn="ctr">
              <a:buNone/>
              <a:defRPr sz="2400" b="1"/>
            </a:lvl4pPr>
            <a:lvl5pPr marL="1828800" indent="0" algn="ctr">
              <a:buNone/>
              <a:defRPr sz="2400" b="1"/>
            </a:lvl5pPr>
          </a:lstStyle>
          <a:p>
            <a:pPr lvl="0"/>
            <a:r>
              <a:rPr lang="de-DE" dirty="0"/>
              <a:t>Mastertextformat bearbeiten</a:t>
            </a:r>
          </a:p>
        </p:txBody>
      </p:sp>
      <p:sp>
        <p:nvSpPr>
          <p:cNvPr id="8" name="Abgerundetes Rechteck 4">
            <a:extLst>
              <a:ext uri="{FF2B5EF4-FFF2-40B4-BE49-F238E27FC236}">
                <a16:creationId xmlns:a16="http://schemas.microsoft.com/office/drawing/2014/main" id="{2D914D9B-411C-4DF3-B361-3A22DC1BE2A3}"/>
              </a:ext>
            </a:extLst>
          </p:cNvPr>
          <p:cNvSpPr/>
          <p:nvPr userDrawn="1"/>
        </p:nvSpPr>
        <p:spPr>
          <a:xfrm>
            <a:off x="4084471"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9" name="Abgerundetes Rechteck 5">
            <a:extLst>
              <a:ext uri="{FF2B5EF4-FFF2-40B4-BE49-F238E27FC236}">
                <a16:creationId xmlns:a16="http://schemas.microsoft.com/office/drawing/2014/main" id="{F7283444-3E19-464C-9D1E-28A9AB5E8633}"/>
              </a:ext>
            </a:extLst>
          </p:cNvPr>
          <p:cNvSpPr/>
          <p:nvPr userDrawn="1"/>
        </p:nvSpPr>
        <p:spPr>
          <a:xfrm>
            <a:off x="6552195"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pic>
        <p:nvPicPr>
          <p:cNvPr id="6" name="Grafik 3">
            <a:extLst>
              <a:ext uri="{FF2B5EF4-FFF2-40B4-BE49-F238E27FC236}">
                <a16:creationId xmlns:a16="http://schemas.microsoft.com/office/drawing/2014/main" id="{19BA4F16-2EE7-4949-834D-B9FBD9306D0F}"/>
              </a:ext>
            </a:extLst>
          </p:cNvPr>
          <p:cNvPicPr>
            <a:picLocks noChangeAspect="1"/>
          </p:cNvPicPr>
          <p:nvPr userDrawn="1"/>
        </p:nvPicPr>
        <p:blipFill>
          <a:blip r:embed="rId2"/>
          <a:stretch>
            <a:fillRect/>
          </a:stretch>
        </p:blipFill>
        <p:spPr>
          <a:xfrm>
            <a:off x="0" y="0"/>
            <a:ext cx="1800000" cy="1800000"/>
          </a:xfrm>
          <a:prstGeom prst="rect">
            <a:avLst/>
          </a:prstGeom>
        </p:spPr>
      </p:pic>
    </p:spTree>
    <p:extLst>
      <p:ext uri="{BB962C8B-B14F-4D97-AF65-F5344CB8AC3E}">
        <p14:creationId xmlns:p14="http://schemas.microsoft.com/office/powerpoint/2010/main" val="2294929714"/>
      </p:ext>
    </p:extLst>
  </p:cSld>
  <p:clrMapOvr>
    <a:masterClrMapping/>
  </p:clrMapOvr>
  <p:transition spd="slow" advClick="0">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itel und Inhalt">
    <p:bg>
      <p:bgPr>
        <a:solidFill>
          <a:srgbClr val="80CECE"/>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23D075D3-97FB-075C-41F8-F6DC7918AC64}"/>
              </a:ext>
            </a:extLst>
          </p:cNvPr>
          <p:cNvSpPr>
            <a:spLocks noGrp="1"/>
          </p:cNvSpPr>
          <p:nvPr>
            <p:ph idx="1"/>
          </p:nvPr>
        </p:nvSpPr>
        <p:spPr>
          <a:xfrm>
            <a:off x="1800000" y="457201"/>
            <a:ext cx="9553800" cy="5943600"/>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7" name="Grafik 4">
            <a:extLst>
              <a:ext uri="{FF2B5EF4-FFF2-40B4-BE49-F238E27FC236}">
                <a16:creationId xmlns:a16="http://schemas.microsoft.com/office/drawing/2014/main" id="{6B69D55F-0E08-459E-9953-24D1E2513B5B}"/>
              </a:ext>
            </a:extLst>
          </p:cNvPr>
          <p:cNvPicPr>
            <a:picLocks noChangeAspect="1"/>
          </p:cNvPicPr>
          <p:nvPr userDrawn="1"/>
        </p:nvPicPr>
        <p:blipFill>
          <a:blip r:embed="rId2"/>
          <a:stretch>
            <a:fillRect/>
          </a:stretch>
        </p:blipFill>
        <p:spPr>
          <a:xfrm>
            <a:off x="0" y="0"/>
            <a:ext cx="1800000" cy="1800000"/>
          </a:xfrm>
          <a:prstGeom prst="rect">
            <a:avLst/>
          </a:prstGeom>
        </p:spPr>
      </p:pic>
      <p:sp>
        <p:nvSpPr>
          <p:cNvPr id="11" name="Abgerundetes Rechteck 9">
            <a:extLst>
              <a:ext uri="{FF2B5EF4-FFF2-40B4-BE49-F238E27FC236}">
                <a16:creationId xmlns:a16="http://schemas.microsoft.com/office/drawing/2014/main" id="{8751086F-FF44-4397-AC87-29E0E37C6C17}"/>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7" name="Inhaltsplatzhalter 2">
            <a:extLst>
              <a:ext uri="{FF2B5EF4-FFF2-40B4-BE49-F238E27FC236}">
                <a16:creationId xmlns:a16="http://schemas.microsoft.com/office/drawing/2014/main" id="{64075F8A-2FA5-46D1-B27C-32F2AA213623}"/>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
        <p:nvSpPr>
          <p:cNvPr id="8" name="Abgerundetes Rechteck 3">
            <a:extLst>
              <a:ext uri="{FF2B5EF4-FFF2-40B4-BE49-F238E27FC236}">
                <a16:creationId xmlns:a16="http://schemas.microsoft.com/office/drawing/2014/main" id="{1A4CB977-BA87-4915-9CC4-A6FDDCBBABDB}"/>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4203600236"/>
      </p:ext>
    </p:extLst>
  </p:cSld>
  <p:clrMapOvr>
    <a:masterClrMapping/>
  </p:clrMapOvr>
  <p:transition spd="slow" advClick="0">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_Titel und Inhalt">
    <p:bg>
      <p:bgPr>
        <a:solidFill>
          <a:srgbClr val="80CECE"/>
        </a:solidFill>
        <a:effectLst/>
      </p:bgPr>
    </p:bg>
    <p:spTree>
      <p:nvGrpSpPr>
        <p:cNvPr id="1" name=""/>
        <p:cNvGrpSpPr/>
        <p:nvPr/>
      </p:nvGrpSpPr>
      <p:grpSpPr>
        <a:xfrm>
          <a:off x="0" y="0"/>
          <a:ext cx="0" cy="0"/>
          <a:chOff x="0" y="0"/>
          <a:chExt cx="0" cy="0"/>
        </a:xfrm>
      </p:grpSpPr>
      <p:sp>
        <p:nvSpPr>
          <p:cNvPr id="12" name="Rechteck 15">
            <a:extLst>
              <a:ext uri="{FF2B5EF4-FFF2-40B4-BE49-F238E27FC236}">
                <a16:creationId xmlns:a16="http://schemas.microsoft.com/office/drawing/2014/main" id="{BC7FB09D-91D2-4BBC-AFDE-ECB456FA2750}"/>
              </a:ext>
            </a:extLst>
          </p:cNvPr>
          <p:cNvSpPr/>
          <p:nvPr userDrawn="1"/>
        </p:nvSpPr>
        <p:spPr>
          <a:xfrm>
            <a:off x="0" y="4265386"/>
            <a:ext cx="12192000" cy="2592614"/>
          </a:xfrm>
          <a:prstGeom prst="rect">
            <a:avLst/>
          </a:prstGeom>
          <a:solidFill>
            <a:srgbClr val="7EC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 name="Inhaltsplatzhalter 2">
            <a:extLst>
              <a:ext uri="{FF2B5EF4-FFF2-40B4-BE49-F238E27FC236}">
                <a16:creationId xmlns:a16="http://schemas.microsoft.com/office/drawing/2014/main" id="{23D075D3-97FB-075C-41F8-F6DC7918AC64}"/>
              </a:ext>
            </a:extLst>
          </p:cNvPr>
          <p:cNvSpPr>
            <a:spLocks noGrp="1"/>
          </p:cNvSpPr>
          <p:nvPr>
            <p:ph idx="1"/>
          </p:nvPr>
        </p:nvSpPr>
        <p:spPr>
          <a:xfrm>
            <a:off x="1800000" y="457201"/>
            <a:ext cx="9553800" cy="3808185"/>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7" name="Grafik 4">
            <a:extLst>
              <a:ext uri="{FF2B5EF4-FFF2-40B4-BE49-F238E27FC236}">
                <a16:creationId xmlns:a16="http://schemas.microsoft.com/office/drawing/2014/main" id="{6B69D55F-0E08-459E-9953-24D1E2513B5B}"/>
              </a:ext>
            </a:extLst>
          </p:cNvPr>
          <p:cNvPicPr>
            <a:picLocks noChangeAspect="1"/>
          </p:cNvPicPr>
          <p:nvPr userDrawn="1"/>
        </p:nvPicPr>
        <p:blipFill>
          <a:blip r:embed="rId2"/>
          <a:stretch>
            <a:fillRect/>
          </a:stretch>
        </p:blipFill>
        <p:spPr>
          <a:xfrm>
            <a:off x="0" y="0"/>
            <a:ext cx="1800000" cy="1800000"/>
          </a:xfrm>
          <a:prstGeom prst="rect">
            <a:avLst/>
          </a:prstGeom>
        </p:spPr>
      </p:pic>
      <p:sp>
        <p:nvSpPr>
          <p:cNvPr id="11" name="Abgerundetes Rechteck 9">
            <a:extLst>
              <a:ext uri="{FF2B5EF4-FFF2-40B4-BE49-F238E27FC236}">
                <a16:creationId xmlns:a16="http://schemas.microsoft.com/office/drawing/2014/main" id="{8751086F-FF44-4397-AC87-29E0E37C6C17}"/>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7" name="Inhaltsplatzhalter 2">
            <a:extLst>
              <a:ext uri="{FF2B5EF4-FFF2-40B4-BE49-F238E27FC236}">
                <a16:creationId xmlns:a16="http://schemas.microsoft.com/office/drawing/2014/main" id="{64075F8A-2FA5-46D1-B27C-32F2AA213623}"/>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
        <p:nvSpPr>
          <p:cNvPr id="8" name="Abgerundetes Rechteck 3">
            <a:extLst>
              <a:ext uri="{FF2B5EF4-FFF2-40B4-BE49-F238E27FC236}">
                <a16:creationId xmlns:a16="http://schemas.microsoft.com/office/drawing/2014/main" id="{1A4CB977-BA87-4915-9CC4-A6FDDCBBABDB}"/>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Grafik 37">
            <a:extLst>
              <a:ext uri="{FF2B5EF4-FFF2-40B4-BE49-F238E27FC236}">
                <a16:creationId xmlns:a16="http://schemas.microsoft.com/office/drawing/2014/main" id="{FB7DDC85-F742-40C4-BE86-CB03CFE79171}"/>
              </a:ext>
            </a:extLst>
          </p:cNvPr>
          <p:cNvPicPr>
            <a:picLocks noChangeAspect="1"/>
          </p:cNvPicPr>
          <p:nvPr userDrawn="1"/>
        </p:nvPicPr>
        <p:blipFill>
          <a:blip r:embed="rId3"/>
          <a:stretch>
            <a:fillRect/>
          </a:stretch>
        </p:blipFill>
        <p:spPr>
          <a:xfrm>
            <a:off x="0" y="4065191"/>
            <a:ext cx="1800000" cy="1800000"/>
          </a:xfrm>
          <a:prstGeom prst="rect">
            <a:avLst/>
          </a:prstGeom>
        </p:spPr>
      </p:pic>
      <p:sp>
        <p:nvSpPr>
          <p:cNvPr id="14" name="Text Placeholder 3">
            <a:extLst>
              <a:ext uri="{FF2B5EF4-FFF2-40B4-BE49-F238E27FC236}">
                <a16:creationId xmlns:a16="http://schemas.microsoft.com/office/drawing/2014/main" id="{0A9DFD3D-5D30-4CBD-96E1-C4041D910155}"/>
              </a:ext>
            </a:extLst>
          </p:cNvPr>
          <p:cNvSpPr>
            <a:spLocks noGrp="1"/>
          </p:cNvSpPr>
          <p:nvPr>
            <p:ph type="body" sz="quarter" idx="11"/>
          </p:nvPr>
        </p:nvSpPr>
        <p:spPr>
          <a:xfrm>
            <a:off x="1800224" y="4762500"/>
            <a:ext cx="9553575" cy="1423196"/>
          </a:xfrm>
        </p:spPr>
        <p:txBody>
          <a:bodyPr>
            <a:normAutofit/>
          </a:bodyPr>
          <a:lstStyle>
            <a:lvl1pPr marL="0" indent="0">
              <a:buNone/>
              <a:defRPr sz="1600" b="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Click to edit Master text styles</a:t>
            </a:r>
          </a:p>
        </p:txBody>
      </p:sp>
    </p:spTree>
    <p:extLst>
      <p:ext uri="{BB962C8B-B14F-4D97-AF65-F5344CB8AC3E}">
        <p14:creationId xmlns:p14="http://schemas.microsoft.com/office/powerpoint/2010/main" val="2427849598"/>
      </p:ext>
    </p:extLst>
  </p:cSld>
  <p:clrMapOvr>
    <a:masterClrMapping/>
  </p:clrMapOvr>
  <p:transition spd="slow" advClick="0">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Titel und Inhalt">
    <p:bg>
      <p:bgPr>
        <a:solidFill>
          <a:srgbClr val="80CECE"/>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23D075D3-97FB-075C-41F8-F6DC7918AC64}"/>
              </a:ext>
            </a:extLst>
          </p:cNvPr>
          <p:cNvSpPr>
            <a:spLocks noGrp="1"/>
          </p:cNvSpPr>
          <p:nvPr>
            <p:ph idx="1"/>
          </p:nvPr>
        </p:nvSpPr>
        <p:spPr>
          <a:xfrm>
            <a:off x="1800000" y="457201"/>
            <a:ext cx="6262748" cy="5943600"/>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7" name="Grafik 4">
            <a:extLst>
              <a:ext uri="{FF2B5EF4-FFF2-40B4-BE49-F238E27FC236}">
                <a16:creationId xmlns:a16="http://schemas.microsoft.com/office/drawing/2014/main" id="{6B69D55F-0E08-459E-9953-24D1E2513B5B}"/>
              </a:ext>
            </a:extLst>
          </p:cNvPr>
          <p:cNvPicPr>
            <a:picLocks noChangeAspect="1"/>
          </p:cNvPicPr>
          <p:nvPr userDrawn="1"/>
        </p:nvPicPr>
        <p:blipFill>
          <a:blip r:embed="rId2"/>
          <a:stretch>
            <a:fillRect/>
          </a:stretch>
        </p:blipFill>
        <p:spPr>
          <a:xfrm>
            <a:off x="0" y="0"/>
            <a:ext cx="1800000" cy="1800000"/>
          </a:xfrm>
          <a:prstGeom prst="rect">
            <a:avLst/>
          </a:prstGeom>
        </p:spPr>
      </p:pic>
      <p:sp>
        <p:nvSpPr>
          <p:cNvPr id="10" name="Abgerundetes Rechteck 3">
            <a:extLst>
              <a:ext uri="{FF2B5EF4-FFF2-40B4-BE49-F238E27FC236}">
                <a16:creationId xmlns:a16="http://schemas.microsoft.com/office/drawing/2014/main" id="{6E9EA387-D638-425A-84A2-CF4CA5529CFF}"/>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8751086F-FF44-4397-AC87-29E0E37C6C17}"/>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7" name="Inhaltsplatzhalter 2">
            <a:extLst>
              <a:ext uri="{FF2B5EF4-FFF2-40B4-BE49-F238E27FC236}">
                <a16:creationId xmlns:a16="http://schemas.microsoft.com/office/drawing/2014/main" id="{64075F8A-2FA5-46D1-B27C-32F2AA213623}"/>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pic>
        <p:nvPicPr>
          <p:cNvPr id="8" name="Graphic 13">
            <a:extLst>
              <a:ext uri="{FF2B5EF4-FFF2-40B4-BE49-F238E27FC236}">
                <a16:creationId xmlns:a16="http://schemas.microsoft.com/office/drawing/2014/main" id="{B2CBA028-0988-4B09-BBB0-706A4B49D0F0}"/>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063285" y="329477"/>
            <a:ext cx="3960000" cy="4254545"/>
          </a:xfrm>
          <a:prstGeom prst="rect">
            <a:avLst/>
          </a:prstGeom>
        </p:spPr>
      </p:pic>
      <p:sp>
        <p:nvSpPr>
          <p:cNvPr id="4" name="Text Placeholder 3">
            <a:extLst>
              <a:ext uri="{FF2B5EF4-FFF2-40B4-BE49-F238E27FC236}">
                <a16:creationId xmlns:a16="http://schemas.microsoft.com/office/drawing/2014/main" id="{35FD4127-F769-4E4C-BD3D-01ACF396386A}"/>
              </a:ext>
            </a:extLst>
          </p:cNvPr>
          <p:cNvSpPr>
            <a:spLocks noGrp="1"/>
          </p:cNvSpPr>
          <p:nvPr>
            <p:ph type="body" sz="quarter" idx="11" hasCustomPrompt="1"/>
          </p:nvPr>
        </p:nvSpPr>
        <p:spPr>
          <a:xfrm>
            <a:off x="8204200" y="1124919"/>
            <a:ext cx="3677633" cy="3162300"/>
          </a:xfrm>
        </p:spPr>
        <p:txBody>
          <a:bodyPr anchor="ctr">
            <a:normAutofit/>
          </a:bodyPr>
          <a:lstStyle>
            <a:lvl1pPr marL="0" indent="0">
              <a:buNone/>
              <a:defRPr sz="1600"/>
            </a:lvl1pPr>
          </a:lstStyle>
          <a:p>
            <a:pPr lvl="0"/>
            <a:r>
              <a:rPr lang="en-US" dirty="0"/>
              <a:t>Post it text</a:t>
            </a:r>
            <a:endParaRPr lang="en-CH" dirty="0"/>
          </a:p>
        </p:txBody>
      </p:sp>
    </p:spTree>
    <p:extLst>
      <p:ext uri="{BB962C8B-B14F-4D97-AF65-F5344CB8AC3E}">
        <p14:creationId xmlns:p14="http://schemas.microsoft.com/office/powerpoint/2010/main" val="4206052960"/>
      </p:ext>
    </p:extLst>
  </p:cSld>
  <p:clrMapOvr>
    <a:masterClrMapping/>
  </p:clrMapOvr>
  <p:transition spd="slow" advClick="0">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Titel und Inhalt">
    <p:spTree>
      <p:nvGrpSpPr>
        <p:cNvPr id="1" name=""/>
        <p:cNvGrpSpPr/>
        <p:nvPr/>
      </p:nvGrpSpPr>
      <p:grpSpPr>
        <a:xfrm>
          <a:off x="0" y="0"/>
          <a:ext cx="0" cy="0"/>
          <a:chOff x="0" y="0"/>
          <a:chExt cx="0" cy="0"/>
        </a:xfrm>
      </p:grpSpPr>
      <p:pic>
        <p:nvPicPr>
          <p:cNvPr id="9" name="Grafik 1">
            <a:extLst>
              <a:ext uri="{FF2B5EF4-FFF2-40B4-BE49-F238E27FC236}">
                <a16:creationId xmlns:a16="http://schemas.microsoft.com/office/drawing/2014/main" id="{077B5665-1618-4BEC-BBAE-59EA17396249}"/>
              </a:ext>
            </a:extLst>
          </p:cNvPr>
          <p:cNvPicPr>
            <a:picLocks noChangeAspect="1"/>
          </p:cNvPicPr>
          <p:nvPr userDrawn="1"/>
        </p:nvPicPr>
        <p:blipFill>
          <a:blip r:embed="rId2"/>
          <a:stretch>
            <a:fillRect/>
          </a:stretch>
        </p:blipFill>
        <p:spPr>
          <a:xfrm>
            <a:off x="0" y="121920"/>
            <a:ext cx="1800000" cy="1800000"/>
          </a:xfrm>
          <a:prstGeom prst="rect">
            <a:avLst/>
          </a:prstGeom>
        </p:spPr>
      </p:pic>
      <p:sp>
        <p:nvSpPr>
          <p:cNvPr id="3" name="Inhaltsplatzhalter 2">
            <a:extLst>
              <a:ext uri="{FF2B5EF4-FFF2-40B4-BE49-F238E27FC236}">
                <a16:creationId xmlns:a16="http://schemas.microsoft.com/office/drawing/2014/main" id="{23D075D3-97FB-075C-41F8-F6DC7918AC64}"/>
              </a:ext>
            </a:extLst>
          </p:cNvPr>
          <p:cNvSpPr>
            <a:spLocks noGrp="1"/>
          </p:cNvSpPr>
          <p:nvPr>
            <p:ph idx="1"/>
          </p:nvPr>
        </p:nvSpPr>
        <p:spPr>
          <a:xfrm>
            <a:off x="1800000" y="457201"/>
            <a:ext cx="9553800" cy="5943600"/>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Abgerundetes Rechteck 3">
            <a:extLst>
              <a:ext uri="{FF2B5EF4-FFF2-40B4-BE49-F238E27FC236}">
                <a16:creationId xmlns:a16="http://schemas.microsoft.com/office/drawing/2014/main" id="{6E9EA387-D638-425A-84A2-CF4CA5529CFF}"/>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8751086F-FF44-4397-AC87-29E0E37C6C17}"/>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2" name="Inhaltsplatzhalter 2">
            <a:extLst>
              <a:ext uri="{FF2B5EF4-FFF2-40B4-BE49-F238E27FC236}">
                <a16:creationId xmlns:a16="http://schemas.microsoft.com/office/drawing/2014/main" id="{36AC3046-7B8F-4415-A2D3-4D6C79D96D80}"/>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Tree>
    <p:extLst>
      <p:ext uri="{BB962C8B-B14F-4D97-AF65-F5344CB8AC3E}">
        <p14:creationId xmlns:p14="http://schemas.microsoft.com/office/powerpoint/2010/main" val="2191417103"/>
      </p:ext>
    </p:extLst>
  </p:cSld>
  <p:clrMapOvr>
    <a:masterClrMapping/>
  </p:clrMapOvr>
  <p:transition spd="slow" advClick="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3_Titel und Inhalt">
    <p:spTree>
      <p:nvGrpSpPr>
        <p:cNvPr id="1" name=""/>
        <p:cNvGrpSpPr/>
        <p:nvPr/>
      </p:nvGrpSpPr>
      <p:grpSpPr>
        <a:xfrm>
          <a:off x="0" y="0"/>
          <a:ext cx="0" cy="0"/>
          <a:chOff x="0" y="0"/>
          <a:chExt cx="0" cy="0"/>
        </a:xfrm>
      </p:grpSpPr>
      <p:sp>
        <p:nvSpPr>
          <p:cNvPr id="7" name="Inhaltsplatzhalter 2">
            <a:extLst>
              <a:ext uri="{FF2B5EF4-FFF2-40B4-BE49-F238E27FC236}">
                <a16:creationId xmlns:a16="http://schemas.microsoft.com/office/drawing/2014/main" id="{24765068-7CD3-42B5-ACD1-BD077F09656E}"/>
              </a:ext>
            </a:extLst>
          </p:cNvPr>
          <p:cNvSpPr>
            <a:spLocks noGrp="1"/>
          </p:cNvSpPr>
          <p:nvPr>
            <p:ph idx="1"/>
          </p:nvPr>
        </p:nvSpPr>
        <p:spPr>
          <a:xfrm>
            <a:off x="1800000" y="457201"/>
            <a:ext cx="9553800" cy="5943600"/>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Abgerundetes Rechteck 3">
            <a:extLst>
              <a:ext uri="{FF2B5EF4-FFF2-40B4-BE49-F238E27FC236}">
                <a16:creationId xmlns:a16="http://schemas.microsoft.com/office/drawing/2014/main" id="{47391591-8ADD-48B0-9B20-B26C1580E8A5}"/>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D4E5C3DF-70E7-4ED7-A3DC-F169A24553DC}"/>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ZURÜCK</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2" name="Inhaltsplatzhalter 2">
            <a:extLst>
              <a:ext uri="{FF2B5EF4-FFF2-40B4-BE49-F238E27FC236}">
                <a16:creationId xmlns:a16="http://schemas.microsoft.com/office/drawing/2014/main" id="{5744C514-7902-4AC2-8DF2-10DE49AA648F}"/>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Tree>
    <p:extLst>
      <p:ext uri="{BB962C8B-B14F-4D97-AF65-F5344CB8AC3E}">
        <p14:creationId xmlns:p14="http://schemas.microsoft.com/office/powerpoint/2010/main" val="1535710951"/>
      </p:ext>
    </p:extLst>
  </p:cSld>
  <p:clrMapOvr>
    <a:masterClrMapping/>
  </p:clrMapOvr>
  <p:transition spd="slow" advClick="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Titel und Inhalt">
    <p:spTree>
      <p:nvGrpSpPr>
        <p:cNvPr id="1" name=""/>
        <p:cNvGrpSpPr/>
        <p:nvPr/>
      </p:nvGrpSpPr>
      <p:grpSpPr>
        <a:xfrm>
          <a:off x="0" y="0"/>
          <a:ext cx="0" cy="0"/>
          <a:chOff x="0" y="0"/>
          <a:chExt cx="0" cy="0"/>
        </a:xfrm>
      </p:grpSpPr>
      <p:sp>
        <p:nvSpPr>
          <p:cNvPr id="7" name="Rechteck 15">
            <a:extLst>
              <a:ext uri="{FF2B5EF4-FFF2-40B4-BE49-F238E27FC236}">
                <a16:creationId xmlns:a16="http://schemas.microsoft.com/office/drawing/2014/main" id="{FD0DD43E-4587-4BE8-96E0-04A171557D2A}"/>
              </a:ext>
            </a:extLst>
          </p:cNvPr>
          <p:cNvSpPr/>
          <p:nvPr userDrawn="1"/>
        </p:nvSpPr>
        <p:spPr>
          <a:xfrm>
            <a:off x="6096000" y="3744686"/>
            <a:ext cx="6096000" cy="3113314"/>
          </a:xfrm>
          <a:prstGeom prst="rect">
            <a:avLst/>
          </a:prstGeom>
          <a:solidFill>
            <a:srgbClr val="7EC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3" name="Rechteck 10">
            <a:extLst>
              <a:ext uri="{FF2B5EF4-FFF2-40B4-BE49-F238E27FC236}">
                <a16:creationId xmlns:a16="http://schemas.microsoft.com/office/drawing/2014/main" id="{85E218DD-F8D6-4201-87EB-EF032A650D4B}"/>
              </a:ext>
            </a:extLst>
          </p:cNvPr>
          <p:cNvSpPr/>
          <p:nvPr/>
        </p:nvSpPr>
        <p:spPr>
          <a:xfrm>
            <a:off x="0" y="3744686"/>
            <a:ext cx="6096000" cy="3113314"/>
          </a:xfrm>
          <a:prstGeom prst="rect">
            <a:avLst/>
          </a:prstGeom>
          <a:solidFill>
            <a:srgbClr val="80CE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4" name="Grafik 37">
            <a:extLst>
              <a:ext uri="{FF2B5EF4-FFF2-40B4-BE49-F238E27FC236}">
                <a16:creationId xmlns:a16="http://schemas.microsoft.com/office/drawing/2014/main" id="{2B6EC496-4354-43BF-BCC6-577672FD9E51}"/>
              </a:ext>
            </a:extLst>
          </p:cNvPr>
          <p:cNvPicPr>
            <a:picLocks noChangeAspect="1"/>
          </p:cNvPicPr>
          <p:nvPr/>
        </p:nvPicPr>
        <p:blipFill>
          <a:blip r:embed="rId2"/>
          <a:stretch>
            <a:fillRect/>
          </a:stretch>
        </p:blipFill>
        <p:spPr>
          <a:xfrm>
            <a:off x="6113092" y="3544491"/>
            <a:ext cx="1800000" cy="1800000"/>
          </a:xfrm>
          <a:prstGeom prst="rect">
            <a:avLst/>
          </a:prstGeom>
        </p:spPr>
      </p:pic>
      <p:pic>
        <p:nvPicPr>
          <p:cNvPr id="17" name="Grafik 14">
            <a:extLst>
              <a:ext uri="{FF2B5EF4-FFF2-40B4-BE49-F238E27FC236}">
                <a16:creationId xmlns:a16="http://schemas.microsoft.com/office/drawing/2014/main" id="{F76549C1-90A6-4B94-B7D9-DEE1F96A51B9}"/>
              </a:ext>
            </a:extLst>
          </p:cNvPr>
          <p:cNvPicPr>
            <a:picLocks noChangeAspect="1"/>
          </p:cNvPicPr>
          <p:nvPr/>
        </p:nvPicPr>
        <p:blipFill>
          <a:blip r:embed="rId3"/>
          <a:stretch>
            <a:fillRect/>
          </a:stretch>
        </p:blipFill>
        <p:spPr>
          <a:xfrm>
            <a:off x="17092" y="3744686"/>
            <a:ext cx="1800000" cy="1800000"/>
          </a:xfrm>
          <a:prstGeom prst="rect">
            <a:avLst/>
          </a:prstGeom>
        </p:spPr>
      </p:pic>
      <p:pic>
        <p:nvPicPr>
          <p:cNvPr id="9" name="Grafik 1">
            <a:extLst>
              <a:ext uri="{FF2B5EF4-FFF2-40B4-BE49-F238E27FC236}">
                <a16:creationId xmlns:a16="http://schemas.microsoft.com/office/drawing/2014/main" id="{077B5665-1618-4BEC-BBAE-59EA17396249}"/>
              </a:ext>
            </a:extLst>
          </p:cNvPr>
          <p:cNvPicPr>
            <a:picLocks noChangeAspect="1"/>
          </p:cNvPicPr>
          <p:nvPr userDrawn="1"/>
        </p:nvPicPr>
        <p:blipFill>
          <a:blip r:embed="rId4"/>
          <a:stretch>
            <a:fillRect/>
          </a:stretch>
        </p:blipFill>
        <p:spPr>
          <a:xfrm>
            <a:off x="0" y="121920"/>
            <a:ext cx="1800000" cy="1800000"/>
          </a:xfrm>
          <a:prstGeom prst="rect">
            <a:avLst/>
          </a:prstGeom>
        </p:spPr>
      </p:pic>
      <p:sp>
        <p:nvSpPr>
          <p:cNvPr id="3" name="Inhaltsplatzhalter 2">
            <a:extLst>
              <a:ext uri="{FF2B5EF4-FFF2-40B4-BE49-F238E27FC236}">
                <a16:creationId xmlns:a16="http://schemas.microsoft.com/office/drawing/2014/main" id="{23D075D3-97FB-075C-41F8-F6DC7918AC64}"/>
              </a:ext>
            </a:extLst>
          </p:cNvPr>
          <p:cNvSpPr>
            <a:spLocks noGrp="1"/>
          </p:cNvSpPr>
          <p:nvPr>
            <p:ph idx="1"/>
          </p:nvPr>
        </p:nvSpPr>
        <p:spPr>
          <a:xfrm>
            <a:off x="1800000" y="457201"/>
            <a:ext cx="9553800" cy="3287485"/>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Abgerundetes Rechteck 3">
            <a:extLst>
              <a:ext uri="{FF2B5EF4-FFF2-40B4-BE49-F238E27FC236}">
                <a16:creationId xmlns:a16="http://schemas.microsoft.com/office/drawing/2014/main" id="{6E9EA387-D638-425A-84A2-CF4CA5529CFF}"/>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8751086F-FF44-4397-AC87-29E0E37C6C17}"/>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2" name="Inhaltsplatzhalter 2">
            <a:extLst>
              <a:ext uri="{FF2B5EF4-FFF2-40B4-BE49-F238E27FC236}">
                <a16:creationId xmlns:a16="http://schemas.microsoft.com/office/drawing/2014/main" id="{36AC3046-7B8F-4415-A2D3-4D6C79D96D80}"/>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
        <p:nvSpPr>
          <p:cNvPr id="4" name="Text Placeholder 3">
            <a:extLst>
              <a:ext uri="{FF2B5EF4-FFF2-40B4-BE49-F238E27FC236}">
                <a16:creationId xmlns:a16="http://schemas.microsoft.com/office/drawing/2014/main" id="{E8B8E916-736E-46DB-B6A1-BC80211C5AFF}"/>
              </a:ext>
            </a:extLst>
          </p:cNvPr>
          <p:cNvSpPr>
            <a:spLocks noGrp="1"/>
          </p:cNvSpPr>
          <p:nvPr>
            <p:ph type="body" sz="quarter" idx="11"/>
          </p:nvPr>
        </p:nvSpPr>
        <p:spPr>
          <a:xfrm>
            <a:off x="1800225" y="4241800"/>
            <a:ext cx="4313238" cy="2475372"/>
          </a:xfrm>
        </p:spPr>
        <p:txBody>
          <a:bodyPr>
            <a:normAutofit/>
          </a:bodyPr>
          <a:lstStyle>
            <a:lvl1pPr marL="0" indent="0">
              <a:buNone/>
              <a:defRPr sz="160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Click to edit Master text styles</a:t>
            </a:r>
          </a:p>
        </p:txBody>
      </p:sp>
      <p:sp>
        <p:nvSpPr>
          <p:cNvPr id="19" name="Text Placeholder 3">
            <a:extLst>
              <a:ext uri="{FF2B5EF4-FFF2-40B4-BE49-F238E27FC236}">
                <a16:creationId xmlns:a16="http://schemas.microsoft.com/office/drawing/2014/main" id="{FF1BF99E-CFEB-4D45-A313-FC5EFBF51D62}"/>
              </a:ext>
            </a:extLst>
          </p:cNvPr>
          <p:cNvSpPr>
            <a:spLocks noGrp="1"/>
          </p:cNvSpPr>
          <p:nvPr>
            <p:ph type="body" sz="quarter" idx="13"/>
          </p:nvPr>
        </p:nvSpPr>
        <p:spPr>
          <a:xfrm>
            <a:off x="7913092" y="4241800"/>
            <a:ext cx="4059556" cy="1974148"/>
          </a:xfrm>
        </p:spPr>
        <p:txBody>
          <a:bodyPr>
            <a:normAutofit/>
          </a:bodyPr>
          <a:lstStyle>
            <a:lvl1pPr marL="0" indent="0">
              <a:buNone/>
              <a:defRPr sz="160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Click to edit Master text styles</a:t>
            </a:r>
          </a:p>
        </p:txBody>
      </p:sp>
    </p:spTree>
    <p:extLst>
      <p:ext uri="{BB962C8B-B14F-4D97-AF65-F5344CB8AC3E}">
        <p14:creationId xmlns:p14="http://schemas.microsoft.com/office/powerpoint/2010/main" val="1693995481"/>
      </p:ext>
    </p:extLst>
  </p:cSld>
  <p:clrMapOvr>
    <a:masterClrMapping/>
  </p:clrMapOvr>
  <p:transition spd="slow" advClick="0">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Titel und Inhalt">
    <p:spTree>
      <p:nvGrpSpPr>
        <p:cNvPr id="1" name=""/>
        <p:cNvGrpSpPr/>
        <p:nvPr/>
      </p:nvGrpSpPr>
      <p:grpSpPr>
        <a:xfrm>
          <a:off x="0" y="0"/>
          <a:ext cx="0" cy="0"/>
          <a:chOff x="0" y="0"/>
          <a:chExt cx="0" cy="0"/>
        </a:xfrm>
      </p:grpSpPr>
      <p:sp>
        <p:nvSpPr>
          <p:cNvPr id="7" name="Rechteck 15">
            <a:extLst>
              <a:ext uri="{FF2B5EF4-FFF2-40B4-BE49-F238E27FC236}">
                <a16:creationId xmlns:a16="http://schemas.microsoft.com/office/drawing/2014/main" id="{FD0DD43E-4587-4BE8-96E0-04A171557D2A}"/>
              </a:ext>
            </a:extLst>
          </p:cNvPr>
          <p:cNvSpPr/>
          <p:nvPr userDrawn="1"/>
        </p:nvSpPr>
        <p:spPr>
          <a:xfrm>
            <a:off x="0" y="4265386"/>
            <a:ext cx="12192000" cy="2592614"/>
          </a:xfrm>
          <a:prstGeom prst="rect">
            <a:avLst/>
          </a:prstGeom>
          <a:solidFill>
            <a:srgbClr val="7EC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4" name="Grafik 37">
            <a:extLst>
              <a:ext uri="{FF2B5EF4-FFF2-40B4-BE49-F238E27FC236}">
                <a16:creationId xmlns:a16="http://schemas.microsoft.com/office/drawing/2014/main" id="{2B6EC496-4354-43BF-BCC6-577672FD9E51}"/>
              </a:ext>
            </a:extLst>
          </p:cNvPr>
          <p:cNvPicPr>
            <a:picLocks noChangeAspect="1"/>
          </p:cNvPicPr>
          <p:nvPr/>
        </p:nvPicPr>
        <p:blipFill>
          <a:blip r:embed="rId2"/>
          <a:stretch>
            <a:fillRect/>
          </a:stretch>
        </p:blipFill>
        <p:spPr>
          <a:xfrm>
            <a:off x="0" y="4065191"/>
            <a:ext cx="1800000" cy="1800000"/>
          </a:xfrm>
          <a:prstGeom prst="rect">
            <a:avLst/>
          </a:prstGeom>
        </p:spPr>
      </p:pic>
      <p:pic>
        <p:nvPicPr>
          <p:cNvPr id="9" name="Grafik 1">
            <a:extLst>
              <a:ext uri="{FF2B5EF4-FFF2-40B4-BE49-F238E27FC236}">
                <a16:creationId xmlns:a16="http://schemas.microsoft.com/office/drawing/2014/main" id="{077B5665-1618-4BEC-BBAE-59EA17396249}"/>
              </a:ext>
            </a:extLst>
          </p:cNvPr>
          <p:cNvPicPr>
            <a:picLocks noChangeAspect="1"/>
          </p:cNvPicPr>
          <p:nvPr userDrawn="1"/>
        </p:nvPicPr>
        <p:blipFill>
          <a:blip r:embed="rId3"/>
          <a:stretch>
            <a:fillRect/>
          </a:stretch>
        </p:blipFill>
        <p:spPr>
          <a:xfrm>
            <a:off x="0" y="121920"/>
            <a:ext cx="1800000" cy="1800000"/>
          </a:xfrm>
          <a:prstGeom prst="rect">
            <a:avLst/>
          </a:prstGeom>
        </p:spPr>
      </p:pic>
      <p:sp>
        <p:nvSpPr>
          <p:cNvPr id="3" name="Inhaltsplatzhalter 2">
            <a:extLst>
              <a:ext uri="{FF2B5EF4-FFF2-40B4-BE49-F238E27FC236}">
                <a16:creationId xmlns:a16="http://schemas.microsoft.com/office/drawing/2014/main" id="{23D075D3-97FB-075C-41F8-F6DC7918AC64}"/>
              </a:ext>
            </a:extLst>
          </p:cNvPr>
          <p:cNvSpPr>
            <a:spLocks noGrp="1"/>
          </p:cNvSpPr>
          <p:nvPr>
            <p:ph idx="1"/>
          </p:nvPr>
        </p:nvSpPr>
        <p:spPr>
          <a:xfrm>
            <a:off x="1800000" y="457201"/>
            <a:ext cx="9553800" cy="3769691"/>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Abgerundetes Rechteck 3">
            <a:extLst>
              <a:ext uri="{FF2B5EF4-FFF2-40B4-BE49-F238E27FC236}">
                <a16:creationId xmlns:a16="http://schemas.microsoft.com/office/drawing/2014/main" id="{6E9EA387-D638-425A-84A2-CF4CA5529CFF}"/>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8751086F-FF44-4397-AC87-29E0E37C6C17}"/>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2" name="Inhaltsplatzhalter 2">
            <a:extLst>
              <a:ext uri="{FF2B5EF4-FFF2-40B4-BE49-F238E27FC236}">
                <a16:creationId xmlns:a16="http://schemas.microsoft.com/office/drawing/2014/main" id="{36AC3046-7B8F-4415-A2D3-4D6C79D96D80}"/>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
        <p:nvSpPr>
          <p:cNvPr id="4" name="Text Placeholder 3">
            <a:extLst>
              <a:ext uri="{FF2B5EF4-FFF2-40B4-BE49-F238E27FC236}">
                <a16:creationId xmlns:a16="http://schemas.microsoft.com/office/drawing/2014/main" id="{E8B8E916-736E-46DB-B6A1-BC80211C5AFF}"/>
              </a:ext>
            </a:extLst>
          </p:cNvPr>
          <p:cNvSpPr>
            <a:spLocks noGrp="1"/>
          </p:cNvSpPr>
          <p:nvPr>
            <p:ph type="body" sz="quarter" idx="11"/>
          </p:nvPr>
        </p:nvSpPr>
        <p:spPr>
          <a:xfrm>
            <a:off x="1800224" y="4762500"/>
            <a:ext cx="9553575" cy="1423196"/>
          </a:xfrm>
        </p:spPr>
        <p:txBody>
          <a:bodyPr>
            <a:normAutofit/>
          </a:bodyPr>
          <a:lstStyle>
            <a:lvl1pPr marL="0" indent="0">
              <a:buNone/>
              <a:defRPr sz="1600" b="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Click to edit Master text styles</a:t>
            </a:r>
          </a:p>
        </p:txBody>
      </p:sp>
    </p:spTree>
    <p:extLst>
      <p:ext uri="{BB962C8B-B14F-4D97-AF65-F5344CB8AC3E}">
        <p14:creationId xmlns:p14="http://schemas.microsoft.com/office/powerpoint/2010/main" val="1897398533"/>
      </p:ext>
    </p:extLst>
  </p:cSld>
  <p:clrMapOvr>
    <a:masterClrMapping/>
  </p:clrMapOvr>
  <p:transition spd="slow" advClick="0">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Titel und Inhalt">
    <p:spTree>
      <p:nvGrpSpPr>
        <p:cNvPr id="1" name=""/>
        <p:cNvGrpSpPr/>
        <p:nvPr/>
      </p:nvGrpSpPr>
      <p:grpSpPr>
        <a:xfrm>
          <a:off x="0" y="0"/>
          <a:ext cx="0" cy="0"/>
          <a:chOff x="0" y="0"/>
          <a:chExt cx="0" cy="0"/>
        </a:xfrm>
      </p:grpSpPr>
      <p:sp>
        <p:nvSpPr>
          <p:cNvPr id="15" name="Rechteck 3">
            <a:extLst>
              <a:ext uri="{FF2B5EF4-FFF2-40B4-BE49-F238E27FC236}">
                <a16:creationId xmlns:a16="http://schemas.microsoft.com/office/drawing/2014/main" id="{9F67586E-EC89-46A0-8695-912E1A1C0FE1}"/>
              </a:ext>
            </a:extLst>
          </p:cNvPr>
          <p:cNvSpPr/>
          <p:nvPr userDrawn="1"/>
        </p:nvSpPr>
        <p:spPr>
          <a:xfrm>
            <a:off x="0" y="3744685"/>
            <a:ext cx="12192000" cy="3113315"/>
          </a:xfrm>
          <a:prstGeom prst="rect">
            <a:avLst/>
          </a:prstGeom>
          <a:solidFill>
            <a:srgbClr val="80CE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7" name="Grafik 14">
            <a:extLst>
              <a:ext uri="{FF2B5EF4-FFF2-40B4-BE49-F238E27FC236}">
                <a16:creationId xmlns:a16="http://schemas.microsoft.com/office/drawing/2014/main" id="{F76549C1-90A6-4B94-B7D9-DEE1F96A51B9}"/>
              </a:ext>
            </a:extLst>
          </p:cNvPr>
          <p:cNvPicPr>
            <a:picLocks noChangeAspect="1"/>
          </p:cNvPicPr>
          <p:nvPr/>
        </p:nvPicPr>
        <p:blipFill>
          <a:blip r:embed="rId2"/>
          <a:stretch>
            <a:fillRect/>
          </a:stretch>
        </p:blipFill>
        <p:spPr>
          <a:xfrm>
            <a:off x="17092" y="3744686"/>
            <a:ext cx="1800000" cy="1800000"/>
          </a:xfrm>
          <a:prstGeom prst="rect">
            <a:avLst/>
          </a:prstGeom>
        </p:spPr>
      </p:pic>
      <p:pic>
        <p:nvPicPr>
          <p:cNvPr id="9" name="Grafik 1">
            <a:extLst>
              <a:ext uri="{FF2B5EF4-FFF2-40B4-BE49-F238E27FC236}">
                <a16:creationId xmlns:a16="http://schemas.microsoft.com/office/drawing/2014/main" id="{077B5665-1618-4BEC-BBAE-59EA17396249}"/>
              </a:ext>
            </a:extLst>
          </p:cNvPr>
          <p:cNvPicPr>
            <a:picLocks noChangeAspect="1"/>
          </p:cNvPicPr>
          <p:nvPr userDrawn="1"/>
        </p:nvPicPr>
        <p:blipFill>
          <a:blip r:embed="rId3"/>
          <a:stretch>
            <a:fillRect/>
          </a:stretch>
        </p:blipFill>
        <p:spPr>
          <a:xfrm>
            <a:off x="0" y="121920"/>
            <a:ext cx="1800000" cy="1800000"/>
          </a:xfrm>
          <a:prstGeom prst="rect">
            <a:avLst/>
          </a:prstGeom>
        </p:spPr>
      </p:pic>
      <p:sp>
        <p:nvSpPr>
          <p:cNvPr id="3" name="Inhaltsplatzhalter 2">
            <a:extLst>
              <a:ext uri="{FF2B5EF4-FFF2-40B4-BE49-F238E27FC236}">
                <a16:creationId xmlns:a16="http://schemas.microsoft.com/office/drawing/2014/main" id="{23D075D3-97FB-075C-41F8-F6DC7918AC64}"/>
              </a:ext>
            </a:extLst>
          </p:cNvPr>
          <p:cNvSpPr>
            <a:spLocks noGrp="1"/>
          </p:cNvSpPr>
          <p:nvPr>
            <p:ph idx="1"/>
          </p:nvPr>
        </p:nvSpPr>
        <p:spPr>
          <a:xfrm>
            <a:off x="1800000" y="457201"/>
            <a:ext cx="9553800" cy="3287485"/>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Abgerundetes Rechteck 3">
            <a:extLst>
              <a:ext uri="{FF2B5EF4-FFF2-40B4-BE49-F238E27FC236}">
                <a16:creationId xmlns:a16="http://schemas.microsoft.com/office/drawing/2014/main" id="{6E9EA387-D638-425A-84A2-CF4CA5529CFF}"/>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8751086F-FF44-4397-AC87-29E0E37C6C17}"/>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2" name="Inhaltsplatzhalter 2">
            <a:extLst>
              <a:ext uri="{FF2B5EF4-FFF2-40B4-BE49-F238E27FC236}">
                <a16:creationId xmlns:a16="http://schemas.microsoft.com/office/drawing/2014/main" id="{36AC3046-7B8F-4415-A2D3-4D6C79D96D80}"/>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
        <p:nvSpPr>
          <p:cNvPr id="4" name="Text Placeholder 3">
            <a:extLst>
              <a:ext uri="{FF2B5EF4-FFF2-40B4-BE49-F238E27FC236}">
                <a16:creationId xmlns:a16="http://schemas.microsoft.com/office/drawing/2014/main" id="{E8B8E916-736E-46DB-B6A1-BC80211C5AFF}"/>
              </a:ext>
            </a:extLst>
          </p:cNvPr>
          <p:cNvSpPr>
            <a:spLocks noGrp="1"/>
          </p:cNvSpPr>
          <p:nvPr>
            <p:ph type="body" sz="quarter" idx="11"/>
          </p:nvPr>
        </p:nvSpPr>
        <p:spPr>
          <a:xfrm>
            <a:off x="1800224" y="4241800"/>
            <a:ext cx="4981575" cy="2475372"/>
          </a:xfrm>
        </p:spPr>
        <p:txBody>
          <a:bodyPr>
            <a:normAutofit/>
          </a:bodyPr>
          <a:lstStyle>
            <a:lvl1pPr marL="0" indent="0">
              <a:buNone/>
              <a:defRPr sz="160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Click to edit Master text styles</a:t>
            </a:r>
          </a:p>
        </p:txBody>
      </p:sp>
      <p:sp>
        <p:nvSpPr>
          <p:cNvPr id="19" name="Text Placeholder 3">
            <a:extLst>
              <a:ext uri="{FF2B5EF4-FFF2-40B4-BE49-F238E27FC236}">
                <a16:creationId xmlns:a16="http://schemas.microsoft.com/office/drawing/2014/main" id="{FF1BF99E-CFEB-4D45-A313-FC5EFBF51D62}"/>
              </a:ext>
            </a:extLst>
          </p:cNvPr>
          <p:cNvSpPr>
            <a:spLocks noGrp="1"/>
          </p:cNvSpPr>
          <p:nvPr>
            <p:ph type="body" sz="quarter" idx="13"/>
          </p:nvPr>
        </p:nvSpPr>
        <p:spPr>
          <a:xfrm>
            <a:off x="6959600" y="4241800"/>
            <a:ext cx="5013048" cy="1974148"/>
          </a:xfrm>
        </p:spPr>
        <p:txBody>
          <a:bodyPr>
            <a:normAutofit/>
          </a:bodyPr>
          <a:lstStyle>
            <a:lvl1pPr marL="0" indent="0">
              <a:buNone/>
              <a:defRPr sz="160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Click to edit Master text styles</a:t>
            </a:r>
          </a:p>
        </p:txBody>
      </p:sp>
    </p:spTree>
    <p:extLst>
      <p:ext uri="{BB962C8B-B14F-4D97-AF65-F5344CB8AC3E}">
        <p14:creationId xmlns:p14="http://schemas.microsoft.com/office/powerpoint/2010/main" val="2468999041"/>
      </p:ext>
    </p:extLst>
  </p:cSld>
  <p:clrMapOvr>
    <a:masterClrMapping/>
  </p:clrMapOvr>
  <p:transition spd="slow" advClick="0">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0_Titel und Inhalt">
    <p:spTree>
      <p:nvGrpSpPr>
        <p:cNvPr id="1" name=""/>
        <p:cNvGrpSpPr/>
        <p:nvPr/>
      </p:nvGrpSpPr>
      <p:grpSpPr>
        <a:xfrm>
          <a:off x="0" y="0"/>
          <a:ext cx="0" cy="0"/>
          <a:chOff x="0" y="0"/>
          <a:chExt cx="0" cy="0"/>
        </a:xfrm>
      </p:grpSpPr>
      <p:sp>
        <p:nvSpPr>
          <p:cNvPr id="15" name="Rechteck 3">
            <a:extLst>
              <a:ext uri="{FF2B5EF4-FFF2-40B4-BE49-F238E27FC236}">
                <a16:creationId xmlns:a16="http://schemas.microsoft.com/office/drawing/2014/main" id="{9F67586E-EC89-46A0-8695-912E1A1C0FE1}"/>
              </a:ext>
            </a:extLst>
          </p:cNvPr>
          <p:cNvSpPr/>
          <p:nvPr userDrawn="1"/>
        </p:nvSpPr>
        <p:spPr>
          <a:xfrm>
            <a:off x="-9472" y="3744685"/>
            <a:ext cx="12192000" cy="3113315"/>
          </a:xfrm>
          <a:prstGeom prst="rect">
            <a:avLst/>
          </a:prstGeom>
          <a:solidFill>
            <a:srgbClr val="80CE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7" name="Grafik 14">
            <a:extLst>
              <a:ext uri="{FF2B5EF4-FFF2-40B4-BE49-F238E27FC236}">
                <a16:creationId xmlns:a16="http://schemas.microsoft.com/office/drawing/2014/main" id="{F76549C1-90A6-4B94-B7D9-DEE1F96A51B9}"/>
              </a:ext>
            </a:extLst>
          </p:cNvPr>
          <p:cNvPicPr>
            <a:picLocks noChangeAspect="1"/>
          </p:cNvPicPr>
          <p:nvPr/>
        </p:nvPicPr>
        <p:blipFill>
          <a:blip r:embed="rId2"/>
          <a:stretch>
            <a:fillRect/>
          </a:stretch>
        </p:blipFill>
        <p:spPr>
          <a:xfrm>
            <a:off x="17092" y="3744686"/>
            <a:ext cx="1800000" cy="1800000"/>
          </a:xfrm>
          <a:prstGeom prst="rect">
            <a:avLst/>
          </a:prstGeom>
        </p:spPr>
      </p:pic>
      <p:pic>
        <p:nvPicPr>
          <p:cNvPr id="9" name="Grafik 1">
            <a:extLst>
              <a:ext uri="{FF2B5EF4-FFF2-40B4-BE49-F238E27FC236}">
                <a16:creationId xmlns:a16="http://schemas.microsoft.com/office/drawing/2014/main" id="{077B5665-1618-4BEC-BBAE-59EA17396249}"/>
              </a:ext>
            </a:extLst>
          </p:cNvPr>
          <p:cNvPicPr>
            <a:picLocks noChangeAspect="1"/>
          </p:cNvPicPr>
          <p:nvPr userDrawn="1"/>
        </p:nvPicPr>
        <p:blipFill>
          <a:blip r:embed="rId3"/>
          <a:stretch>
            <a:fillRect/>
          </a:stretch>
        </p:blipFill>
        <p:spPr>
          <a:xfrm>
            <a:off x="0" y="121920"/>
            <a:ext cx="1800000" cy="1800000"/>
          </a:xfrm>
          <a:prstGeom prst="rect">
            <a:avLst/>
          </a:prstGeom>
        </p:spPr>
      </p:pic>
      <p:sp>
        <p:nvSpPr>
          <p:cNvPr id="3" name="Inhaltsplatzhalter 2">
            <a:extLst>
              <a:ext uri="{FF2B5EF4-FFF2-40B4-BE49-F238E27FC236}">
                <a16:creationId xmlns:a16="http://schemas.microsoft.com/office/drawing/2014/main" id="{23D075D3-97FB-075C-41F8-F6DC7918AC64}"/>
              </a:ext>
            </a:extLst>
          </p:cNvPr>
          <p:cNvSpPr>
            <a:spLocks noGrp="1"/>
          </p:cNvSpPr>
          <p:nvPr>
            <p:ph idx="1"/>
          </p:nvPr>
        </p:nvSpPr>
        <p:spPr>
          <a:xfrm>
            <a:off x="1800000" y="457201"/>
            <a:ext cx="9553800" cy="3287485"/>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Abgerundetes Rechteck 3">
            <a:extLst>
              <a:ext uri="{FF2B5EF4-FFF2-40B4-BE49-F238E27FC236}">
                <a16:creationId xmlns:a16="http://schemas.microsoft.com/office/drawing/2014/main" id="{6E9EA387-D638-425A-84A2-CF4CA5529CFF}"/>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8751086F-FF44-4397-AC87-29E0E37C6C17}"/>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2" name="Inhaltsplatzhalter 2">
            <a:extLst>
              <a:ext uri="{FF2B5EF4-FFF2-40B4-BE49-F238E27FC236}">
                <a16:creationId xmlns:a16="http://schemas.microsoft.com/office/drawing/2014/main" id="{36AC3046-7B8F-4415-A2D3-4D6C79D96D80}"/>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
        <p:nvSpPr>
          <p:cNvPr id="19" name="Text Placeholder 3">
            <a:extLst>
              <a:ext uri="{FF2B5EF4-FFF2-40B4-BE49-F238E27FC236}">
                <a16:creationId xmlns:a16="http://schemas.microsoft.com/office/drawing/2014/main" id="{FF1BF99E-CFEB-4D45-A313-FC5EFBF51D62}"/>
              </a:ext>
            </a:extLst>
          </p:cNvPr>
          <p:cNvSpPr>
            <a:spLocks noGrp="1"/>
          </p:cNvSpPr>
          <p:nvPr>
            <p:ph type="body" sz="quarter" idx="13"/>
          </p:nvPr>
        </p:nvSpPr>
        <p:spPr>
          <a:xfrm>
            <a:off x="1800000" y="4241800"/>
            <a:ext cx="10172648" cy="1974148"/>
          </a:xfrm>
        </p:spPr>
        <p:txBody>
          <a:bodyPr>
            <a:normAutofit/>
          </a:bodyPr>
          <a:lstStyle>
            <a:lvl1pPr marL="0" indent="0">
              <a:buNone/>
              <a:defRPr sz="160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Click to edit Master text styles</a:t>
            </a:r>
          </a:p>
        </p:txBody>
      </p:sp>
    </p:spTree>
    <p:extLst>
      <p:ext uri="{BB962C8B-B14F-4D97-AF65-F5344CB8AC3E}">
        <p14:creationId xmlns:p14="http://schemas.microsoft.com/office/powerpoint/2010/main" val="1699682877"/>
      </p:ext>
    </p:extLst>
  </p:cSld>
  <p:clrMapOvr>
    <a:masterClrMapping/>
  </p:clrMapOvr>
  <p:transition spd="slow" advClick="0">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6_Titel und Inhalt">
    <p:spTree>
      <p:nvGrpSpPr>
        <p:cNvPr id="1" name=""/>
        <p:cNvGrpSpPr/>
        <p:nvPr/>
      </p:nvGrpSpPr>
      <p:grpSpPr>
        <a:xfrm>
          <a:off x="0" y="0"/>
          <a:ext cx="0" cy="0"/>
          <a:chOff x="0" y="0"/>
          <a:chExt cx="0" cy="0"/>
        </a:xfrm>
      </p:grpSpPr>
      <p:sp>
        <p:nvSpPr>
          <p:cNvPr id="15" name="Rechteck 3">
            <a:extLst>
              <a:ext uri="{FF2B5EF4-FFF2-40B4-BE49-F238E27FC236}">
                <a16:creationId xmlns:a16="http://schemas.microsoft.com/office/drawing/2014/main" id="{9F67586E-EC89-46A0-8695-912E1A1C0FE1}"/>
              </a:ext>
            </a:extLst>
          </p:cNvPr>
          <p:cNvSpPr/>
          <p:nvPr userDrawn="1"/>
        </p:nvSpPr>
        <p:spPr>
          <a:xfrm>
            <a:off x="-9472" y="4241800"/>
            <a:ext cx="12201472" cy="2616200"/>
          </a:xfrm>
          <a:prstGeom prst="rect">
            <a:avLst/>
          </a:prstGeom>
          <a:solidFill>
            <a:srgbClr val="80CE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7" name="Grafik 14">
            <a:extLst>
              <a:ext uri="{FF2B5EF4-FFF2-40B4-BE49-F238E27FC236}">
                <a16:creationId xmlns:a16="http://schemas.microsoft.com/office/drawing/2014/main" id="{F76549C1-90A6-4B94-B7D9-DEE1F96A51B9}"/>
              </a:ext>
            </a:extLst>
          </p:cNvPr>
          <p:cNvPicPr>
            <a:picLocks noChangeAspect="1"/>
          </p:cNvPicPr>
          <p:nvPr/>
        </p:nvPicPr>
        <p:blipFill>
          <a:blip r:embed="rId2"/>
          <a:stretch>
            <a:fillRect/>
          </a:stretch>
        </p:blipFill>
        <p:spPr>
          <a:xfrm>
            <a:off x="17092" y="4252686"/>
            <a:ext cx="1800000" cy="1800000"/>
          </a:xfrm>
          <a:prstGeom prst="rect">
            <a:avLst/>
          </a:prstGeom>
        </p:spPr>
      </p:pic>
      <p:pic>
        <p:nvPicPr>
          <p:cNvPr id="9" name="Grafik 1">
            <a:extLst>
              <a:ext uri="{FF2B5EF4-FFF2-40B4-BE49-F238E27FC236}">
                <a16:creationId xmlns:a16="http://schemas.microsoft.com/office/drawing/2014/main" id="{077B5665-1618-4BEC-BBAE-59EA17396249}"/>
              </a:ext>
            </a:extLst>
          </p:cNvPr>
          <p:cNvPicPr>
            <a:picLocks noChangeAspect="1"/>
          </p:cNvPicPr>
          <p:nvPr userDrawn="1"/>
        </p:nvPicPr>
        <p:blipFill>
          <a:blip r:embed="rId3"/>
          <a:stretch>
            <a:fillRect/>
          </a:stretch>
        </p:blipFill>
        <p:spPr>
          <a:xfrm>
            <a:off x="0" y="121920"/>
            <a:ext cx="1800000" cy="1800000"/>
          </a:xfrm>
          <a:prstGeom prst="rect">
            <a:avLst/>
          </a:prstGeom>
        </p:spPr>
      </p:pic>
      <p:sp>
        <p:nvSpPr>
          <p:cNvPr id="3" name="Inhaltsplatzhalter 2">
            <a:extLst>
              <a:ext uri="{FF2B5EF4-FFF2-40B4-BE49-F238E27FC236}">
                <a16:creationId xmlns:a16="http://schemas.microsoft.com/office/drawing/2014/main" id="{23D075D3-97FB-075C-41F8-F6DC7918AC64}"/>
              </a:ext>
            </a:extLst>
          </p:cNvPr>
          <p:cNvSpPr>
            <a:spLocks noGrp="1"/>
          </p:cNvSpPr>
          <p:nvPr>
            <p:ph idx="1"/>
          </p:nvPr>
        </p:nvSpPr>
        <p:spPr>
          <a:xfrm>
            <a:off x="1800000" y="457201"/>
            <a:ext cx="9553800" cy="3784599"/>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Abgerundetes Rechteck 3">
            <a:extLst>
              <a:ext uri="{FF2B5EF4-FFF2-40B4-BE49-F238E27FC236}">
                <a16:creationId xmlns:a16="http://schemas.microsoft.com/office/drawing/2014/main" id="{6E9EA387-D638-425A-84A2-CF4CA5529CFF}"/>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8751086F-FF44-4397-AC87-29E0E37C6C17}"/>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2" name="Inhaltsplatzhalter 2">
            <a:extLst>
              <a:ext uri="{FF2B5EF4-FFF2-40B4-BE49-F238E27FC236}">
                <a16:creationId xmlns:a16="http://schemas.microsoft.com/office/drawing/2014/main" id="{36AC3046-7B8F-4415-A2D3-4D6C79D96D80}"/>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
        <p:nvSpPr>
          <p:cNvPr id="19" name="Text Placeholder 3">
            <a:extLst>
              <a:ext uri="{FF2B5EF4-FFF2-40B4-BE49-F238E27FC236}">
                <a16:creationId xmlns:a16="http://schemas.microsoft.com/office/drawing/2014/main" id="{FF1BF99E-CFEB-4D45-A313-FC5EFBF51D62}"/>
              </a:ext>
            </a:extLst>
          </p:cNvPr>
          <p:cNvSpPr>
            <a:spLocks noGrp="1"/>
          </p:cNvSpPr>
          <p:nvPr>
            <p:ph type="body" sz="quarter" idx="13"/>
          </p:nvPr>
        </p:nvSpPr>
        <p:spPr>
          <a:xfrm>
            <a:off x="1800000" y="4749800"/>
            <a:ext cx="10172648" cy="1466148"/>
          </a:xfrm>
        </p:spPr>
        <p:txBody>
          <a:bodyPr>
            <a:normAutofit/>
          </a:bodyPr>
          <a:lstStyle>
            <a:lvl1pPr marL="0" indent="0">
              <a:buNone/>
              <a:defRPr sz="160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Click to edit Master text styles</a:t>
            </a:r>
          </a:p>
        </p:txBody>
      </p:sp>
    </p:spTree>
    <p:extLst>
      <p:ext uri="{BB962C8B-B14F-4D97-AF65-F5344CB8AC3E}">
        <p14:creationId xmlns:p14="http://schemas.microsoft.com/office/powerpoint/2010/main" val="3811334592"/>
      </p:ext>
    </p:extLst>
  </p:cSld>
  <p:clrMapOvr>
    <a:masterClrMapping/>
  </p:clrMapOvr>
  <p:transition spd="slow" advClick="0">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7_Titel und Inhalt">
    <p:spTree>
      <p:nvGrpSpPr>
        <p:cNvPr id="1" name=""/>
        <p:cNvGrpSpPr/>
        <p:nvPr/>
      </p:nvGrpSpPr>
      <p:grpSpPr>
        <a:xfrm>
          <a:off x="0" y="0"/>
          <a:ext cx="0" cy="0"/>
          <a:chOff x="0" y="0"/>
          <a:chExt cx="0" cy="0"/>
        </a:xfrm>
      </p:grpSpPr>
      <p:pic>
        <p:nvPicPr>
          <p:cNvPr id="9" name="Grafik 1">
            <a:extLst>
              <a:ext uri="{FF2B5EF4-FFF2-40B4-BE49-F238E27FC236}">
                <a16:creationId xmlns:a16="http://schemas.microsoft.com/office/drawing/2014/main" id="{077B5665-1618-4BEC-BBAE-59EA17396249}"/>
              </a:ext>
            </a:extLst>
          </p:cNvPr>
          <p:cNvPicPr>
            <a:picLocks noChangeAspect="1"/>
          </p:cNvPicPr>
          <p:nvPr userDrawn="1"/>
        </p:nvPicPr>
        <p:blipFill>
          <a:blip r:embed="rId2"/>
          <a:stretch>
            <a:fillRect/>
          </a:stretch>
        </p:blipFill>
        <p:spPr>
          <a:xfrm>
            <a:off x="0" y="121920"/>
            <a:ext cx="1800000" cy="1800000"/>
          </a:xfrm>
          <a:prstGeom prst="rect">
            <a:avLst/>
          </a:prstGeom>
        </p:spPr>
      </p:pic>
      <p:sp>
        <p:nvSpPr>
          <p:cNvPr id="10" name="Abgerundetes Rechteck 3">
            <a:extLst>
              <a:ext uri="{FF2B5EF4-FFF2-40B4-BE49-F238E27FC236}">
                <a16:creationId xmlns:a16="http://schemas.microsoft.com/office/drawing/2014/main" id="{6E9EA387-D638-425A-84A2-CF4CA5529CFF}"/>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8751086F-FF44-4397-AC87-29E0E37C6C17}"/>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2" name="Inhaltsplatzhalter 2">
            <a:extLst>
              <a:ext uri="{FF2B5EF4-FFF2-40B4-BE49-F238E27FC236}">
                <a16:creationId xmlns:a16="http://schemas.microsoft.com/office/drawing/2014/main" id="{36AC3046-7B8F-4415-A2D3-4D6C79D96D80}"/>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
        <p:nvSpPr>
          <p:cNvPr id="14" name="Inhaltsplatzhalter 2">
            <a:extLst>
              <a:ext uri="{FF2B5EF4-FFF2-40B4-BE49-F238E27FC236}">
                <a16:creationId xmlns:a16="http://schemas.microsoft.com/office/drawing/2014/main" id="{AF9F9F0D-1B45-48ED-A12A-14E4E2212222}"/>
              </a:ext>
            </a:extLst>
          </p:cNvPr>
          <p:cNvSpPr>
            <a:spLocks noGrp="1"/>
          </p:cNvSpPr>
          <p:nvPr>
            <p:ph idx="11"/>
          </p:nvPr>
        </p:nvSpPr>
        <p:spPr>
          <a:xfrm>
            <a:off x="1800000" y="457201"/>
            <a:ext cx="6262748" cy="5943600"/>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17" name="Graphic 13">
            <a:extLst>
              <a:ext uri="{FF2B5EF4-FFF2-40B4-BE49-F238E27FC236}">
                <a16:creationId xmlns:a16="http://schemas.microsoft.com/office/drawing/2014/main" id="{889BA4A1-FD4F-4FEC-ACF9-37369DBA56F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063285" y="329477"/>
            <a:ext cx="3960000" cy="4254545"/>
          </a:xfrm>
          <a:prstGeom prst="rect">
            <a:avLst/>
          </a:prstGeom>
        </p:spPr>
      </p:pic>
      <p:sp>
        <p:nvSpPr>
          <p:cNvPr id="18" name="Text Placeholder 3">
            <a:extLst>
              <a:ext uri="{FF2B5EF4-FFF2-40B4-BE49-F238E27FC236}">
                <a16:creationId xmlns:a16="http://schemas.microsoft.com/office/drawing/2014/main" id="{0FAB13CA-6B7F-421E-98BA-262DA8B1E6A0}"/>
              </a:ext>
            </a:extLst>
          </p:cNvPr>
          <p:cNvSpPr>
            <a:spLocks noGrp="1"/>
          </p:cNvSpPr>
          <p:nvPr>
            <p:ph type="body" sz="quarter" idx="12" hasCustomPrompt="1"/>
          </p:nvPr>
        </p:nvSpPr>
        <p:spPr>
          <a:xfrm>
            <a:off x="8204200" y="1124919"/>
            <a:ext cx="3677633" cy="3162300"/>
          </a:xfrm>
        </p:spPr>
        <p:txBody>
          <a:bodyPr anchor="ctr">
            <a:normAutofit/>
          </a:bodyPr>
          <a:lstStyle>
            <a:lvl1pPr marL="0" indent="0">
              <a:buNone/>
              <a:defRPr sz="1600"/>
            </a:lvl1pPr>
          </a:lstStyle>
          <a:p>
            <a:pPr lvl="0"/>
            <a:r>
              <a:rPr lang="en-US" dirty="0"/>
              <a:t>Post it text</a:t>
            </a:r>
            <a:endParaRPr lang="en-CH" dirty="0"/>
          </a:p>
        </p:txBody>
      </p:sp>
    </p:spTree>
    <p:extLst>
      <p:ext uri="{BB962C8B-B14F-4D97-AF65-F5344CB8AC3E}">
        <p14:creationId xmlns:p14="http://schemas.microsoft.com/office/powerpoint/2010/main" val="265891663"/>
      </p:ext>
    </p:extLst>
  </p:cSld>
  <p:clrMapOvr>
    <a:masterClrMapping/>
  </p:clrMapOvr>
  <p:transition spd="slow" advClick="0">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Titel und Inhalt">
    <p:spTree>
      <p:nvGrpSpPr>
        <p:cNvPr id="1" name=""/>
        <p:cNvGrpSpPr/>
        <p:nvPr/>
      </p:nvGrpSpPr>
      <p:grpSpPr>
        <a:xfrm>
          <a:off x="0" y="0"/>
          <a:ext cx="0" cy="0"/>
          <a:chOff x="0" y="0"/>
          <a:chExt cx="0" cy="0"/>
        </a:xfrm>
      </p:grpSpPr>
      <p:sp>
        <p:nvSpPr>
          <p:cNvPr id="13" name="Rechteck 3">
            <a:extLst>
              <a:ext uri="{FF2B5EF4-FFF2-40B4-BE49-F238E27FC236}">
                <a16:creationId xmlns:a16="http://schemas.microsoft.com/office/drawing/2014/main" id="{32DB7CD7-CED5-4B4B-B523-0C382E5BE290}"/>
              </a:ext>
            </a:extLst>
          </p:cNvPr>
          <p:cNvSpPr/>
          <p:nvPr userDrawn="1"/>
        </p:nvSpPr>
        <p:spPr>
          <a:xfrm>
            <a:off x="-3090" y="2926079"/>
            <a:ext cx="12195090" cy="3931921"/>
          </a:xfrm>
          <a:prstGeom prst="rect">
            <a:avLst/>
          </a:prstGeom>
          <a:solidFill>
            <a:srgbClr val="80CE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6" name="Grafik 5">
            <a:extLst>
              <a:ext uri="{FF2B5EF4-FFF2-40B4-BE49-F238E27FC236}">
                <a16:creationId xmlns:a16="http://schemas.microsoft.com/office/drawing/2014/main" id="{B419F8EA-AD3D-442B-8B32-4C9FEE192FCC}"/>
              </a:ext>
            </a:extLst>
          </p:cNvPr>
          <p:cNvPicPr>
            <a:picLocks noChangeAspect="1"/>
          </p:cNvPicPr>
          <p:nvPr userDrawn="1"/>
        </p:nvPicPr>
        <p:blipFill>
          <a:blip r:embed="rId2"/>
          <a:stretch>
            <a:fillRect/>
          </a:stretch>
        </p:blipFill>
        <p:spPr>
          <a:xfrm>
            <a:off x="-3090" y="2948514"/>
            <a:ext cx="1800000" cy="1800000"/>
          </a:xfrm>
          <a:prstGeom prst="rect">
            <a:avLst/>
          </a:prstGeom>
        </p:spPr>
      </p:pic>
      <p:pic>
        <p:nvPicPr>
          <p:cNvPr id="9" name="Grafik 1">
            <a:extLst>
              <a:ext uri="{FF2B5EF4-FFF2-40B4-BE49-F238E27FC236}">
                <a16:creationId xmlns:a16="http://schemas.microsoft.com/office/drawing/2014/main" id="{077B5665-1618-4BEC-BBAE-59EA17396249}"/>
              </a:ext>
            </a:extLst>
          </p:cNvPr>
          <p:cNvPicPr>
            <a:picLocks noChangeAspect="1"/>
          </p:cNvPicPr>
          <p:nvPr userDrawn="1"/>
        </p:nvPicPr>
        <p:blipFill>
          <a:blip r:embed="rId3"/>
          <a:stretch>
            <a:fillRect/>
          </a:stretch>
        </p:blipFill>
        <p:spPr>
          <a:xfrm>
            <a:off x="0" y="121920"/>
            <a:ext cx="1800000" cy="1800000"/>
          </a:xfrm>
          <a:prstGeom prst="rect">
            <a:avLst/>
          </a:prstGeom>
        </p:spPr>
      </p:pic>
      <p:sp>
        <p:nvSpPr>
          <p:cNvPr id="10" name="Abgerundetes Rechteck 3">
            <a:extLst>
              <a:ext uri="{FF2B5EF4-FFF2-40B4-BE49-F238E27FC236}">
                <a16:creationId xmlns:a16="http://schemas.microsoft.com/office/drawing/2014/main" id="{6E9EA387-D638-425A-84A2-CF4CA5529CFF}"/>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8751086F-FF44-4397-AC87-29E0E37C6C17}"/>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2" name="Inhaltsplatzhalter 2">
            <a:extLst>
              <a:ext uri="{FF2B5EF4-FFF2-40B4-BE49-F238E27FC236}">
                <a16:creationId xmlns:a16="http://schemas.microsoft.com/office/drawing/2014/main" id="{36AC3046-7B8F-4415-A2D3-4D6C79D96D80}"/>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
        <p:nvSpPr>
          <p:cNvPr id="14" name="Inhaltsplatzhalter 2">
            <a:extLst>
              <a:ext uri="{FF2B5EF4-FFF2-40B4-BE49-F238E27FC236}">
                <a16:creationId xmlns:a16="http://schemas.microsoft.com/office/drawing/2014/main" id="{AF9F9F0D-1B45-48ED-A12A-14E4E2212222}"/>
              </a:ext>
            </a:extLst>
          </p:cNvPr>
          <p:cNvSpPr>
            <a:spLocks noGrp="1"/>
          </p:cNvSpPr>
          <p:nvPr>
            <p:ph idx="11"/>
          </p:nvPr>
        </p:nvSpPr>
        <p:spPr>
          <a:xfrm>
            <a:off x="1800000" y="457201"/>
            <a:ext cx="6262748" cy="2468878"/>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17" name="Graphic 13">
            <a:extLst>
              <a:ext uri="{FF2B5EF4-FFF2-40B4-BE49-F238E27FC236}">
                <a16:creationId xmlns:a16="http://schemas.microsoft.com/office/drawing/2014/main" id="{889BA4A1-FD4F-4FEC-ACF9-37369DBA56F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063285" y="329477"/>
            <a:ext cx="3960000" cy="4254545"/>
          </a:xfrm>
          <a:prstGeom prst="rect">
            <a:avLst/>
          </a:prstGeom>
        </p:spPr>
      </p:pic>
      <p:sp>
        <p:nvSpPr>
          <p:cNvPr id="18" name="Text Placeholder 3">
            <a:extLst>
              <a:ext uri="{FF2B5EF4-FFF2-40B4-BE49-F238E27FC236}">
                <a16:creationId xmlns:a16="http://schemas.microsoft.com/office/drawing/2014/main" id="{0FAB13CA-6B7F-421E-98BA-262DA8B1E6A0}"/>
              </a:ext>
            </a:extLst>
          </p:cNvPr>
          <p:cNvSpPr>
            <a:spLocks noGrp="1"/>
          </p:cNvSpPr>
          <p:nvPr>
            <p:ph type="body" sz="quarter" idx="12" hasCustomPrompt="1"/>
          </p:nvPr>
        </p:nvSpPr>
        <p:spPr>
          <a:xfrm>
            <a:off x="8204200" y="1124919"/>
            <a:ext cx="3677633" cy="3162300"/>
          </a:xfrm>
        </p:spPr>
        <p:txBody>
          <a:bodyPr anchor="ctr">
            <a:normAutofit/>
          </a:bodyPr>
          <a:lstStyle>
            <a:lvl1pPr marL="0" indent="0">
              <a:buNone/>
              <a:defRPr sz="1600"/>
            </a:lvl1pPr>
          </a:lstStyle>
          <a:p>
            <a:pPr lvl="0"/>
            <a:r>
              <a:rPr lang="en-US" dirty="0"/>
              <a:t>Post it text</a:t>
            </a:r>
            <a:endParaRPr lang="en-CH" dirty="0"/>
          </a:p>
        </p:txBody>
      </p:sp>
      <p:sp>
        <p:nvSpPr>
          <p:cNvPr id="21" name="Text Placeholder 3">
            <a:extLst>
              <a:ext uri="{FF2B5EF4-FFF2-40B4-BE49-F238E27FC236}">
                <a16:creationId xmlns:a16="http://schemas.microsoft.com/office/drawing/2014/main" id="{F5EB29BB-13EB-4B77-9CBF-58BE8C0DD852}"/>
              </a:ext>
            </a:extLst>
          </p:cNvPr>
          <p:cNvSpPr>
            <a:spLocks noGrp="1"/>
          </p:cNvSpPr>
          <p:nvPr>
            <p:ph type="body" sz="quarter" idx="13"/>
          </p:nvPr>
        </p:nvSpPr>
        <p:spPr>
          <a:xfrm>
            <a:off x="1800000" y="3439970"/>
            <a:ext cx="6262748" cy="3277202"/>
          </a:xfrm>
        </p:spPr>
        <p:txBody>
          <a:bodyPr>
            <a:normAutofit/>
          </a:bodyPr>
          <a:lstStyle>
            <a:lvl1pPr marL="0" indent="0">
              <a:buNone/>
              <a:defRPr sz="160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Click to edit Master text styles</a:t>
            </a:r>
          </a:p>
        </p:txBody>
      </p:sp>
    </p:spTree>
    <p:extLst>
      <p:ext uri="{BB962C8B-B14F-4D97-AF65-F5344CB8AC3E}">
        <p14:creationId xmlns:p14="http://schemas.microsoft.com/office/powerpoint/2010/main" val="4212558873"/>
      </p:ext>
    </p:extLst>
  </p:cSld>
  <p:clrMapOvr>
    <a:masterClrMapping/>
  </p:clrMapOvr>
  <p:transition spd="slow" advClick="0">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5_Titel und Inhalt">
    <p:spTree>
      <p:nvGrpSpPr>
        <p:cNvPr id="1" name=""/>
        <p:cNvGrpSpPr/>
        <p:nvPr/>
      </p:nvGrpSpPr>
      <p:grpSpPr>
        <a:xfrm>
          <a:off x="0" y="0"/>
          <a:ext cx="0" cy="0"/>
          <a:chOff x="0" y="0"/>
          <a:chExt cx="0" cy="0"/>
        </a:xfrm>
      </p:grpSpPr>
      <p:sp>
        <p:nvSpPr>
          <p:cNvPr id="15" name="Rechteck 3">
            <a:extLst>
              <a:ext uri="{FF2B5EF4-FFF2-40B4-BE49-F238E27FC236}">
                <a16:creationId xmlns:a16="http://schemas.microsoft.com/office/drawing/2014/main" id="{0E0938DF-4FE4-4905-BDB7-45AEEE203432}"/>
              </a:ext>
            </a:extLst>
          </p:cNvPr>
          <p:cNvSpPr/>
          <p:nvPr userDrawn="1"/>
        </p:nvSpPr>
        <p:spPr>
          <a:xfrm>
            <a:off x="0" y="4287219"/>
            <a:ext cx="12192000" cy="2570781"/>
          </a:xfrm>
          <a:prstGeom prst="rect">
            <a:avLst/>
          </a:prstGeom>
          <a:solidFill>
            <a:srgbClr val="80CE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6" name="Grafik 5">
            <a:extLst>
              <a:ext uri="{FF2B5EF4-FFF2-40B4-BE49-F238E27FC236}">
                <a16:creationId xmlns:a16="http://schemas.microsoft.com/office/drawing/2014/main" id="{B419F8EA-AD3D-442B-8B32-4C9FEE192FCC}"/>
              </a:ext>
            </a:extLst>
          </p:cNvPr>
          <p:cNvPicPr>
            <a:picLocks noChangeAspect="1"/>
          </p:cNvPicPr>
          <p:nvPr userDrawn="1"/>
        </p:nvPicPr>
        <p:blipFill>
          <a:blip r:embed="rId2"/>
          <a:stretch>
            <a:fillRect/>
          </a:stretch>
        </p:blipFill>
        <p:spPr>
          <a:xfrm>
            <a:off x="-3090" y="4302287"/>
            <a:ext cx="1800000" cy="1800000"/>
          </a:xfrm>
          <a:prstGeom prst="rect">
            <a:avLst/>
          </a:prstGeom>
        </p:spPr>
      </p:pic>
      <p:pic>
        <p:nvPicPr>
          <p:cNvPr id="9" name="Grafik 1">
            <a:extLst>
              <a:ext uri="{FF2B5EF4-FFF2-40B4-BE49-F238E27FC236}">
                <a16:creationId xmlns:a16="http://schemas.microsoft.com/office/drawing/2014/main" id="{077B5665-1618-4BEC-BBAE-59EA17396249}"/>
              </a:ext>
            </a:extLst>
          </p:cNvPr>
          <p:cNvPicPr>
            <a:picLocks noChangeAspect="1"/>
          </p:cNvPicPr>
          <p:nvPr userDrawn="1"/>
        </p:nvPicPr>
        <p:blipFill>
          <a:blip r:embed="rId3"/>
          <a:stretch>
            <a:fillRect/>
          </a:stretch>
        </p:blipFill>
        <p:spPr>
          <a:xfrm>
            <a:off x="0" y="121920"/>
            <a:ext cx="1800000" cy="1800000"/>
          </a:xfrm>
          <a:prstGeom prst="rect">
            <a:avLst/>
          </a:prstGeom>
        </p:spPr>
      </p:pic>
      <p:sp>
        <p:nvSpPr>
          <p:cNvPr id="10" name="Abgerundetes Rechteck 3">
            <a:extLst>
              <a:ext uri="{FF2B5EF4-FFF2-40B4-BE49-F238E27FC236}">
                <a16:creationId xmlns:a16="http://schemas.microsoft.com/office/drawing/2014/main" id="{6E9EA387-D638-425A-84A2-CF4CA5529CFF}"/>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8751086F-FF44-4397-AC87-29E0E37C6C17}"/>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2" name="Inhaltsplatzhalter 2">
            <a:extLst>
              <a:ext uri="{FF2B5EF4-FFF2-40B4-BE49-F238E27FC236}">
                <a16:creationId xmlns:a16="http://schemas.microsoft.com/office/drawing/2014/main" id="{36AC3046-7B8F-4415-A2D3-4D6C79D96D80}"/>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
        <p:nvSpPr>
          <p:cNvPr id="14" name="Inhaltsplatzhalter 2">
            <a:extLst>
              <a:ext uri="{FF2B5EF4-FFF2-40B4-BE49-F238E27FC236}">
                <a16:creationId xmlns:a16="http://schemas.microsoft.com/office/drawing/2014/main" id="{AF9F9F0D-1B45-48ED-A12A-14E4E2212222}"/>
              </a:ext>
            </a:extLst>
          </p:cNvPr>
          <p:cNvSpPr>
            <a:spLocks noGrp="1"/>
          </p:cNvSpPr>
          <p:nvPr>
            <p:ph idx="11"/>
          </p:nvPr>
        </p:nvSpPr>
        <p:spPr>
          <a:xfrm>
            <a:off x="1800000" y="457201"/>
            <a:ext cx="6262748" cy="3830018"/>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17" name="Graphic 13">
            <a:extLst>
              <a:ext uri="{FF2B5EF4-FFF2-40B4-BE49-F238E27FC236}">
                <a16:creationId xmlns:a16="http://schemas.microsoft.com/office/drawing/2014/main" id="{889BA4A1-FD4F-4FEC-ACF9-37369DBA56F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063285" y="329477"/>
            <a:ext cx="3960000" cy="4254545"/>
          </a:xfrm>
          <a:prstGeom prst="rect">
            <a:avLst/>
          </a:prstGeom>
        </p:spPr>
      </p:pic>
      <p:sp>
        <p:nvSpPr>
          <p:cNvPr id="18" name="Text Placeholder 3">
            <a:extLst>
              <a:ext uri="{FF2B5EF4-FFF2-40B4-BE49-F238E27FC236}">
                <a16:creationId xmlns:a16="http://schemas.microsoft.com/office/drawing/2014/main" id="{0FAB13CA-6B7F-421E-98BA-262DA8B1E6A0}"/>
              </a:ext>
            </a:extLst>
          </p:cNvPr>
          <p:cNvSpPr>
            <a:spLocks noGrp="1"/>
          </p:cNvSpPr>
          <p:nvPr>
            <p:ph type="body" sz="quarter" idx="12" hasCustomPrompt="1"/>
          </p:nvPr>
        </p:nvSpPr>
        <p:spPr>
          <a:xfrm>
            <a:off x="8204200" y="1124919"/>
            <a:ext cx="3677633" cy="3162300"/>
          </a:xfrm>
        </p:spPr>
        <p:txBody>
          <a:bodyPr anchor="ctr">
            <a:normAutofit/>
          </a:bodyPr>
          <a:lstStyle>
            <a:lvl1pPr marL="0" indent="0">
              <a:buNone/>
              <a:defRPr sz="1600"/>
            </a:lvl1pPr>
          </a:lstStyle>
          <a:p>
            <a:pPr lvl="0"/>
            <a:r>
              <a:rPr lang="en-US" dirty="0"/>
              <a:t>Post it text</a:t>
            </a:r>
            <a:endParaRPr lang="en-CH" dirty="0"/>
          </a:p>
        </p:txBody>
      </p:sp>
      <p:sp>
        <p:nvSpPr>
          <p:cNvPr id="21" name="Text Placeholder 3">
            <a:extLst>
              <a:ext uri="{FF2B5EF4-FFF2-40B4-BE49-F238E27FC236}">
                <a16:creationId xmlns:a16="http://schemas.microsoft.com/office/drawing/2014/main" id="{F5EB29BB-13EB-4B77-9CBF-58BE8C0DD852}"/>
              </a:ext>
            </a:extLst>
          </p:cNvPr>
          <p:cNvSpPr>
            <a:spLocks noGrp="1"/>
          </p:cNvSpPr>
          <p:nvPr>
            <p:ph type="body" sz="quarter" idx="13"/>
          </p:nvPr>
        </p:nvSpPr>
        <p:spPr>
          <a:xfrm>
            <a:off x="1800000" y="4793744"/>
            <a:ext cx="10172648" cy="1607056"/>
          </a:xfrm>
        </p:spPr>
        <p:txBody>
          <a:bodyPr>
            <a:normAutofit/>
          </a:bodyPr>
          <a:lstStyle>
            <a:lvl1pPr marL="0" indent="0">
              <a:buNone/>
              <a:defRPr sz="160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Click to edit Master text styles</a:t>
            </a:r>
          </a:p>
        </p:txBody>
      </p:sp>
    </p:spTree>
    <p:extLst>
      <p:ext uri="{BB962C8B-B14F-4D97-AF65-F5344CB8AC3E}">
        <p14:creationId xmlns:p14="http://schemas.microsoft.com/office/powerpoint/2010/main" val="3676471955"/>
      </p:ext>
    </p:extLst>
  </p:cSld>
  <p:clrMapOvr>
    <a:masterClrMapping/>
  </p:clrMapOvr>
  <p:transition spd="slow" advClick="0">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9_Titel und Inhalt">
    <p:spTree>
      <p:nvGrpSpPr>
        <p:cNvPr id="1" name=""/>
        <p:cNvGrpSpPr/>
        <p:nvPr/>
      </p:nvGrpSpPr>
      <p:grpSpPr>
        <a:xfrm>
          <a:off x="0" y="0"/>
          <a:ext cx="0" cy="0"/>
          <a:chOff x="0" y="0"/>
          <a:chExt cx="0" cy="0"/>
        </a:xfrm>
      </p:grpSpPr>
      <p:sp>
        <p:nvSpPr>
          <p:cNvPr id="15" name="Rechteck 3">
            <a:extLst>
              <a:ext uri="{FF2B5EF4-FFF2-40B4-BE49-F238E27FC236}">
                <a16:creationId xmlns:a16="http://schemas.microsoft.com/office/drawing/2014/main" id="{0E0938DF-4FE4-4905-BDB7-45AEEE203432}"/>
              </a:ext>
            </a:extLst>
          </p:cNvPr>
          <p:cNvSpPr/>
          <p:nvPr userDrawn="1"/>
        </p:nvSpPr>
        <p:spPr>
          <a:xfrm>
            <a:off x="0" y="4807919"/>
            <a:ext cx="12192000" cy="2050081"/>
          </a:xfrm>
          <a:prstGeom prst="rect">
            <a:avLst/>
          </a:prstGeom>
          <a:solidFill>
            <a:srgbClr val="80CE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6" name="Grafik 5">
            <a:extLst>
              <a:ext uri="{FF2B5EF4-FFF2-40B4-BE49-F238E27FC236}">
                <a16:creationId xmlns:a16="http://schemas.microsoft.com/office/drawing/2014/main" id="{B419F8EA-AD3D-442B-8B32-4C9FEE192FCC}"/>
              </a:ext>
            </a:extLst>
          </p:cNvPr>
          <p:cNvPicPr>
            <a:picLocks noChangeAspect="1"/>
          </p:cNvPicPr>
          <p:nvPr userDrawn="1"/>
        </p:nvPicPr>
        <p:blipFill>
          <a:blip r:embed="rId2"/>
          <a:stretch>
            <a:fillRect/>
          </a:stretch>
        </p:blipFill>
        <p:spPr>
          <a:xfrm>
            <a:off x="-3090" y="4822987"/>
            <a:ext cx="1800000" cy="1800000"/>
          </a:xfrm>
          <a:prstGeom prst="rect">
            <a:avLst/>
          </a:prstGeom>
        </p:spPr>
      </p:pic>
      <p:pic>
        <p:nvPicPr>
          <p:cNvPr id="9" name="Grafik 1">
            <a:extLst>
              <a:ext uri="{FF2B5EF4-FFF2-40B4-BE49-F238E27FC236}">
                <a16:creationId xmlns:a16="http://schemas.microsoft.com/office/drawing/2014/main" id="{077B5665-1618-4BEC-BBAE-59EA17396249}"/>
              </a:ext>
            </a:extLst>
          </p:cNvPr>
          <p:cNvPicPr>
            <a:picLocks noChangeAspect="1"/>
          </p:cNvPicPr>
          <p:nvPr userDrawn="1"/>
        </p:nvPicPr>
        <p:blipFill>
          <a:blip r:embed="rId3"/>
          <a:stretch>
            <a:fillRect/>
          </a:stretch>
        </p:blipFill>
        <p:spPr>
          <a:xfrm>
            <a:off x="0" y="121920"/>
            <a:ext cx="1800000" cy="1800000"/>
          </a:xfrm>
          <a:prstGeom prst="rect">
            <a:avLst/>
          </a:prstGeom>
        </p:spPr>
      </p:pic>
      <p:sp>
        <p:nvSpPr>
          <p:cNvPr id="10" name="Abgerundetes Rechteck 3">
            <a:extLst>
              <a:ext uri="{FF2B5EF4-FFF2-40B4-BE49-F238E27FC236}">
                <a16:creationId xmlns:a16="http://schemas.microsoft.com/office/drawing/2014/main" id="{6E9EA387-D638-425A-84A2-CF4CA5529CFF}"/>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8751086F-FF44-4397-AC87-29E0E37C6C17}"/>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2" name="Inhaltsplatzhalter 2">
            <a:extLst>
              <a:ext uri="{FF2B5EF4-FFF2-40B4-BE49-F238E27FC236}">
                <a16:creationId xmlns:a16="http://schemas.microsoft.com/office/drawing/2014/main" id="{36AC3046-7B8F-4415-A2D3-4D6C79D96D80}"/>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
        <p:nvSpPr>
          <p:cNvPr id="14" name="Inhaltsplatzhalter 2">
            <a:extLst>
              <a:ext uri="{FF2B5EF4-FFF2-40B4-BE49-F238E27FC236}">
                <a16:creationId xmlns:a16="http://schemas.microsoft.com/office/drawing/2014/main" id="{AF9F9F0D-1B45-48ED-A12A-14E4E2212222}"/>
              </a:ext>
            </a:extLst>
          </p:cNvPr>
          <p:cNvSpPr>
            <a:spLocks noGrp="1"/>
          </p:cNvSpPr>
          <p:nvPr>
            <p:ph idx="11"/>
          </p:nvPr>
        </p:nvSpPr>
        <p:spPr>
          <a:xfrm>
            <a:off x="1800000" y="457201"/>
            <a:ext cx="6262748" cy="4365786"/>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17" name="Graphic 13">
            <a:extLst>
              <a:ext uri="{FF2B5EF4-FFF2-40B4-BE49-F238E27FC236}">
                <a16:creationId xmlns:a16="http://schemas.microsoft.com/office/drawing/2014/main" id="{889BA4A1-FD4F-4FEC-ACF9-37369DBA56F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063285" y="329477"/>
            <a:ext cx="3960000" cy="4254545"/>
          </a:xfrm>
          <a:prstGeom prst="rect">
            <a:avLst/>
          </a:prstGeom>
        </p:spPr>
      </p:pic>
      <p:sp>
        <p:nvSpPr>
          <p:cNvPr id="18" name="Text Placeholder 3">
            <a:extLst>
              <a:ext uri="{FF2B5EF4-FFF2-40B4-BE49-F238E27FC236}">
                <a16:creationId xmlns:a16="http://schemas.microsoft.com/office/drawing/2014/main" id="{0FAB13CA-6B7F-421E-98BA-262DA8B1E6A0}"/>
              </a:ext>
            </a:extLst>
          </p:cNvPr>
          <p:cNvSpPr>
            <a:spLocks noGrp="1"/>
          </p:cNvSpPr>
          <p:nvPr>
            <p:ph type="body" sz="quarter" idx="12" hasCustomPrompt="1"/>
          </p:nvPr>
        </p:nvSpPr>
        <p:spPr>
          <a:xfrm>
            <a:off x="8204200" y="1124919"/>
            <a:ext cx="3677633" cy="3162300"/>
          </a:xfrm>
        </p:spPr>
        <p:txBody>
          <a:bodyPr anchor="ctr">
            <a:normAutofit/>
          </a:bodyPr>
          <a:lstStyle>
            <a:lvl1pPr marL="0" indent="0">
              <a:buNone/>
              <a:defRPr sz="1600"/>
            </a:lvl1pPr>
          </a:lstStyle>
          <a:p>
            <a:pPr lvl="0"/>
            <a:r>
              <a:rPr lang="en-US" dirty="0"/>
              <a:t>Post it text</a:t>
            </a:r>
            <a:endParaRPr lang="en-CH" dirty="0"/>
          </a:p>
        </p:txBody>
      </p:sp>
      <p:sp>
        <p:nvSpPr>
          <p:cNvPr id="21" name="Text Placeholder 3">
            <a:extLst>
              <a:ext uri="{FF2B5EF4-FFF2-40B4-BE49-F238E27FC236}">
                <a16:creationId xmlns:a16="http://schemas.microsoft.com/office/drawing/2014/main" id="{F5EB29BB-13EB-4B77-9CBF-58BE8C0DD852}"/>
              </a:ext>
            </a:extLst>
          </p:cNvPr>
          <p:cNvSpPr>
            <a:spLocks noGrp="1"/>
          </p:cNvSpPr>
          <p:nvPr>
            <p:ph type="body" sz="quarter" idx="13"/>
          </p:nvPr>
        </p:nvSpPr>
        <p:spPr>
          <a:xfrm>
            <a:off x="1800000" y="5314444"/>
            <a:ext cx="10172648" cy="901504"/>
          </a:xfrm>
        </p:spPr>
        <p:txBody>
          <a:bodyPr>
            <a:normAutofit/>
          </a:bodyPr>
          <a:lstStyle>
            <a:lvl1pPr marL="0" indent="0">
              <a:buNone/>
              <a:defRPr sz="160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Click to edit Master text styles</a:t>
            </a:r>
          </a:p>
        </p:txBody>
      </p:sp>
    </p:spTree>
    <p:extLst>
      <p:ext uri="{BB962C8B-B14F-4D97-AF65-F5344CB8AC3E}">
        <p14:creationId xmlns:p14="http://schemas.microsoft.com/office/powerpoint/2010/main" val="710291111"/>
      </p:ext>
    </p:extLst>
  </p:cSld>
  <p:clrMapOvr>
    <a:masterClrMapping/>
  </p:clrMapOvr>
  <p:transition spd="slow" advClick="0">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Titel und Inhalt">
    <p:spTree>
      <p:nvGrpSpPr>
        <p:cNvPr id="1" name=""/>
        <p:cNvGrpSpPr/>
        <p:nvPr/>
      </p:nvGrpSpPr>
      <p:grpSpPr>
        <a:xfrm>
          <a:off x="0" y="0"/>
          <a:ext cx="0" cy="0"/>
          <a:chOff x="0" y="0"/>
          <a:chExt cx="0" cy="0"/>
        </a:xfrm>
      </p:grpSpPr>
      <p:sp>
        <p:nvSpPr>
          <p:cNvPr id="13" name="Rechteck 15">
            <a:extLst>
              <a:ext uri="{FF2B5EF4-FFF2-40B4-BE49-F238E27FC236}">
                <a16:creationId xmlns:a16="http://schemas.microsoft.com/office/drawing/2014/main" id="{0DDA8C42-52D0-4335-B186-358241D37EC1}"/>
              </a:ext>
            </a:extLst>
          </p:cNvPr>
          <p:cNvSpPr/>
          <p:nvPr userDrawn="1"/>
        </p:nvSpPr>
        <p:spPr>
          <a:xfrm>
            <a:off x="0" y="4265386"/>
            <a:ext cx="12192000" cy="2592614"/>
          </a:xfrm>
          <a:prstGeom prst="rect">
            <a:avLst/>
          </a:prstGeom>
          <a:solidFill>
            <a:srgbClr val="7EC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9" name="Grafik 37">
            <a:extLst>
              <a:ext uri="{FF2B5EF4-FFF2-40B4-BE49-F238E27FC236}">
                <a16:creationId xmlns:a16="http://schemas.microsoft.com/office/drawing/2014/main" id="{6CA9B1F7-FDDE-4E82-8514-0FE951B8F323}"/>
              </a:ext>
            </a:extLst>
          </p:cNvPr>
          <p:cNvPicPr>
            <a:picLocks noChangeAspect="1"/>
          </p:cNvPicPr>
          <p:nvPr userDrawn="1"/>
        </p:nvPicPr>
        <p:blipFill>
          <a:blip r:embed="rId2"/>
          <a:stretch>
            <a:fillRect/>
          </a:stretch>
        </p:blipFill>
        <p:spPr>
          <a:xfrm>
            <a:off x="0" y="4065191"/>
            <a:ext cx="1800000" cy="1800000"/>
          </a:xfrm>
          <a:prstGeom prst="rect">
            <a:avLst/>
          </a:prstGeom>
        </p:spPr>
      </p:pic>
      <p:sp>
        <p:nvSpPr>
          <p:cNvPr id="20" name="Text Placeholder 3">
            <a:extLst>
              <a:ext uri="{FF2B5EF4-FFF2-40B4-BE49-F238E27FC236}">
                <a16:creationId xmlns:a16="http://schemas.microsoft.com/office/drawing/2014/main" id="{BCE138FD-8609-4A02-9356-F5E58C8E7DBF}"/>
              </a:ext>
            </a:extLst>
          </p:cNvPr>
          <p:cNvSpPr>
            <a:spLocks noGrp="1"/>
          </p:cNvSpPr>
          <p:nvPr>
            <p:ph type="body" sz="quarter" idx="13"/>
          </p:nvPr>
        </p:nvSpPr>
        <p:spPr>
          <a:xfrm>
            <a:off x="1800224" y="4762500"/>
            <a:ext cx="9553575" cy="1423196"/>
          </a:xfrm>
        </p:spPr>
        <p:txBody>
          <a:bodyPr>
            <a:normAutofit/>
          </a:bodyPr>
          <a:lstStyle>
            <a:lvl1pPr marL="0" indent="0">
              <a:buNone/>
              <a:defRPr sz="1600" b="0"/>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dirty="0"/>
              <a:t>Click to edit Master text styles</a:t>
            </a:r>
          </a:p>
        </p:txBody>
      </p:sp>
      <p:pic>
        <p:nvPicPr>
          <p:cNvPr id="9" name="Grafik 1">
            <a:extLst>
              <a:ext uri="{FF2B5EF4-FFF2-40B4-BE49-F238E27FC236}">
                <a16:creationId xmlns:a16="http://schemas.microsoft.com/office/drawing/2014/main" id="{077B5665-1618-4BEC-BBAE-59EA17396249}"/>
              </a:ext>
            </a:extLst>
          </p:cNvPr>
          <p:cNvPicPr>
            <a:picLocks noChangeAspect="1"/>
          </p:cNvPicPr>
          <p:nvPr userDrawn="1"/>
        </p:nvPicPr>
        <p:blipFill>
          <a:blip r:embed="rId3"/>
          <a:stretch>
            <a:fillRect/>
          </a:stretch>
        </p:blipFill>
        <p:spPr>
          <a:xfrm>
            <a:off x="0" y="121920"/>
            <a:ext cx="1800000" cy="1800000"/>
          </a:xfrm>
          <a:prstGeom prst="rect">
            <a:avLst/>
          </a:prstGeom>
        </p:spPr>
      </p:pic>
      <p:sp>
        <p:nvSpPr>
          <p:cNvPr id="10" name="Abgerundetes Rechteck 3">
            <a:extLst>
              <a:ext uri="{FF2B5EF4-FFF2-40B4-BE49-F238E27FC236}">
                <a16:creationId xmlns:a16="http://schemas.microsoft.com/office/drawing/2014/main" id="{6E9EA387-D638-425A-84A2-CF4CA5529CFF}"/>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8751086F-FF44-4397-AC87-29E0E37C6C17}"/>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2" name="Inhaltsplatzhalter 2">
            <a:extLst>
              <a:ext uri="{FF2B5EF4-FFF2-40B4-BE49-F238E27FC236}">
                <a16:creationId xmlns:a16="http://schemas.microsoft.com/office/drawing/2014/main" id="{36AC3046-7B8F-4415-A2D3-4D6C79D96D80}"/>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
        <p:nvSpPr>
          <p:cNvPr id="14" name="Inhaltsplatzhalter 2">
            <a:extLst>
              <a:ext uri="{FF2B5EF4-FFF2-40B4-BE49-F238E27FC236}">
                <a16:creationId xmlns:a16="http://schemas.microsoft.com/office/drawing/2014/main" id="{AF9F9F0D-1B45-48ED-A12A-14E4E2212222}"/>
              </a:ext>
            </a:extLst>
          </p:cNvPr>
          <p:cNvSpPr>
            <a:spLocks noGrp="1"/>
          </p:cNvSpPr>
          <p:nvPr>
            <p:ph idx="11"/>
          </p:nvPr>
        </p:nvSpPr>
        <p:spPr>
          <a:xfrm>
            <a:off x="1800000" y="457201"/>
            <a:ext cx="6262748" cy="3830018"/>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17" name="Graphic 13">
            <a:extLst>
              <a:ext uri="{FF2B5EF4-FFF2-40B4-BE49-F238E27FC236}">
                <a16:creationId xmlns:a16="http://schemas.microsoft.com/office/drawing/2014/main" id="{889BA4A1-FD4F-4FEC-ACF9-37369DBA56F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063285" y="329477"/>
            <a:ext cx="3960000" cy="4254545"/>
          </a:xfrm>
          <a:prstGeom prst="rect">
            <a:avLst/>
          </a:prstGeom>
        </p:spPr>
      </p:pic>
      <p:sp>
        <p:nvSpPr>
          <p:cNvPr id="18" name="Text Placeholder 3">
            <a:extLst>
              <a:ext uri="{FF2B5EF4-FFF2-40B4-BE49-F238E27FC236}">
                <a16:creationId xmlns:a16="http://schemas.microsoft.com/office/drawing/2014/main" id="{0FAB13CA-6B7F-421E-98BA-262DA8B1E6A0}"/>
              </a:ext>
            </a:extLst>
          </p:cNvPr>
          <p:cNvSpPr>
            <a:spLocks noGrp="1"/>
          </p:cNvSpPr>
          <p:nvPr>
            <p:ph type="body" sz="quarter" idx="12" hasCustomPrompt="1"/>
          </p:nvPr>
        </p:nvSpPr>
        <p:spPr>
          <a:xfrm>
            <a:off x="8204200" y="1124919"/>
            <a:ext cx="3677633" cy="3162300"/>
          </a:xfrm>
        </p:spPr>
        <p:txBody>
          <a:bodyPr anchor="ctr">
            <a:normAutofit/>
          </a:bodyPr>
          <a:lstStyle>
            <a:lvl1pPr marL="0" indent="0">
              <a:buNone/>
              <a:defRPr sz="1600"/>
            </a:lvl1pPr>
          </a:lstStyle>
          <a:p>
            <a:pPr lvl="0"/>
            <a:r>
              <a:rPr lang="en-US" dirty="0"/>
              <a:t>Post it text</a:t>
            </a:r>
            <a:endParaRPr lang="en-CH" dirty="0"/>
          </a:p>
        </p:txBody>
      </p:sp>
    </p:spTree>
    <p:extLst>
      <p:ext uri="{BB962C8B-B14F-4D97-AF65-F5344CB8AC3E}">
        <p14:creationId xmlns:p14="http://schemas.microsoft.com/office/powerpoint/2010/main" val="2729212649"/>
      </p:ext>
    </p:extLst>
  </p:cSld>
  <p:clrMapOvr>
    <a:masterClrMapping/>
  </p:clrMapOvr>
  <p:transition spd="slow" advClick="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0_Titel und Inhalt">
    <p:spTree>
      <p:nvGrpSpPr>
        <p:cNvPr id="1" name=""/>
        <p:cNvGrpSpPr/>
        <p:nvPr/>
      </p:nvGrpSpPr>
      <p:grpSpPr>
        <a:xfrm>
          <a:off x="0" y="0"/>
          <a:ext cx="0" cy="0"/>
          <a:chOff x="0" y="0"/>
          <a:chExt cx="0" cy="0"/>
        </a:xfrm>
      </p:grpSpPr>
      <p:sp>
        <p:nvSpPr>
          <p:cNvPr id="7" name="Inhaltsplatzhalter 2">
            <a:extLst>
              <a:ext uri="{FF2B5EF4-FFF2-40B4-BE49-F238E27FC236}">
                <a16:creationId xmlns:a16="http://schemas.microsoft.com/office/drawing/2014/main" id="{24765068-7CD3-42B5-ACD1-BD077F09656E}"/>
              </a:ext>
            </a:extLst>
          </p:cNvPr>
          <p:cNvSpPr>
            <a:spLocks noGrp="1"/>
          </p:cNvSpPr>
          <p:nvPr>
            <p:ph idx="1"/>
          </p:nvPr>
        </p:nvSpPr>
        <p:spPr>
          <a:xfrm>
            <a:off x="406400" y="1046089"/>
            <a:ext cx="10947400" cy="5354712"/>
          </a:xfrm>
        </p:spPr>
        <p:txBody>
          <a:bodyPr>
            <a:normAutofit/>
          </a:bodyPr>
          <a:lstStyle>
            <a:lvl1pPr marL="0" indent="0">
              <a:buNone/>
              <a:defRPr sz="1600" b="0"/>
            </a:lvl1pPr>
            <a:lvl2pPr>
              <a:defRPr sz="1400"/>
            </a:lvl2pPr>
            <a:lvl3pPr>
              <a:defRPr sz="1200"/>
            </a:lvl3pPr>
            <a:lvl4pPr>
              <a:defRPr sz="1100"/>
            </a:lvl4pPr>
            <a:lvl5pPr>
              <a:defRPr sz="11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2" name="Inhaltsplatzhalter 2">
            <a:extLst>
              <a:ext uri="{FF2B5EF4-FFF2-40B4-BE49-F238E27FC236}">
                <a16:creationId xmlns:a16="http://schemas.microsoft.com/office/drawing/2014/main" id="{5744C514-7902-4AC2-8DF2-10DE49AA648F}"/>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
        <p:nvSpPr>
          <p:cNvPr id="6" name="Titel 1">
            <a:extLst>
              <a:ext uri="{FF2B5EF4-FFF2-40B4-BE49-F238E27FC236}">
                <a16:creationId xmlns:a16="http://schemas.microsoft.com/office/drawing/2014/main" id="{2D1EDC08-6FC7-42A1-9545-589FCA0C6B62}"/>
              </a:ext>
            </a:extLst>
          </p:cNvPr>
          <p:cNvSpPr>
            <a:spLocks noGrp="1"/>
          </p:cNvSpPr>
          <p:nvPr>
            <p:ph type="title"/>
          </p:nvPr>
        </p:nvSpPr>
        <p:spPr>
          <a:xfrm>
            <a:off x="406400" y="457199"/>
            <a:ext cx="10947400" cy="462803"/>
          </a:xfrm>
        </p:spPr>
        <p:txBody>
          <a:bodyPr/>
          <a:lstStyle/>
          <a:p>
            <a:r>
              <a:rPr lang="de-DE" dirty="0"/>
              <a:t>Mastertitelformat bearbeiten</a:t>
            </a:r>
          </a:p>
        </p:txBody>
      </p:sp>
    </p:spTree>
    <p:extLst>
      <p:ext uri="{BB962C8B-B14F-4D97-AF65-F5344CB8AC3E}">
        <p14:creationId xmlns:p14="http://schemas.microsoft.com/office/powerpoint/2010/main" val="1217662809"/>
      </p:ext>
    </p:extLst>
  </p:cSld>
  <p:clrMapOvr>
    <a:masterClrMapping/>
  </p:clrMapOvr>
  <p:transition spd="slow" advClick="0">
    <p:push dir="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Titel und Inhalt">
    <p:spTree>
      <p:nvGrpSpPr>
        <p:cNvPr id="1" name=""/>
        <p:cNvGrpSpPr/>
        <p:nvPr/>
      </p:nvGrpSpPr>
      <p:grpSpPr>
        <a:xfrm>
          <a:off x="0" y="0"/>
          <a:ext cx="0" cy="0"/>
          <a:chOff x="0" y="0"/>
          <a:chExt cx="0" cy="0"/>
        </a:xfrm>
      </p:grpSpPr>
      <p:sp>
        <p:nvSpPr>
          <p:cNvPr id="7" name="Rechteck 3">
            <a:extLst>
              <a:ext uri="{FF2B5EF4-FFF2-40B4-BE49-F238E27FC236}">
                <a16:creationId xmlns:a16="http://schemas.microsoft.com/office/drawing/2014/main" id="{DAB8BDBC-3C1E-448C-AA7F-7EA2754C8EE7}"/>
              </a:ext>
            </a:extLst>
          </p:cNvPr>
          <p:cNvSpPr/>
          <p:nvPr userDrawn="1"/>
        </p:nvSpPr>
        <p:spPr>
          <a:xfrm>
            <a:off x="0" y="0"/>
            <a:ext cx="5387248" cy="6858000"/>
          </a:xfrm>
          <a:prstGeom prst="rect">
            <a:avLst/>
          </a:prstGeom>
          <a:solidFill>
            <a:srgbClr val="7EC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2" name="Grafik 37">
            <a:extLst>
              <a:ext uri="{FF2B5EF4-FFF2-40B4-BE49-F238E27FC236}">
                <a16:creationId xmlns:a16="http://schemas.microsoft.com/office/drawing/2014/main" id="{AEC654A5-310C-46E2-9FFF-853D6B80CC79}"/>
              </a:ext>
            </a:extLst>
          </p:cNvPr>
          <p:cNvPicPr>
            <a:picLocks noChangeAspect="1"/>
          </p:cNvPicPr>
          <p:nvPr userDrawn="1"/>
        </p:nvPicPr>
        <p:blipFill>
          <a:blip r:embed="rId2"/>
          <a:stretch>
            <a:fillRect/>
          </a:stretch>
        </p:blipFill>
        <p:spPr>
          <a:xfrm>
            <a:off x="0" y="-182880"/>
            <a:ext cx="1800000" cy="1800000"/>
          </a:xfrm>
          <a:prstGeom prst="rect">
            <a:avLst/>
          </a:prstGeom>
        </p:spPr>
      </p:pic>
      <p:sp>
        <p:nvSpPr>
          <p:cNvPr id="13" name="Inhaltsplatzhalter 2">
            <a:extLst>
              <a:ext uri="{FF2B5EF4-FFF2-40B4-BE49-F238E27FC236}">
                <a16:creationId xmlns:a16="http://schemas.microsoft.com/office/drawing/2014/main" id="{E0AE07E1-4D88-4D30-AAE1-0638861BCDC3}"/>
              </a:ext>
            </a:extLst>
          </p:cNvPr>
          <p:cNvSpPr>
            <a:spLocks noGrp="1"/>
          </p:cNvSpPr>
          <p:nvPr>
            <p:ph idx="11"/>
          </p:nvPr>
        </p:nvSpPr>
        <p:spPr>
          <a:xfrm>
            <a:off x="406400" y="1421823"/>
            <a:ext cx="4699000" cy="4978976"/>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3" name="Inhaltsplatzhalter 2">
            <a:extLst>
              <a:ext uri="{FF2B5EF4-FFF2-40B4-BE49-F238E27FC236}">
                <a16:creationId xmlns:a16="http://schemas.microsoft.com/office/drawing/2014/main" id="{23D075D3-97FB-075C-41F8-F6DC7918AC64}"/>
              </a:ext>
            </a:extLst>
          </p:cNvPr>
          <p:cNvSpPr>
            <a:spLocks noGrp="1"/>
          </p:cNvSpPr>
          <p:nvPr>
            <p:ph idx="1" hasCustomPrompt="1"/>
          </p:nvPr>
        </p:nvSpPr>
        <p:spPr>
          <a:xfrm>
            <a:off x="5745478" y="457201"/>
            <a:ext cx="5608321" cy="5943600"/>
          </a:xfrm>
        </p:spPr>
        <p:txBody>
          <a:bodyPr anchor="ct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Inhaltsplatzhalter 2">
            <a:extLst>
              <a:ext uri="{FF2B5EF4-FFF2-40B4-BE49-F238E27FC236}">
                <a16:creationId xmlns:a16="http://schemas.microsoft.com/office/drawing/2014/main" id="{A3CBECE5-42D1-4996-B029-E68CDA9F8CA6}"/>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
        <p:nvSpPr>
          <p:cNvPr id="10" name="Abgerundetes Rechteck 3">
            <a:extLst>
              <a:ext uri="{FF2B5EF4-FFF2-40B4-BE49-F238E27FC236}">
                <a16:creationId xmlns:a16="http://schemas.microsoft.com/office/drawing/2014/main" id="{6E9EA387-D638-425A-84A2-CF4CA5529CFF}"/>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8751086F-FF44-4397-AC87-29E0E37C6C17}"/>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1118896514"/>
      </p:ext>
    </p:extLst>
  </p:cSld>
  <p:clrMapOvr>
    <a:masterClrMapping/>
  </p:clrMapOvr>
  <p:transition spd="slow" advClick="0">
    <p:push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_Titel und Inhalt">
    <p:spTree>
      <p:nvGrpSpPr>
        <p:cNvPr id="1" name=""/>
        <p:cNvGrpSpPr/>
        <p:nvPr/>
      </p:nvGrpSpPr>
      <p:grpSpPr>
        <a:xfrm>
          <a:off x="0" y="0"/>
          <a:ext cx="0" cy="0"/>
          <a:chOff x="0" y="0"/>
          <a:chExt cx="0" cy="0"/>
        </a:xfrm>
      </p:grpSpPr>
      <p:sp>
        <p:nvSpPr>
          <p:cNvPr id="9" name="Rechteck 3">
            <a:extLst>
              <a:ext uri="{FF2B5EF4-FFF2-40B4-BE49-F238E27FC236}">
                <a16:creationId xmlns:a16="http://schemas.microsoft.com/office/drawing/2014/main" id="{1C8016FF-3BD4-48C9-B5FD-E1ECC0F2138F}"/>
              </a:ext>
            </a:extLst>
          </p:cNvPr>
          <p:cNvSpPr/>
          <p:nvPr userDrawn="1"/>
        </p:nvSpPr>
        <p:spPr>
          <a:xfrm>
            <a:off x="0" y="293"/>
            <a:ext cx="6804752" cy="6858000"/>
          </a:xfrm>
          <a:prstGeom prst="rect">
            <a:avLst/>
          </a:prstGeom>
          <a:solidFill>
            <a:srgbClr val="7EC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2" name="Grafik 37">
            <a:extLst>
              <a:ext uri="{FF2B5EF4-FFF2-40B4-BE49-F238E27FC236}">
                <a16:creationId xmlns:a16="http://schemas.microsoft.com/office/drawing/2014/main" id="{AEC654A5-310C-46E2-9FFF-853D6B80CC79}"/>
              </a:ext>
            </a:extLst>
          </p:cNvPr>
          <p:cNvPicPr>
            <a:picLocks noChangeAspect="1"/>
          </p:cNvPicPr>
          <p:nvPr userDrawn="1"/>
        </p:nvPicPr>
        <p:blipFill>
          <a:blip r:embed="rId2"/>
          <a:stretch>
            <a:fillRect/>
          </a:stretch>
        </p:blipFill>
        <p:spPr>
          <a:xfrm>
            <a:off x="0" y="-182880"/>
            <a:ext cx="1800000" cy="1800000"/>
          </a:xfrm>
          <a:prstGeom prst="rect">
            <a:avLst/>
          </a:prstGeom>
        </p:spPr>
      </p:pic>
      <p:sp>
        <p:nvSpPr>
          <p:cNvPr id="13" name="Inhaltsplatzhalter 2">
            <a:extLst>
              <a:ext uri="{FF2B5EF4-FFF2-40B4-BE49-F238E27FC236}">
                <a16:creationId xmlns:a16="http://schemas.microsoft.com/office/drawing/2014/main" id="{E0AE07E1-4D88-4D30-AAE1-0638861BCDC3}"/>
              </a:ext>
            </a:extLst>
          </p:cNvPr>
          <p:cNvSpPr>
            <a:spLocks noGrp="1"/>
          </p:cNvSpPr>
          <p:nvPr>
            <p:ph idx="11"/>
          </p:nvPr>
        </p:nvSpPr>
        <p:spPr>
          <a:xfrm>
            <a:off x="406399" y="1421823"/>
            <a:ext cx="6124611" cy="4978976"/>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3" name="Inhaltsplatzhalter 2">
            <a:extLst>
              <a:ext uri="{FF2B5EF4-FFF2-40B4-BE49-F238E27FC236}">
                <a16:creationId xmlns:a16="http://schemas.microsoft.com/office/drawing/2014/main" id="{23D075D3-97FB-075C-41F8-F6DC7918AC64}"/>
              </a:ext>
            </a:extLst>
          </p:cNvPr>
          <p:cNvSpPr>
            <a:spLocks noGrp="1"/>
          </p:cNvSpPr>
          <p:nvPr>
            <p:ph idx="1" hasCustomPrompt="1"/>
          </p:nvPr>
        </p:nvSpPr>
        <p:spPr>
          <a:xfrm>
            <a:off x="7060019" y="457201"/>
            <a:ext cx="4293780" cy="5943600"/>
          </a:xfrm>
        </p:spPr>
        <p:txBody>
          <a:bodyPr anchor="ct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Inhaltsplatzhalter 2">
            <a:extLst>
              <a:ext uri="{FF2B5EF4-FFF2-40B4-BE49-F238E27FC236}">
                <a16:creationId xmlns:a16="http://schemas.microsoft.com/office/drawing/2014/main" id="{A3CBECE5-42D1-4996-B029-E68CDA9F8CA6}"/>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
        <p:nvSpPr>
          <p:cNvPr id="10" name="Abgerundetes Rechteck 3">
            <a:extLst>
              <a:ext uri="{FF2B5EF4-FFF2-40B4-BE49-F238E27FC236}">
                <a16:creationId xmlns:a16="http://schemas.microsoft.com/office/drawing/2014/main" id="{6E9EA387-D638-425A-84A2-CF4CA5529CFF}"/>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8751086F-FF44-4397-AC87-29E0E37C6C17}"/>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1063665604"/>
      </p:ext>
    </p:extLst>
  </p:cSld>
  <p:clrMapOvr>
    <a:masterClrMapping/>
  </p:clrMapOvr>
  <p:transition spd="slow" advClick="0">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1_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2F33F1-AC67-768D-4F3B-DCAE28F0B218}"/>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349ECC4D-0E59-74BC-F11B-2E3909E8C647}"/>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57DAE677-778A-C5AA-214B-A1114733F28A}"/>
              </a:ext>
            </a:extLst>
          </p:cNvPr>
          <p:cNvSpPr>
            <a:spLocks noGrp="1"/>
          </p:cNvSpPr>
          <p:nvPr>
            <p:ph type="dt" sz="half" idx="10"/>
          </p:nvPr>
        </p:nvSpPr>
        <p:spPr/>
        <p:txBody>
          <a:bodyPr/>
          <a:lstStyle/>
          <a:p>
            <a:fld id="{BCC9BDA1-065B-8C45-8A1A-88D3FEB40186}" type="datetimeFigureOut">
              <a:rPr lang="de-DE" smtClean="0"/>
              <a:t>26.08.24</a:t>
            </a:fld>
            <a:endParaRPr lang="de-DE"/>
          </a:p>
        </p:txBody>
      </p:sp>
      <p:sp>
        <p:nvSpPr>
          <p:cNvPr id="5" name="Fußzeilenplatzhalter 4">
            <a:extLst>
              <a:ext uri="{FF2B5EF4-FFF2-40B4-BE49-F238E27FC236}">
                <a16:creationId xmlns:a16="http://schemas.microsoft.com/office/drawing/2014/main" id="{8A2EF82E-8CE4-8496-FFF4-406CA72858E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787512F-D87A-1874-3938-062EE4B3739F}"/>
              </a:ext>
            </a:extLst>
          </p:cNvPr>
          <p:cNvSpPr>
            <a:spLocks noGrp="1"/>
          </p:cNvSpPr>
          <p:nvPr>
            <p:ph type="sldNum" sz="quarter" idx="12"/>
          </p:nvPr>
        </p:nvSpPr>
        <p:spPr/>
        <p:txBody>
          <a:bodyPr/>
          <a:lstStyle/>
          <a:p>
            <a:fld id="{336BB14E-E9C2-2841-8AEC-B19F5E4DBD19}" type="slidenum">
              <a:rPr lang="de-DE" smtClean="0"/>
              <a:t>‹Nr.›</a:t>
            </a:fld>
            <a:endParaRPr lang="de-DE"/>
          </a:p>
        </p:txBody>
      </p:sp>
    </p:spTree>
    <p:extLst>
      <p:ext uri="{BB962C8B-B14F-4D97-AF65-F5344CB8AC3E}">
        <p14:creationId xmlns:p14="http://schemas.microsoft.com/office/powerpoint/2010/main" val="572846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p:bg>
      <p:bgPr>
        <a:solidFill>
          <a:srgbClr val="7ECFFF"/>
        </a:solidFill>
        <a:effectLst/>
      </p:bgPr>
    </p:bg>
    <p:spTree>
      <p:nvGrpSpPr>
        <p:cNvPr id="1" name=""/>
        <p:cNvGrpSpPr/>
        <p:nvPr/>
      </p:nvGrpSpPr>
      <p:grpSpPr>
        <a:xfrm>
          <a:off x="0" y="0"/>
          <a:ext cx="0" cy="0"/>
          <a:chOff x="0" y="0"/>
          <a:chExt cx="0" cy="0"/>
        </a:xfrm>
      </p:grpSpPr>
      <p:pic>
        <p:nvPicPr>
          <p:cNvPr id="11" name="Grafik 14">
            <a:extLst>
              <a:ext uri="{FF2B5EF4-FFF2-40B4-BE49-F238E27FC236}">
                <a16:creationId xmlns:a16="http://schemas.microsoft.com/office/drawing/2014/main" id="{A1396F05-078A-440D-8D24-8554FCBBE710}"/>
              </a:ext>
            </a:extLst>
          </p:cNvPr>
          <p:cNvPicPr>
            <a:picLocks noChangeAspect="1"/>
          </p:cNvPicPr>
          <p:nvPr userDrawn="1"/>
        </p:nvPicPr>
        <p:blipFill>
          <a:blip r:embed="rId2"/>
          <a:stretch>
            <a:fillRect/>
          </a:stretch>
        </p:blipFill>
        <p:spPr>
          <a:xfrm>
            <a:off x="0" y="0"/>
            <a:ext cx="1800000" cy="1800000"/>
          </a:xfrm>
          <a:prstGeom prst="rect">
            <a:avLst/>
          </a:prstGeom>
        </p:spPr>
      </p:pic>
      <p:sp>
        <p:nvSpPr>
          <p:cNvPr id="3" name="Inhaltsplatzhalter 2">
            <a:extLst>
              <a:ext uri="{FF2B5EF4-FFF2-40B4-BE49-F238E27FC236}">
                <a16:creationId xmlns:a16="http://schemas.microsoft.com/office/drawing/2014/main" id="{23D075D3-97FB-075C-41F8-F6DC7918AC64}"/>
              </a:ext>
            </a:extLst>
          </p:cNvPr>
          <p:cNvSpPr>
            <a:spLocks noGrp="1"/>
          </p:cNvSpPr>
          <p:nvPr>
            <p:ph idx="1" hasCustomPrompt="1"/>
          </p:nvPr>
        </p:nvSpPr>
        <p:spPr>
          <a:xfrm>
            <a:off x="1800000" y="1825625"/>
            <a:ext cx="8592000" cy="2466502"/>
          </a:xfrm>
        </p:spPr>
        <p:txBody>
          <a:bodyPr anchor="ctr"/>
          <a:lstStyle>
            <a:lvl1pPr marL="0" indent="0" algn="ctr">
              <a:buNone/>
              <a:defRPr sz="2400" b="1"/>
            </a:lvl1pPr>
            <a:lvl2pPr marL="457200" indent="0" algn="ctr">
              <a:buNone/>
              <a:defRPr sz="2400" b="1"/>
            </a:lvl2pPr>
            <a:lvl3pPr marL="914400" indent="0" algn="ctr">
              <a:buNone/>
              <a:defRPr sz="2400" b="1"/>
            </a:lvl3pPr>
            <a:lvl4pPr marL="1371600" indent="0" algn="ctr">
              <a:buNone/>
              <a:defRPr sz="2400" b="1"/>
            </a:lvl4pPr>
            <a:lvl5pPr marL="1828800" indent="0" algn="ctr">
              <a:buNone/>
              <a:defRPr sz="2400" b="1"/>
            </a:lvl5pPr>
          </a:lstStyle>
          <a:p>
            <a:pPr lvl="0"/>
            <a:r>
              <a:rPr lang="de-DE" dirty="0"/>
              <a:t>Mastertextformat bearbeiten</a:t>
            </a:r>
          </a:p>
        </p:txBody>
      </p:sp>
      <p:sp>
        <p:nvSpPr>
          <p:cNvPr id="8" name="Abgerundetes Rechteck 4">
            <a:extLst>
              <a:ext uri="{FF2B5EF4-FFF2-40B4-BE49-F238E27FC236}">
                <a16:creationId xmlns:a16="http://schemas.microsoft.com/office/drawing/2014/main" id="{2D914D9B-411C-4DF3-B361-3A22DC1BE2A3}"/>
              </a:ext>
            </a:extLst>
          </p:cNvPr>
          <p:cNvSpPr/>
          <p:nvPr userDrawn="1"/>
        </p:nvSpPr>
        <p:spPr>
          <a:xfrm>
            <a:off x="4084471"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9" name="Abgerundetes Rechteck 5">
            <a:extLst>
              <a:ext uri="{FF2B5EF4-FFF2-40B4-BE49-F238E27FC236}">
                <a16:creationId xmlns:a16="http://schemas.microsoft.com/office/drawing/2014/main" id="{F7283444-3E19-464C-9D1E-28A9AB5E8633}"/>
              </a:ext>
            </a:extLst>
          </p:cNvPr>
          <p:cNvSpPr/>
          <p:nvPr userDrawn="1"/>
        </p:nvSpPr>
        <p:spPr>
          <a:xfrm>
            <a:off x="6552195"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2910079428"/>
      </p:ext>
    </p:extLst>
  </p:cSld>
  <p:clrMapOvr>
    <a:masterClrMapping/>
  </p:clrMapOvr>
  <p:transition spd="slow" advClick="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Titel und Inhalt">
    <p:bg>
      <p:bgPr>
        <a:solidFill>
          <a:srgbClr val="BED20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23D075D3-97FB-075C-41F8-F6DC7918AC64}"/>
              </a:ext>
            </a:extLst>
          </p:cNvPr>
          <p:cNvSpPr>
            <a:spLocks noGrp="1"/>
          </p:cNvSpPr>
          <p:nvPr>
            <p:ph idx="1" hasCustomPrompt="1"/>
          </p:nvPr>
        </p:nvSpPr>
        <p:spPr>
          <a:xfrm>
            <a:off x="1800000" y="1825625"/>
            <a:ext cx="8592000" cy="2466502"/>
          </a:xfrm>
        </p:spPr>
        <p:txBody>
          <a:bodyPr anchor="ctr"/>
          <a:lstStyle>
            <a:lvl1pPr marL="0" indent="0" algn="ctr">
              <a:buNone/>
              <a:defRPr sz="2400" b="1"/>
            </a:lvl1pPr>
            <a:lvl2pPr marL="457200" indent="0" algn="ctr">
              <a:buNone/>
              <a:defRPr sz="2400" b="1"/>
            </a:lvl2pPr>
            <a:lvl3pPr marL="914400" indent="0" algn="ctr">
              <a:buNone/>
              <a:defRPr sz="2400" b="1"/>
            </a:lvl3pPr>
            <a:lvl4pPr marL="1371600" indent="0" algn="ctr">
              <a:buNone/>
              <a:defRPr sz="2400" b="1"/>
            </a:lvl4pPr>
            <a:lvl5pPr marL="1828800" indent="0" algn="ctr">
              <a:buNone/>
              <a:defRPr sz="2400" b="1"/>
            </a:lvl5pPr>
          </a:lstStyle>
          <a:p>
            <a:pPr lvl="0"/>
            <a:r>
              <a:rPr lang="de-DE" dirty="0"/>
              <a:t>Mastertextformat bearbeiten</a:t>
            </a:r>
          </a:p>
        </p:txBody>
      </p:sp>
      <p:sp>
        <p:nvSpPr>
          <p:cNvPr id="8" name="Abgerundetes Rechteck 4">
            <a:extLst>
              <a:ext uri="{FF2B5EF4-FFF2-40B4-BE49-F238E27FC236}">
                <a16:creationId xmlns:a16="http://schemas.microsoft.com/office/drawing/2014/main" id="{2D914D9B-411C-4DF3-B361-3A22DC1BE2A3}"/>
              </a:ext>
            </a:extLst>
          </p:cNvPr>
          <p:cNvSpPr/>
          <p:nvPr userDrawn="1"/>
        </p:nvSpPr>
        <p:spPr>
          <a:xfrm>
            <a:off x="4084471"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9" name="Abgerundetes Rechteck 5">
            <a:extLst>
              <a:ext uri="{FF2B5EF4-FFF2-40B4-BE49-F238E27FC236}">
                <a16:creationId xmlns:a16="http://schemas.microsoft.com/office/drawing/2014/main" id="{F7283444-3E19-464C-9D1E-28A9AB5E8633}"/>
              </a:ext>
            </a:extLst>
          </p:cNvPr>
          <p:cNvSpPr/>
          <p:nvPr userDrawn="1"/>
        </p:nvSpPr>
        <p:spPr>
          <a:xfrm>
            <a:off x="6552195"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pic>
        <p:nvPicPr>
          <p:cNvPr id="10" name="Grafik 22">
            <a:extLst>
              <a:ext uri="{FF2B5EF4-FFF2-40B4-BE49-F238E27FC236}">
                <a16:creationId xmlns:a16="http://schemas.microsoft.com/office/drawing/2014/main" id="{C5767C3A-38A2-45DC-992E-CAAC189EBE3D}"/>
              </a:ext>
            </a:extLst>
          </p:cNvPr>
          <p:cNvPicPr>
            <a:picLocks noChangeAspect="1"/>
          </p:cNvPicPr>
          <p:nvPr userDrawn="1"/>
        </p:nvPicPr>
        <p:blipFill>
          <a:blip r:embed="rId2"/>
          <a:stretch>
            <a:fillRect/>
          </a:stretch>
        </p:blipFill>
        <p:spPr>
          <a:xfrm>
            <a:off x="0" y="0"/>
            <a:ext cx="1800000" cy="1800000"/>
          </a:xfrm>
          <a:prstGeom prst="rect">
            <a:avLst/>
          </a:prstGeom>
        </p:spPr>
      </p:pic>
    </p:spTree>
    <p:extLst>
      <p:ext uri="{BB962C8B-B14F-4D97-AF65-F5344CB8AC3E}">
        <p14:creationId xmlns:p14="http://schemas.microsoft.com/office/powerpoint/2010/main" val="1770596335"/>
      </p:ext>
    </p:extLst>
  </p:cSld>
  <p:clrMapOvr>
    <a:masterClrMapping/>
  </p:clrMapOvr>
  <p:transition spd="slow" advClick="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Titel und Inhalt">
    <p:bg>
      <p:bgPr>
        <a:solidFill>
          <a:srgbClr val="80CECE"/>
        </a:solidFill>
        <a:effectLst/>
      </p:bgPr>
    </p:bg>
    <p:spTree>
      <p:nvGrpSpPr>
        <p:cNvPr id="1" name=""/>
        <p:cNvGrpSpPr/>
        <p:nvPr/>
      </p:nvGrpSpPr>
      <p:grpSpPr>
        <a:xfrm>
          <a:off x="0" y="0"/>
          <a:ext cx="0" cy="0"/>
          <a:chOff x="0" y="0"/>
          <a:chExt cx="0" cy="0"/>
        </a:xfrm>
      </p:grpSpPr>
      <p:pic>
        <p:nvPicPr>
          <p:cNvPr id="6" name="Grafik 20">
            <a:extLst>
              <a:ext uri="{FF2B5EF4-FFF2-40B4-BE49-F238E27FC236}">
                <a16:creationId xmlns:a16="http://schemas.microsoft.com/office/drawing/2014/main" id="{B671AD04-B32C-445D-80A5-42B9D38B7613}"/>
              </a:ext>
            </a:extLst>
          </p:cNvPr>
          <p:cNvPicPr>
            <a:picLocks noChangeAspect="1"/>
          </p:cNvPicPr>
          <p:nvPr userDrawn="1"/>
        </p:nvPicPr>
        <p:blipFill>
          <a:blip r:embed="rId2"/>
          <a:stretch>
            <a:fillRect/>
          </a:stretch>
        </p:blipFill>
        <p:spPr>
          <a:xfrm>
            <a:off x="0" y="0"/>
            <a:ext cx="1800000" cy="1800000"/>
          </a:xfrm>
          <a:prstGeom prst="rect">
            <a:avLst/>
          </a:prstGeom>
        </p:spPr>
      </p:pic>
      <p:sp>
        <p:nvSpPr>
          <p:cNvPr id="3" name="Inhaltsplatzhalter 2">
            <a:extLst>
              <a:ext uri="{FF2B5EF4-FFF2-40B4-BE49-F238E27FC236}">
                <a16:creationId xmlns:a16="http://schemas.microsoft.com/office/drawing/2014/main" id="{23D075D3-97FB-075C-41F8-F6DC7918AC64}"/>
              </a:ext>
            </a:extLst>
          </p:cNvPr>
          <p:cNvSpPr>
            <a:spLocks noGrp="1"/>
          </p:cNvSpPr>
          <p:nvPr>
            <p:ph idx="1" hasCustomPrompt="1"/>
          </p:nvPr>
        </p:nvSpPr>
        <p:spPr>
          <a:xfrm>
            <a:off x="1800000" y="1825625"/>
            <a:ext cx="8592000" cy="2466502"/>
          </a:xfrm>
        </p:spPr>
        <p:txBody>
          <a:bodyPr anchor="ctr"/>
          <a:lstStyle>
            <a:lvl1pPr marL="0" indent="0" algn="ctr">
              <a:buNone/>
              <a:defRPr sz="2400" b="1"/>
            </a:lvl1pPr>
            <a:lvl2pPr marL="457200" indent="0" algn="ctr">
              <a:buNone/>
              <a:defRPr sz="2400" b="1"/>
            </a:lvl2pPr>
            <a:lvl3pPr marL="914400" indent="0" algn="ctr">
              <a:buNone/>
              <a:defRPr sz="2400" b="1"/>
            </a:lvl3pPr>
            <a:lvl4pPr marL="1371600" indent="0" algn="ctr">
              <a:buNone/>
              <a:defRPr sz="2400" b="1"/>
            </a:lvl4pPr>
            <a:lvl5pPr marL="1828800" indent="0" algn="ctr">
              <a:buNone/>
              <a:defRPr sz="2400" b="1"/>
            </a:lvl5pPr>
          </a:lstStyle>
          <a:p>
            <a:pPr lvl="0"/>
            <a:r>
              <a:rPr lang="de-DE" dirty="0"/>
              <a:t>Mastertextformat bearbeiten</a:t>
            </a:r>
          </a:p>
        </p:txBody>
      </p:sp>
      <p:sp>
        <p:nvSpPr>
          <p:cNvPr id="8" name="Abgerundetes Rechteck 4">
            <a:extLst>
              <a:ext uri="{FF2B5EF4-FFF2-40B4-BE49-F238E27FC236}">
                <a16:creationId xmlns:a16="http://schemas.microsoft.com/office/drawing/2014/main" id="{2D914D9B-411C-4DF3-B361-3A22DC1BE2A3}"/>
              </a:ext>
            </a:extLst>
          </p:cNvPr>
          <p:cNvSpPr/>
          <p:nvPr userDrawn="1"/>
        </p:nvSpPr>
        <p:spPr>
          <a:xfrm>
            <a:off x="4084471"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9" name="Abgerundetes Rechteck 5">
            <a:extLst>
              <a:ext uri="{FF2B5EF4-FFF2-40B4-BE49-F238E27FC236}">
                <a16:creationId xmlns:a16="http://schemas.microsoft.com/office/drawing/2014/main" id="{F7283444-3E19-464C-9D1E-28A9AB5E8633}"/>
              </a:ext>
            </a:extLst>
          </p:cNvPr>
          <p:cNvSpPr/>
          <p:nvPr userDrawn="1"/>
        </p:nvSpPr>
        <p:spPr>
          <a:xfrm>
            <a:off x="6552195"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3043630960"/>
      </p:ext>
    </p:extLst>
  </p:cSld>
  <p:clrMapOvr>
    <a:masterClrMapping/>
  </p:clrMapOvr>
  <p:transition spd="slow" advClick="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1_Titel und Inhalt">
    <p:bg>
      <p:bgPr>
        <a:solidFill>
          <a:srgbClr val="80CECE"/>
        </a:solidFill>
        <a:effectLst/>
      </p:bgPr>
    </p:bg>
    <p:spTree>
      <p:nvGrpSpPr>
        <p:cNvPr id="1" name=""/>
        <p:cNvGrpSpPr/>
        <p:nvPr/>
      </p:nvGrpSpPr>
      <p:grpSpPr>
        <a:xfrm>
          <a:off x="0" y="0"/>
          <a:ext cx="0" cy="0"/>
          <a:chOff x="0" y="0"/>
          <a:chExt cx="0" cy="0"/>
        </a:xfrm>
      </p:grpSpPr>
      <p:pic>
        <p:nvPicPr>
          <p:cNvPr id="6" name="Grafik 20">
            <a:extLst>
              <a:ext uri="{FF2B5EF4-FFF2-40B4-BE49-F238E27FC236}">
                <a16:creationId xmlns:a16="http://schemas.microsoft.com/office/drawing/2014/main" id="{B671AD04-B32C-445D-80A5-42B9D38B7613}"/>
              </a:ext>
            </a:extLst>
          </p:cNvPr>
          <p:cNvPicPr>
            <a:picLocks noChangeAspect="1"/>
          </p:cNvPicPr>
          <p:nvPr userDrawn="1"/>
        </p:nvPicPr>
        <p:blipFill>
          <a:blip r:embed="rId2"/>
          <a:stretch>
            <a:fillRect/>
          </a:stretch>
        </p:blipFill>
        <p:spPr>
          <a:xfrm>
            <a:off x="0" y="0"/>
            <a:ext cx="1800000" cy="1800000"/>
          </a:xfrm>
          <a:prstGeom prst="rect">
            <a:avLst/>
          </a:prstGeom>
        </p:spPr>
      </p:pic>
      <p:sp>
        <p:nvSpPr>
          <p:cNvPr id="7" name="Inhaltsplatzhalter 2">
            <a:extLst>
              <a:ext uri="{FF2B5EF4-FFF2-40B4-BE49-F238E27FC236}">
                <a16:creationId xmlns:a16="http://schemas.microsoft.com/office/drawing/2014/main" id="{24765068-7CD3-42B5-ACD1-BD077F09656E}"/>
              </a:ext>
            </a:extLst>
          </p:cNvPr>
          <p:cNvSpPr>
            <a:spLocks noGrp="1"/>
          </p:cNvSpPr>
          <p:nvPr>
            <p:ph idx="1"/>
          </p:nvPr>
        </p:nvSpPr>
        <p:spPr>
          <a:xfrm>
            <a:off x="1800000" y="457201"/>
            <a:ext cx="9553800" cy="5943600"/>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Abgerundetes Rechteck 3">
            <a:extLst>
              <a:ext uri="{FF2B5EF4-FFF2-40B4-BE49-F238E27FC236}">
                <a16:creationId xmlns:a16="http://schemas.microsoft.com/office/drawing/2014/main" id="{47391591-8ADD-48B0-9B20-B26C1580E8A5}"/>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D4E5C3DF-70E7-4ED7-A3DC-F169A24553DC}"/>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2" name="Inhaltsplatzhalter 2">
            <a:extLst>
              <a:ext uri="{FF2B5EF4-FFF2-40B4-BE49-F238E27FC236}">
                <a16:creationId xmlns:a16="http://schemas.microsoft.com/office/drawing/2014/main" id="{5744C514-7902-4AC2-8DF2-10DE49AA648F}"/>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spTree>
    <p:extLst>
      <p:ext uri="{BB962C8B-B14F-4D97-AF65-F5344CB8AC3E}">
        <p14:creationId xmlns:p14="http://schemas.microsoft.com/office/powerpoint/2010/main" val="2755529307"/>
      </p:ext>
    </p:extLst>
  </p:cSld>
  <p:clrMapOvr>
    <a:masterClrMapping/>
  </p:clrMapOvr>
  <p:transition spd="slow" advClick="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0_Titel und Inhalt">
    <p:bg>
      <p:bgPr>
        <a:solidFill>
          <a:srgbClr val="7ECFFF"/>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23D075D3-97FB-075C-41F8-F6DC7918AC64}"/>
              </a:ext>
            </a:extLst>
          </p:cNvPr>
          <p:cNvSpPr>
            <a:spLocks noGrp="1"/>
          </p:cNvSpPr>
          <p:nvPr>
            <p:ph idx="1" hasCustomPrompt="1"/>
          </p:nvPr>
        </p:nvSpPr>
        <p:spPr>
          <a:xfrm>
            <a:off x="1800000" y="1825625"/>
            <a:ext cx="8592000" cy="2466502"/>
          </a:xfrm>
        </p:spPr>
        <p:txBody>
          <a:bodyPr anchor="ctr"/>
          <a:lstStyle>
            <a:lvl1pPr marL="0" indent="0" algn="ctr">
              <a:buNone/>
              <a:defRPr sz="2400" b="1"/>
            </a:lvl1pPr>
            <a:lvl2pPr marL="457200" indent="0" algn="ctr">
              <a:buNone/>
              <a:defRPr sz="2400" b="1"/>
            </a:lvl2pPr>
            <a:lvl3pPr marL="914400" indent="0" algn="ctr">
              <a:buNone/>
              <a:defRPr sz="2400" b="1"/>
            </a:lvl3pPr>
            <a:lvl4pPr marL="1371600" indent="0" algn="ctr">
              <a:buNone/>
              <a:defRPr sz="2400" b="1"/>
            </a:lvl4pPr>
            <a:lvl5pPr marL="1828800" indent="0" algn="ctr">
              <a:buNone/>
              <a:defRPr sz="2400" b="1"/>
            </a:lvl5pPr>
          </a:lstStyle>
          <a:p>
            <a:pPr lvl="0"/>
            <a:r>
              <a:rPr lang="de-DE" dirty="0"/>
              <a:t>Mastertextformat bearbeiten</a:t>
            </a:r>
          </a:p>
        </p:txBody>
      </p:sp>
      <p:sp>
        <p:nvSpPr>
          <p:cNvPr id="8" name="Abgerundetes Rechteck 4">
            <a:extLst>
              <a:ext uri="{FF2B5EF4-FFF2-40B4-BE49-F238E27FC236}">
                <a16:creationId xmlns:a16="http://schemas.microsoft.com/office/drawing/2014/main" id="{2D914D9B-411C-4DF3-B361-3A22DC1BE2A3}"/>
              </a:ext>
            </a:extLst>
          </p:cNvPr>
          <p:cNvSpPr/>
          <p:nvPr userDrawn="1"/>
        </p:nvSpPr>
        <p:spPr>
          <a:xfrm>
            <a:off x="4084471"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9" name="Abgerundetes Rechteck 5">
            <a:extLst>
              <a:ext uri="{FF2B5EF4-FFF2-40B4-BE49-F238E27FC236}">
                <a16:creationId xmlns:a16="http://schemas.microsoft.com/office/drawing/2014/main" id="{F7283444-3E19-464C-9D1E-28A9AB5E8633}"/>
              </a:ext>
            </a:extLst>
          </p:cNvPr>
          <p:cNvSpPr/>
          <p:nvPr userDrawn="1"/>
        </p:nvSpPr>
        <p:spPr>
          <a:xfrm>
            <a:off x="6552195" y="4292127"/>
            <a:ext cx="1555335" cy="410198"/>
          </a:xfrm>
          <a:prstGeom prst="roundRect">
            <a:avLst>
              <a:gd name="adj" fmla="val 50000"/>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pic>
        <p:nvPicPr>
          <p:cNvPr id="6" name="Grafik 18">
            <a:extLst>
              <a:ext uri="{FF2B5EF4-FFF2-40B4-BE49-F238E27FC236}">
                <a16:creationId xmlns:a16="http://schemas.microsoft.com/office/drawing/2014/main" id="{BAD4962D-868D-41FB-A973-5CDDEDBEBA3A}"/>
              </a:ext>
            </a:extLst>
          </p:cNvPr>
          <p:cNvPicPr>
            <a:picLocks noChangeAspect="1"/>
          </p:cNvPicPr>
          <p:nvPr userDrawn="1"/>
        </p:nvPicPr>
        <p:blipFill>
          <a:blip r:embed="rId2"/>
          <a:stretch>
            <a:fillRect/>
          </a:stretch>
        </p:blipFill>
        <p:spPr>
          <a:xfrm>
            <a:off x="0" y="0"/>
            <a:ext cx="1800000" cy="1800000"/>
          </a:xfrm>
          <a:prstGeom prst="rect">
            <a:avLst/>
          </a:prstGeom>
        </p:spPr>
      </p:pic>
    </p:spTree>
    <p:extLst>
      <p:ext uri="{BB962C8B-B14F-4D97-AF65-F5344CB8AC3E}">
        <p14:creationId xmlns:p14="http://schemas.microsoft.com/office/powerpoint/2010/main" val="1397452958"/>
      </p:ext>
    </p:extLst>
  </p:cSld>
  <p:clrMapOvr>
    <a:masterClrMapping/>
  </p:clrMapOvr>
  <p:transition spd="slow" advClick="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2_Titel und Inhalt">
    <p:bg>
      <p:bgPr>
        <a:solidFill>
          <a:srgbClr val="7ECFFF"/>
        </a:solidFill>
        <a:effectLst/>
      </p:bgPr>
    </p:bg>
    <p:spTree>
      <p:nvGrpSpPr>
        <p:cNvPr id="1" name=""/>
        <p:cNvGrpSpPr/>
        <p:nvPr/>
      </p:nvGrpSpPr>
      <p:grpSpPr>
        <a:xfrm>
          <a:off x="0" y="0"/>
          <a:ext cx="0" cy="0"/>
          <a:chOff x="0" y="0"/>
          <a:chExt cx="0" cy="0"/>
        </a:xfrm>
      </p:grpSpPr>
      <p:sp>
        <p:nvSpPr>
          <p:cNvPr id="7" name="Inhaltsplatzhalter 2">
            <a:extLst>
              <a:ext uri="{FF2B5EF4-FFF2-40B4-BE49-F238E27FC236}">
                <a16:creationId xmlns:a16="http://schemas.microsoft.com/office/drawing/2014/main" id="{24765068-7CD3-42B5-ACD1-BD077F09656E}"/>
              </a:ext>
            </a:extLst>
          </p:cNvPr>
          <p:cNvSpPr>
            <a:spLocks noGrp="1"/>
          </p:cNvSpPr>
          <p:nvPr>
            <p:ph idx="1"/>
          </p:nvPr>
        </p:nvSpPr>
        <p:spPr>
          <a:xfrm>
            <a:off x="1800000" y="457201"/>
            <a:ext cx="9553800" cy="5943600"/>
          </a:xfrm>
        </p:spPr>
        <p:txBody>
          <a:bodyPr/>
          <a:lstStyle>
            <a:lvl1pPr marL="0" indent="0">
              <a:buNone/>
              <a:defRPr sz="2400" b="1"/>
            </a:lvl1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Abgerundetes Rechteck 3">
            <a:extLst>
              <a:ext uri="{FF2B5EF4-FFF2-40B4-BE49-F238E27FC236}">
                <a16:creationId xmlns:a16="http://schemas.microsoft.com/office/drawing/2014/main" id="{47391591-8ADD-48B0-9B20-B26C1580E8A5}"/>
              </a:ext>
            </a:extLst>
          </p:cNvPr>
          <p:cNvSpPr/>
          <p:nvPr userDrawn="1"/>
        </p:nvSpPr>
        <p:spPr>
          <a:xfrm>
            <a:off x="10589896"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Abgerundetes Rechteck 9">
            <a:extLst>
              <a:ext uri="{FF2B5EF4-FFF2-40B4-BE49-F238E27FC236}">
                <a16:creationId xmlns:a16="http://schemas.microsoft.com/office/drawing/2014/main" id="{D4E5C3DF-70E7-4ED7-A3DC-F169A24553DC}"/>
              </a:ext>
            </a:extLst>
          </p:cNvPr>
          <p:cNvSpPr/>
          <p:nvPr userDrawn="1"/>
        </p:nvSpPr>
        <p:spPr>
          <a:xfrm>
            <a:off x="8862037" y="6215948"/>
            <a:ext cx="1382752" cy="375138"/>
          </a:xfrm>
          <a:prstGeom prst="roundRect">
            <a:avLst>
              <a:gd name="adj" fmla="val 50000"/>
            </a:avLst>
          </a:prstGeom>
          <a:solidFill>
            <a:schemeClr val="tx1"/>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2" name="Inhaltsplatzhalter 2">
            <a:extLst>
              <a:ext uri="{FF2B5EF4-FFF2-40B4-BE49-F238E27FC236}">
                <a16:creationId xmlns:a16="http://schemas.microsoft.com/office/drawing/2014/main" id="{5744C514-7902-4AC2-8DF2-10DE49AA648F}"/>
              </a:ext>
            </a:extLst>
          </p:cNvPr>
          <p:cNvSpPr>
            <a:spLocks noGrp="1"/>
          </p:cNvSpPr>
          <p:nvPr>
            <p:ph idx="10" hasCustomPrompt="1"/>
          </p:nvPr>
        </p:nvSpPr>
        <p:spPr>
          <a:xfrm>
            <a:off x="406400" y="6400799"/>
            <a:ext cx="8455637" cy="316373"/>
          </a:xfrm>
        </p:spPr>
        <p:txBody>
          <a:bodyPr>
            <a:normAutofit/>
          </a:bodyPr>
          <a:lstStyle>
            <a:lvl1pPr marL="0" indent="0">
              <a:buNone/>
              <a:defRPr sz="1200" b="0"/>
            </a:lvl1pPr>
          </a:lstStyle>
          <a:p>
            <a:pPr lvl="0"/>
            <a:r>
              <a:rPr lang="de-DE" dirty="0"/>
              <a:t>Quelle</a:t>
            </a:r>
          </a:p>
        </p:txBody>
      </p:sp>
      <p:pic>
        <p:nvPicPr>
          <p:cNvPr id="8" name="Grafik 18">
            <a:extLst>
              <a:ext uri="{FF2B5EF4-FFF2-40B4-BE49-F238E27FC236}">
                <a16:creationId xmlns:a16="http://schemas.microsoft.com/office/drawing/2014/main" id="{22536917-1A1E-43E4-971C-C718E2EA360D}"/>
              </a:ext>
            </a:extLst>
          </p:cNvPr>
          <p:cNvPicPr>
            <a:picLocks noChangeAspect="1"/>
          </p:cNvPicPr>
          <p:nvPr userDrawn="1"/>
        </p:nvPicPr>
        <p:blipFill>
          <a:blip r:embed="rId2"/>
          <a:stretch>
            <a:fillRect/>
          </a:stretch>
        </p:blipFill>
        <p:spPr>
          <a:xfrm>
            <a:off x="0" y="0"/>
            <a:ext cx="1800000" cy="1800000"/>
          </a:xfrm>
          <a:prstGeom prst="rect">
            <a:avLst/>
          </a:prstGeom>
        </p:spPr>
      </p:pic>
    </p:spTree>
    <p:extLst>
      <p:ext uri="{BB962C8B-B14F-4D97-AF65-F5344CB8AC3E}">
        <p14:creationId xmlns:p14="http://schemas.microsoft.com/office/powerpoint/2010/main" val="4029329458"/>
      </p:ext>
    </p:extLst>
  </p:cSld>
  <p:clrMapOvr>
    <a:masterClrMapping/>
  </p:clrMapOvr>
  <p:transition spd="slow" advClick="0">
    <p:push dir="u"/>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D8C1C579-7445-A674-FE70-E985F06C2E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65F108C2-0CB8-887B-6FCC-6276FC998D2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15456338-3CDF-D089-3659-9B7E1406D0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E0CADA-8583-6C46-B806-A67784330AD7}" type="datetimeFigureOut">
              <a:rPr lang="de-DE" smtClean="0"/>
              <a:t>26.08.24</a:t>
            </a:fld>
            <a:endParaRPr lang="de-DE"/>
          </a:p>
        </p:txBody>
      </p:sp>
      <p:sp>
        <p:nvSpPr>
          <p:cNvPr id="5" name="Fußzeilenplatzhalter 4">
            <a:extLst>
              <a:ext uri="{FF2B5EF4-FFF2-40B4-BE49-F238E27FC236}">
                <a16:creationId xmlns:a16="http://schemas.microsoft.com/office/drawing/2014/main" id="{099669CD-1501-C7A3-70E2-B33B1E24D9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504EBF6F-2F4A-DD92-A26D-EFB9C655BC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402187-BD22-7941-871C-59AFABD89FA3}" type="slidenum">
              <a:rPr lang="de-DE" smtClean="0"/>
              <a:t>‹Nr.›</a:t>
            </a:fld>
            <a:endParaRPr lang="de-DE"/>
          </a:p>
        </p:txBody>
      </p:sp>
    </p:spTree>
    <p:extLst>
      <p:ext uri="{BB962C8B-B14F-4D97-AF65-F5344CB8AC3E}">
        <p14:creationId xmlns:p14="http://schemas.microsoft.com/office/powerpoint/2010/main" val="2937028595"/>
      </p:ext>
    </p:extLst>
  </p:cSld>
  <p:clrMap bg1="lt1" tx1="dk1" bg2="lt2" tx2="dk2" accent1="accent1" accent2="accent2" accent3="accent3" accent4="accent4" accent5="accent5" accent6="accent6" hlink="hlink" folHlink="folHlink"/>
  <p:sldLayoutIdLst>
    <p:sldLayoutId id="2147483649" r:id="rId1"/>
    <p:sldLayoutId id="2147483683" r:id="rId2"/>
    <p:sldLayoutId id="2147483690" r:id="rId3"/>
    <p:sldLayoutId id="2147483650" r:id="rId4"/>
    <p:sldLayoutId id="2147483668" r:id="rId5"/>
    <p:sldLayoutId id="2147483669" r:id="rId6"/>
    <p:sldLayoutId id="2147483681" r:id="rId7"/>
    <p:sldLayoutId id="2147483670" r:id="rId8"/>
    <p:sldLayoutId id="2147483682" r:id="rId9"/>
    <p:sldLayoutId id="2147483671" r:id="rId10"/>
    <p:sldLayoutId id="2147483672" r:id="rId11"/>
    <p:sldLayoutId id="2147483673" r:id="rId12"/>
    <p:sldLayoutId id="2147483674" r:id="rId13"/>
    <p:sldLayoutId id="2147483675" r:id="rId14"/>
    <p:sldLayoutId id="2147483676" r:id="rId15"/>
    <p:sldLayoutId id="2147483661" r:id="rId16"/>
    <p:sldLayoutId id="2147483691" r:id="rId17"/>
    <p:sldLayoutId id="2147483665" r:id="rId18"/>
    <p:sldLayoutId id="2147483662" r:id="rId19"/>
    <p:sldLayoutId id="2147483678" r:id="rId20"/>
    <p:sldLayoutId id="2147483687" r:id="rId21"/>
    <p:sldLayoutId id="2147483679" r:id="rId22"/>
    <p:sldLayoutId id="2147483680" r:id="rId23"/>
    <p:sldLayoutId id="2147483686" r:id="rId24"/>
    <p:sldLayoutId id="2147483666" r:id="rId25"/>
    <p:sldLayoutId id="2147483684" r:id="rId26"/>
    <p:sldLayoutId id="2147483685" r:id="rId27"/>
    <p:sldLayoutId id="2147483689" r:id="rId28"/>
    <p:sldLayoutId id="2147483688" r:id="rId29"/>
    <p:sldLayoutId id="2147483663" r:id="rId30"/>
    <p:sldLayoutId id="2147483664" r:id="rId31"/>
    <p:sldLayoutId id="2147483692" r:id="rId32"/>
  </p:sldLayoutIdLst>
  <p:transition spd="slow" advClick="0">
    <p:push dir="u"/>
  </p:transition>
  <p:txStyles>
    <p:titleStyle>
      <a:lvl1pPr algn="l" defTabSz="914400" rtl="0" eaLnBrk="1" latinLnBrk="0" hangingPunct="1">
        <a:lnSpc>
          <a:spcPct val="90000"/>
        </a:lnSpc>
        <a:spcBef>
          <a:spcPct val="0"/>
        </a:spcBef>
        <a:buNone/>
        <a:defRPr sz="2400" b="1" kern="1200">
          <a:solidFill>
            <a:schemeClr val="tx1"/>
          </a:solidFill>
          <a:latin typeface="Helvetica Neue" panose="02000503000000020004"/>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Helvetica Neue" panose="02000503000000020004"/>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Neue" panose="020005030000000200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Neue" panose="020005030000000200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Helvetica Neue" panose="020005030000000200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Helvetica Neue" panose="020005030000000200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9.xml"/><Relationship Id="rId1" Type="http://schemas.openxmlformats.org/officeDocument/2006/relationships/slideLayout" Target="../slideLayouts/slideLayout16.xml"/><Relationship Id="rId4" Type="http://schemas.openxmlformats.org/officeDocument/2006/relationships/image" Target="../media/image24.svg"/></Relationships>
</file>

<file path=ppt/slides/_rels/slide11.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hyperlink" Target="https://e-learning.citizenscience.ch/" TargetMode="External"/><Relationship Id="rId7" Type="http://schemas.openxmlformats.org/officeDocument/2006/relationships/image" Target="../media/image23.png"/><Relationship Id="rId2" Type="http://schemas.openxmlformats.org/officeDocument/2006/relationships/slide" Target="slide6.xml"/><Relationship Id="rId1" Type="http://schemas.openxmlformats.org/officeDocument/2006/relationships/slideLayout" Target="../slideLayouts/slideLayout30.xml"/><Relationship Id="rId6" Type="http://schemas.openxmlformats.org/officeDocument/2006/relationships/hyperlink" Target="https://ecsa.ngo/wp-content/uploads/2020/05/ecsa_characteristics_of_citizen_science_-_v1_final.pdf" TargetMode="External"/><Relationship Id="rId5" Type="http://schemas.openxmlformats.org/officeDocument/2006/relationships/hyperlink" Target="https://www.schweizforscht.ch/verstehen/was-ist-citizen-science" TargetMode="External"/><Relationship Id="rId4" Type="http://schemas.openxmlformats.org/officeDocument/2006/relationships/hyperlink" Target="https://www.citizenscience.uzh.ch/de/ueberuns/citizenscience.html" TargetMode="External"/></Relationships>
</file>

<file path=ppt/slides/_rels/slide12.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13.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15.xml"/><Relationship Id="rId1" Type="http://schemas.openxmlformats.org/officeDocument/2006/relationships/slideLayout" Target="../slideLayouts/slideLayout19.xml"/><Relationship Id="rId4" Type="http://schemas.openxmlformats.org/officeDocument/2006/relationships/image" Target="../media/image24.sv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12.xml"/><Relationship Id="rId1" Type="http://schemas.openxmlformats.org/officeDocument/2006/relationships/slideLayout" Target="../slideLayouts/slideLayout19.xml"/><Relationship Id="rId4" Type="http://schemas.openxmlformats.org/officeDocument/2006/relationships/image" Target="../media/image24.svg"/></Relationships>
</file>

<file path=ppt/slides/_rels/slide15.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12.xml"/><Relationship Id="rId1" Type="http://schemas.openxmlformats.org/officeDocument/2006/relationships/slideLayout" Target="../slideLayouts/slideLayout32.xml"/><Relationship Id="rId5" Type="http://schemas.openxmlformats.org/officeDocument/2006/relationships/image" Target="../media/image1.png"/><Relationship Id="rId4" Type="http://schemas.openxmlformats.org/officeDocument/2006/relationships/slide" Target="slide6.xml"/></Relationships>
</file>

<file path=ppt/slides/_rels/slide16.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17.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https://www.schweizforscht.ch/images/Swiss_CS_Principles/220621_Schweizer-CS-Prinzipien_final_Deutsch.pdf" TargetMode="External"/><Relationship Id="rId2" Type="http://schemas.openxmlformats.org/officeDocument/2006/relationships/slide" Target="slide19.xml"/><Relationship Id="rId1" Type="http://schemas.openxmlformats.org/officeDocument/2006/relationships/slideLayout" Target="../slideLayouts/slideLayout18.xml"/><Relationship Id="rId5" Type="http://schemas.openxmlformats.org/officeDocument/2006/relationships/image" Target="../media/image26.sv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9.xml"/><Relationship Id="rId1" Type="http://schemas.openxmlformats.org/officeDocument/2006/relationships/slideLayout" Target="../slideLayouts/slideLayout24.xml"/><Relationship Id="rId5" Type="http://schemas.openxmlformats.org/officeDocument/2006/relationships/image" Target="../media/image26.sv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16.xml"/><Relationship Id="rId1" Type="http://schemas.openxmlformats.org/officeDocument/2006/relationships/slideLayout" Target="../slideLayouts/slideLayout3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jpg"/><Relationship Id="rId4" Type="http://schemas.openxmlformats.org/officeDocument/2006/relationships/image" Target="../media/image18.svg"/></Relationships>
</file>

<file path=ppt/slides/_rels/slide20.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slide" Target="slide23.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hyperlink" Target="https://www.mitforschen.org/citizen-science/handbuch/vorteile-herausforderungen" TargetMode="External"/><Relationship Id="rId7" Type="http://schemas.openxmlformats.org/officeDocument/2006/relationships/image" Target="../media/image27.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slide" Target="slide20.xml"/><Relationship Id="rId4" Type="http://schemas.openxmlformats.org/officeDocument/2006/relationships/slide" Target="slide22.xml"/></Relationships>
</file>

<file path=ppt/slides/_rels/slide22.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slide" Target="slide24.xml"/><Relationship Id="rId1" Type="http://schemas.openxmlformats.org/officeDocument/2006/relationships/slideLayout" Target="../slideLayouts/slideLayout19.xml"/><Relationship Id="rId5" Type="http://schemas.openxmlformats.org/officeDocument/2006/relationships/image" Target="../media/image28.sv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slide" Target="slide25.xml"/><Relationship Id="rId7" Type="http://schemas.openxmlformats.org/officeDocument/2006/relationships/image" Target="../media/image28.svg"/><Relationship Id="rId2" Type="http://schemas.openxmlformats.org/officeDocument/2006/relationships/hyperlink" Target="https://www.mitforschen.org/citizen-science/handbuch/vorteile-herausforderungen" TargetMode="Externa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11.png"/><Relationship Id="rId4" Type="http://schemas.openxmlformats.org/officeDocument/2006/relationships/slide" Target="slide20.xml"/></Relationships>
</file>

<file path=ppt/slides/_rels/slide24.xml.rels><?xml version="1.0" encoding="UTF-8" standalone="yes"?>
<Relationships xmlns="http://schemas.openxmlformats.org/package/2006/relationships"><Relationship Id="rId3" Type="http://schemas.openxmlformats.org/officeDocument/2006/relationships/slide" Target="slide22.xml"/><Relationship Id="rId7" Type="http://schemas.openxmlformats.org/officeDocument/2006/relationships/image" Target="../media/image28.svg"/><Relationship Id="rId2" Type="http://schemas.openxmlformats.org/officeDocument/2006/relationships/slide" Target="slide26.xml"/><Relationship Id="rId1" Type="http://schemas.openxmlformats.org/officeDocument/2006/relationships/slideLayout" Target="../slideLayouts/slideLayout20.xml"/><Relationship Id="rId6" Type="http://schemas.openxmlformats.org/officeDocument/2006/relationships/image" Target="../media/image27.png"/><Relationship Id="rId5" Type="http://schemas.openxmlformats.org/officeDocument/2006/relationships/hyperlink" Target="https://www.citizenscience.uzh.ch/de/aktuelles/blog/kompetenzen" TargetMode="External"/><Relationship Id="rId4" Type="http://schemas.openxmlformats.org/officeDocument/2006/relationships/hyperlink" Target="http://www.citizenscience.uzh.ch/de/aktuelles/blog/kompetenzen"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ww.citizenscience.uzh.ch/de/aktuelles/blog/kompetenzen" TargetMode="External"/><Relationship Id="rId2" Type="http://schemas.openxmlformats.org/officeDocument/2006/relationships/slide" Target="slide23.xml"/><Relationship Id="rId1" Type="http://schemas.openxmlformats.org/officeDocument/2006/relationships/slideLayout" Target="../slideLayouts/slideLayout20.xml"/><Relationship Id="rId5" Type="http://schemas.openxmlformats.org/officeDocument/2006/relationships/image" Target="../media/image28.svg"/><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slide" Target="slide27.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29.xml"/><Relationship Id="rId1" Type="http://schemas.openxmlformats.org/officeDocument/2006/relationships/slideLayout" Target="../slideLayouts/slideLayout27.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hyperlink" Target="https://www.schweizforscht.ch/images/Swiss_CS_Principles/220621_Schweizer-CS-Prinzipien_final_Deutsch.pdf" TargetMode="External"/></Relationships>
</file>

<file path=ppt/slides/_rels/slide28.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slide" Target="slide29.xml"/><Relationship Id="rId1" Type="http://schemas.openxmlformats.org/officeDocument/2006/relationships/slideLayout" Target="../slideLayouts/slideLayout22.xml"/><Relationship Id="rId5" Type="http://schemas.openxmlformats.org/officeDocument/2006/relationships/image" Target="../media/image28.svg"/><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hyperlink" Target="https://www.citizenscience.uzh.ch/de/unterstuetzung/guidelines/impacttemplate.html" TargetMode="External"/><Relationship Id="rId7" Type="http://schemas.openxmlformats.org/officeDocument/2006/relationships/image" Target="../media/image28.svg"/><Relationship Id="rId2" Type="http://schemas.openxmlformats.org/officeDocument/2006/relationships/hyperlink" Target="https://www.mitforschen.org/blog/wie-wirkt-eigentlich-citizen-science-wirkungsmodelle-und-ziele" TargetMode="External"/><Relationship Id="rId1" Type="http://schemas.openxmlformats.org/officeDocument/2006/relationships/slideLayout" Target="../slideLayouts/slideLayout30.xml"/><Relationship Id="rId6" Type="http://schemas.openxmlformats.org/officeDocument/2006/relationships/image" Target="../media/image27.png"/><Relationship Id="rId5" Type="http://schemas.openxmlformats.org/officeDocument/2006/relationships/slide" Target="slide30.xml"/><Relationship Id="rId4" Type="http://schemas.openxmlformats.org/officeDocument/2006/relationships/slide" Target="slide26.xml"/></Relationships>
</file>

<file path=ppt/slides/_rels/slide3.xml.rels><?xml version="1.0" encoding="UTF-8" standalone="yes"?>
<Relationships xmlns="http://schemas.openxmlformats.org/package/2006/relationships"><Relationship Id="rId3" Type="http://schemas.openxmlformats.org/officeDocument/2006/relationships/hyperlink" Target="https://www.schweizforscht.ch/images/Swiss_CS_Principles/220317_Schweizer-CS-Prinzipien_final_Deutsch.pdf"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22.png"/><Relationship Id="rId4" Type="http://schemas.openxmlformats.org/officeDocument/2006/relationships/image" Target="../media/image21.png"/></Relationships>
</file>

<file path=ppt/slides/_rels/slide30.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slide" Target="slide33.xml"/><Relationship Id="rId1" Type="http://schemas.openxmlformats.org/officeDocument/2006/relationships/slideLayout" Target="../slideLayouts/slideLayout22.xml"/><Relationship Id="rId5" Type="http://schemas.openxmlformats.org/officeDocument/2006/relationships/image" Target="../media/image28.svg"/><Relationship Id="rId4" Type="http://schemas.openxmlformats.org/officeDocument/2006/relationships/image" Target="../media/image27.png"/></Relationships>
</file>

<file path=ppt/slides/_rels/slide32.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slide" Target="slide33.xml"/><Relationship Id="rId1" Type="http://schemas.openxmlformats.org/officeDocument/2006/relationships/slideLayout" Target="../slideLayouts/slideLayout22.xml"/><Relationship Id="rId5" Type="http://schemas.openxmlformats.org/officeDocument/2006/relationships/image" Target="../media/image28.svg"/><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30.xml"/><Relationship Id="rId1" Type="http://schemas.openxmlformats.org/officeDocument/2006/relationships/slideLayout" Target="../slideLayouts/slideLayout32.xml"/><Relationship Id="rId5" Type="http://schemas.openxmlformats.org/officeDocument/2006/relationships/image" Target="../media/image3.png"/><Relationship Id="rId4" Type="http://schemas.openxmlformats.org/officeDocument/2006/relationships/slide" Target="slide20.xml"/></Relationships>
</file>

<file path=ppt/slides/_rels/slide3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1.svg"/><Relationship Id="rId4" Type="http://schemas.openxmlformats.org/officeDocument/2006/relationships/image" Target="../media/image30.png"/></Relationships>
</file>

<file path=ppt/slides/_rels/slide36.xml.rels><?xml version="1.0" encoding="UTF-8" standalone="yes"?>
<Relationships xmlns="http://schemas.openxmlformats.org/package/2006/relationships"><Relationship Id="rId3" Type="http://schemas.openxmlformats.org/officeDocument/2006/relationships/slide" Target="slide40.xml"/><Relationship Id="rId2" Type="http://schemas.openxmlformats.org/officeDocument/2006/relationships/slide" Target="slide37.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slide" Target="slide38.xml"/><Relationship Id="rId1" Type="http://schemas.openxmlformats.org/officeDocument/2006/relationships/slideLayout" Target="../slideLayouts/slideLayout27.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hyperlink" Target="https://www.schweizforscht.ch/images/Swiss_CS_Principles/220621_Schweizer-CS-Prinzipien_final_Deutsch.pdf" TargetMode="External"/></Relationships>
</file>

<file path=ppt/slides/_rels/slide38.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image" Target="../media/image32.png"/><Relationship Id="rId1" Type="http://schemas.openxmlformats.org/officeDocument/2006/relationships/slideLayout" Target="../slideLayouts/slideLayout30.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slide" Target="slide37.xml"/></Relationships>
</file>

<file path=ppt/slides/_rels/slide39.xml.rels><?xml version="1.0" encoding="UTF-8" standalone="yes"?>
<Relationships xmlns="http://schemas.openxmlformats.org/package/2006/relationships"><Relationship Id="rId3" Type="http://schemas.openxmlformats.org/officeDocument/2006/relationships/hyperlink" Target="https://www.citizenscience.uzh.ch/de/unterstuetzung/guidelines/einsatzvereinbarung.html" TargetMode="External"/><Relationship Id="rId7" Type="http://schemas.openxmlformats.org/officeDocument/2006/relationships/image" Target="../media/image31.svg"/><Relationship Id="rId2" Type="http://schemas.openxmlformats.org/officeDocument/2006/relationships/hyperlink" Target="https://naturwissenschaften.ch/co-producing-knowledge-explained/methods/td-net_toolbox" TargetMode="External"/><Relationship Id="rId1" Type="http://schemas.openxmlformats.org/officeDocument/2006/relationships/slideLayout" Target="../slideLayouts/slideLayout30.xml"/><Relationship Id="rId6" Type="http://schemas.openxmlformats.org/officeDocument/2006/relationships/image" Target="../media/image30.png"/><Relationship Id="rId5" Type="http://schemas.openxmlformats.org/officeDocument/2006/relationships/slide" Target="slide38.xml"/><Relationship Id="rId4" Type="http://schemas.openxmlformats.org/officeDocument/2006/relationships/slide" Target="slide4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slide" Target="slide41.xml"/><Relationship Id="rId1" Type="http://schemas.openxmlformats.org/officeDocument/2006/relationships/slideLayout" Target="../slideLayouts/slideLayout16.xml"/><Relationship Id="rId5" Type="http://schemas.openxmlformats.org/officeDocument/2006/relationships/image" Target="../media/image31.svg"/><Relationship Id="rId4" Type="http://schemas.openxmlformats.org/officeDocument/2006/relationships/image" Target="../media/image30.png"/></Relationships>
</file>

<file path=ppt/slides/_rels/slide41.xml.rels><?xml version="1.0" encoding="UTF-8" standalone="yes"?>
<Relationships xmlns="http://schemas.openxmlformats.org/package/2006/relationships"><Relationship Id="rId3" Type="http://schemas.openxmlformats.org/officeDocument/2006/relationships/slide" Target="slide40.xml"/><Relationship Id="rId2" Type="http://schemas.openxmlformats.org/officeDocument/2006/relationships/slide" Target="slide42.xml"/><Relationship Id="rId1" Type="http://schemas.openxmlformats.org/officeDocument/2006/relationships/slideLayout" Target="../slideLayouts/slideLayout18.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hyperlink" Target="https://www.schweizforscht.ch/images/Swiss_CS_Principles/220621_Schweizer-CS-Prinzipien_final_Deutsch.pdf" TargetMode="External"/></Relationships>
</file>

<file path=ppt/slides/_rels/slide42.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image" Target="../media/image32.png"/><Relationship Id="rId1" Type="http://schemas.openxmlformats.org/officeDocument/2006/relationships/slideLayout" Target="../slideLayouts/slideLayout30.xml"/><Relationship Id="rId5" Type="http://schemas.openxmlformats.org/officeDocument/2006/relationships/image" Target="../media/image31.svg"/><Relationship Id="rId4" Type="http://schemas.openxmlformats.org/officeDocument/2006/relationships/image" Target="../media/image30.png"/></Relationships>
</file>

<file path=ppt/slides/_rels/slide43.xml.rels><?xml version="1.0" encoding="UTF-8" standalone="yes"?>
<Relationships xmlns="http://schemas.openxmlformats.org/package/2006/relationships"><Relationship Id="rId3" Type="http://schemas.openxmlformats.org/officeDocument/2006/relationships/hyperlink" Target="https://www.citizenscience.uzh.ch/de/unterstuetzung/guidelines/einsatzvereinbarung.html" TargetMode="External"/><Relationship Id="rId2" Type="http://schemas.openxmlformats.org/officeDocument/2006/relationships/hyperlink" Target="https://naturwissenschaften.ch/co-producing-knowledge-explained/methods/td-net_toolbox" TargetMode="External"/><Relationship Id="rId1" Type="http://schemas.openxmlformats.org/officeDocument/2006/relationships/slideLayout" Target="../slideLayouts/slideLayout30.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slide" Target="slide44.xml"/></Relationships>
</file>

<file path=ppt/slides/_rels/slide44.xml.rels><?xml version="1.0" encoding="UTF-8" standalone="yes"?>
<Relationships xmlns="http://schemas.openxmlformats.org/package/2006/relationships"><Relationship Id="rId3" Type="http://schemas.openxmlformats.org/officeDocument/2006/relationships/slide" Target="slide46.xml"/><Relationship Id="rId2" Type="http://schemas.openxmlformats.org/officeDocument/2006/relationships/slide" Target="slide45.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3" Type="http://schemas.openxmlformats.org/officeDocument/2006/relationships/slide" Target="slide47.xml"/><Relationship Id="rId7" Type="http://schemas.openxmlformats.org/officeDocument/2006/relationships/image" Target="../media/image31.svg"/><Relationship Id="rId2" Type="http://schemas.openxmlformats.org/officeDocument/2006/relationships/notesSlide" Target="../notesSlides/notesSlide6.xml"/><Relationship Id="rId1" Type="http://schemas.openxmlformats.org/officeDocument/2006/relationships/slideLayout" Target="../slideLayouts/slideLayout23.xml"/><Relationship Id="rId6" Type="http://schemas.openxmlformats.org/officeDocument/2006/relationships/image" Target="../media/image30.png"/><Relationship Id="rId5" Type="http://schemas.openxmlformats.org/officeDocument/2006/relationships/hyperlink" Target="https://zenodo.org/records/3648502" TargetMode="External"/><Relationship Id="rId4" Type="http://schemas.openxmlformats.org/officeDocument/2006/relationships/slide" Target="slide44.xml"/></Relationships>
</file>

<file path=ppt/slides/_rels/slide46.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slide" Target="slide47.xml"/><Relationship Id="rId1" Type="http://schemas.openxmlformats.org/officeDocument/2006/relationships/slideLayout" Target="../slideLayouts/slideLayout25.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hyperlink" Target="https://www.schweizforscht.ch/images/Swiss_CS_Principles/220621_Schweizer-CS-Prinzipien_final_Deutsch.pdf" TargetMode="External"/></Relationships>
</file>

<file path=ppt/slides/_rels/slide47.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slide" Target="slide48.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slide" Target="slide50.xml"/><Relationship Id="rId1" Type="http://schemas.openxmlformats.org/officeDocument/2006/relationships/slideLayout" Target="../slideLayouts/slideLayout19.xml"/><Relationship Id="rId5" Type="http://schemas.openxmlformats.org/officeDocument/2006/relationships/image" Target="../media/image31.svg"/><Relationship Id="rId4" Type="http://schemas.openxmlformats.org/officeDocument/2006/relationships/image" Target="../media/image30.png"/></Relationships>
</file>

<file path=ppt/slides/_rels/slide4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 Target="slide47.xml"/><Relationship Id="rId1" Type="http://schemas.openxmlformats.org/officeDocument/2006/relationships/slideLayout" Target="../slideLayouts/slideLayout24.xml"/><Relationship Id="rId4" Type="http://schemas.openxmlformats.org/officeDocument/2006/relationships/image" Target="../media/image31.svg"/></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slide" Target="slide51.xml"/><Relationship Id="rId18" Type="http://schemas.openxmlformats.org/officeDocument/2006/relationships/image" Target="../media/image3.png"/><Relationship Id="rId3" Type="http://schemas.openxmlformats.org/officeDocument/2006/relationships/slide" Target="slide90.xml"/><Relationship Id="rId21" Type="http://schemas.openxmlformats.org/officeDocument/2006/relationships/slide" Target="slide6.xml"/><Relationship Id="rId7" Type="http://schemas.openxmlformats.org/officeDocument/2006/relationships/slide" Target="slide77.xml"/><Relationship Id="rId12" Type="http://schemas.openxmlformats.org/officeDocument/2006/relationships/image" Target="../media/image6.png"/><Relationship Id="rId17" Type="http://schemas.openxmlformats.org/officeDocument/2006/relationships/slide" Target="slide20.xml"/><Relationship Id="rId2" Type="http://schemas.openxmlformats.org/officeDocument/2006/relationships/notesSlide" Target="../notesSlides/notesSlide4.xml"/><Relationship Id="rId16" Type="http://schemas.openxmlformats.org/officeDocument/2006/relationships/image" Target="../media/image4.png"/><Relationship Id="rId20" Type="http://schemas.openxmlformats.org/officeDocument/2006/relationships/image" Target="../media/image2.png"/><Relationship Id="rId1" Type="http://schemas.openxmlformats.org/officeDocument/2006/relationships/slideLayout" Target="../slideLayouts/slideLayout3.xml"/><Relationship Id="rId6" Type="http://schemas.openxmlformats.org/officeDocument/2006/relationships/image" Target="../media/image9.png"/><Relationship Id="rId11" Type="http://schemas.openxmlformats.org/officeDocument/2006/relationships/slide" Target="slide62.xml"/><Relationship Id="rId5" Type="http://schemas.openxmlformats.org/officeDocument/2006/relationships/slide" Target="slide86.xml"/><Relationship Id="rId15" Type="http://schemas.openxmlformats.org/officeDocument/2006/relationships/slide" Target="slide34.xml"/><Relationship Id="rId23" Type="http://schemas.openxmlformats.org/officeDocument/2006/relationships/slide" Target="slide97.xml"/><Relationship Id="rId10" Type="http://schemas.openxmlformats.org/officeDocument/2006/relationships/image" Target="../media/image7.png"/><Relationship Id="rId19" Type="http://schemas.openxmlformats.org/officeDocument/2006/relationships/slide" Target="slide16.xml"/><Relationship Id="rId4" Type="http://schemas.openxmlformats.org/officeDocument/2006/relationships/image" Target="../media/image10.png"/><Relationship Id="rId9" Type="http://schemas.openxmlformats.org/officeDocument/2006/relationships/slide" Target="slide66.xml"/><Relationship Id="rId14" Type="http://schemas.openxmlformats.org/officeDocument/2006/relationships/image" Target="../media/image5.png"/><Relationship Id="rId22" Type="http://schemas.openxmlformats.org/officeDocument/2006/relationships/image" Target="../media/image1.png"/></Relationships>
</file>

<file path=ppt/slides/_rels/slide50.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47.xml"/><Relationship Id="rId1" Type="http://schemas.openxmlformats.org/officeDocument/2006/relationships/slideLayout" Target="../slideLayouts/slideLayout32.xml"/><Relationship Id="rId5" Type="http://schemas.openxmlformats.org/officeDocument/2006/relationships/image" Target="../media/image4.png"/><Relationship Id="rId4" Type="http://schemas.openxmlformats.org/officeDocument/2006/relationships/slide" Target="slide34.xml"/></Relationships>
</file>

<file path=ppt/slides/_rels/slide51.xml.rels><?xml version="1.0" encoding="UTF-8" standalone="yes"?>
<Relationships xmlns="http://schemas.openxmlformats.org/package/2006/relationships"><Relationship Id="rId3" Type="http://schemas.openxmlformats.org/officeDocument/2006/relationships/slide" Target="slide53.xml"/><Relationship Id="rId2" Type="http://schemas.openxmlformats.org/officeDocument/2006/relationships/slide" Target="slide52.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slide" Target="slide51.xml"/><Relationship Id="rId2" Type="http://schemas.openxmlformats.org/officeDocument/2006/relationships/slide" Target="slide55.xml"/><Relationship Id="rId1" Type="http://schemas.openxmlformats.org/officeDocument/2006/relationships/slideLayout" Target="../slideLayouts/slideLayout24.xml"/><Relationship Id="rId5" Type="http://schemas.openxmlformats.org/officeDocument/2006/relationships/image" Target="../media/image34.svg"/><Relationship Id="rId4" Type="http://schemas.openxmlformats.org/officeDocument/2006/relationships/image" Target="../media/image33.png"/></Relationships>
</file>

<file path=ppt/slides/_rels/slide53.xml.rels><?xml version="1.0" encoding="UTF-8" standalone="yes"?>
<Relationships xmlns="http://schemas.openxmlformats.org/package/2006/relationships"><Relationship Id="rId3" Type="http://schemas.openxmlformats.org/officeDocument/2006/relationships/slide" Target="slide51.xml"/><Relationship Id="rId2" Type="http://schemas.openxmlformats.org/officeDocument/2006/relationships/slide" Target="slide54.xml"/><Relationship Id="rId1" Type="http://schemas.openxmlformats.org/officeDocument/2006/relationships/slideLayout" Target="../slideLayouts/slideLayout16.xml"/><Relationship Id="rId5" Type="http://schemas.openxmlformats.org/officeDocument/2006/relationships/image" Target="../media/image34.svg"/><Relationship Id="rId4" Type="http://schemas.openxmlformats.org/officeDocument/2006/relationships/image" Target="../media/image33.png"/></Relationships>
</file>

<file path=ppt/slides/_rels/slide54.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hyperlink" Target="https://www.mitforschen.org/sites/default/files/grid/2023/07/25/230724_Kommunikationsleitfaden_BsW.pdf" TargetMode="External"/><Relationship Id="rId1" Type="http://schemas.openxmlformats.org/officeDocument/2006/relationships/slideLayout" Target="../slideLayouts/slideLayout21.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slide" Target="slide53.xml"/></Relationships>
</file>

<file path=ppt/slides/_rels/slide55.xml.rels><?xml version="1.0" encoding="UTF-8" standalone="yes"?>
<Relationships xmlns="http://schemas.openxmlformats.org/package/2006/relationships"><Relationship Id="rId3" Type="http://schemas.openxmlformats.org/officeDocument/2006/relationships/slide" Target="slide57.xml"/><Relationship Id="rId2" Type="http://schemas.openxmlformats.org/officeDocument/2006/relationships/slide" Target="slide56.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slide" Target="slide58.xml"/><Relationship Id="rId1" Type="http://schemas.openxmlformats.org/officeDocument/2006/relationships/slideLayout" Target="../slideLayouts/slideLayout2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www.schweizforscht.ch/images/Swiss_CS_Principles/220621_Schweizer-CS-Prinzipien_final_Deutsch.pdf" TargetMode="External"/></Relationships>
</file>

<file path=ppt/slides/_rels/slide57.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hyperlink" Target="https://naturwissenschaften.ch/co-producing-knowledge-explained/methods/td-net_toolbox" TargetMode="External"/><Relationship Id="rId7"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29.xml"/><Relationship Id="rId6" Type="http://schemas.openxmlformats.org/officeDocument/2006/relationships/slide" Target="slide55.xml"/><Relationship Id="rId5" Type="http://schemas.openxmlformats.org/officeDocument/2006/relationships/slide" Target="slide58.xml"/><Relationship Id="rId4" Type="http://schemas.openxmlformats.org/officeDocument/2006/relationships/hyperlink" Target="https://www.schweizforscht.ch/images/Swiss_CS_Principles/220621_Schweizer-CS-Prinzipien_final_Deutsch.pdf" TargetMode="External"/></Relationships>
</file>

<file path=ppt/slides/_rels/slide58.xml.rels><?xml version="1.0" encoding="UTF-8" standalone="yes"?>
<Relationships xmlns="http://schemas.openxmlformats.org/package/2006/relationships"><Relationship Id="rId3" Type="http://schemas.openxmlformats.org/officeDocument/2006/relationships/slide" Target="slide60.xml"/><Relationship Id="rId2" Type="http://schemas.openxmlformats.org/officeDocument/2006/relationships/slide" Target="slide59.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3" Type="http://schemas.openxmlformats.org/officeDocument/2006/relationships/slide" Target="slide58.xml"/><Relationship Id="rId2" Type="http://schemas.openxmlformats.org/officeDocument/2006/relationships/slide" Target="slide61.xml"/><Relationship Id="rId1" Type="http://schemas.openxmlformats.org/officeDocument/2006/relationships/slideLayout" Target="../slideLayouts/slideLayout22.xml"/><Relationship Id="rId5" Type="http://schemas.openxmlformats.org/officeDocument/2006/relationships/image" Target="../media/image34.svg"/><Relationship Id="rId4" Type="http://schemas.openxmlformats.org/officeDocument/2006/relationships/image" Target="../media/image33.png"/></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8.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slide" Target="slide58.xml"/><Relationship Id="rId2" Type="http://schemas.openxmlformats.org/officeDocument/2006/relationships/hyperlink" Target="https://www.mitforschen.org/citizen-science/handbuch/kommunikaion-feedback" TargetMode="External"/><Relationship Id="rId1" Type="http://schemas.openxmlformats.org/officeDocument/2006/relationships/slideLayout" Target="../slideLayouts/slideLayout17.xml"/><Relationship Id="rId5" Type="http://schemas.openxmlformats.org/officeDocument/2006/relationships/image" Target="../media/image34.svg"/><Relationship Id="rId4" Type="http://schemas.openxmlformats.org/officeDocument/2006/relationships/image" Target="../media/image33.png"/></Relationships>
</file>

<file path=ppt/slides/_rels/slide61.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58.xml"/><Relationship Id="rId1" Type="http://schemas.openxmlformats.org/officeDocument/2006/relationships/slideLayout" Target="../slideLayouts/slideLayout32.xml"/><Relationship Id="rId5" Type="http://schemas.openxmlformats.org/officeDocument/2006/relationships/image" Target="../media/image5.png"/><Relationship Id="rId4" Type="http://schemas.openxmlformats.org/officeDocument/2006/relationships/slide" Target="slide51.xml"/></Relationships>
</file>

<file path=ppt/slides/_rels/slide62.xml.rels><?xml version="1.0" encoding="UTF-8" standalone="yes"?>
<Relationships xmlns="http://schemas.openxmlformats.org/package/2006/relationships"><Relationship Id="rId3" Type="http://schemas.openxmlformats.org/officeDocument/2006/relationships/slide" Target="slide64.xml"/><Relationship Id="rId2" Type="http://schemas.openxmlformats.org/officeDocument/2006/relationships/slide" Target="slide63.xml"/><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3" Type="http://schemas.openxmlformats.org/officeDocument/2006/relationships/slide" Target="slide62.xml"/><Relationship Id="rId2" Type="http://schemas.openxmlformats.org/officeDocument/2006/relationships/slide" Target="slide65.xml"/><Relationship Id="rId1" Type="http://schemas.openxmlformats.org/officeDocument/2006/relationships/slideLayout" Target="../slideLayouts/slideLayout27.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hyperlink" Target="https://www.schweizforscht.ch/images/Swiss_CS_Principles/220621_Schweizer-CS-Prinzipien_final_Deutsch.pdf" TargetMode="External"/></Relationships>
</file>

<file path=ppt/slides/_rels/slide64.xml.rels><?xml version="1.0" encoding="UTF-8" standalone="yes"?>
<Relationships xmlns="http://schemas.openxmlformats.org/package/2006/relationships"><Relationship Id="rId3" Type="http://schemas.openxmlformats.org/officeDocument/2006/relationships/hyperlink" Target="https://www.schweizforscht.ch/images/Swiss_CS_Principles/220621_Schweizer-CS-Prinzipien_final_Deutsch.pdf" TargetMode="External"/><Relationship Id="rId2" Type="http://schemas.openxmlformats.org/officeDocument/2006/relationships/slide" Target="slide62.xml"/><Relationship Id="rId1" Type="http://schemas.openxmlformats.org/officeDocument/2006/relationships/slideLayout" Target="../slideLayouts/slideLayout28.xml"/><Relationship Id="rId5" Type="http://schemas.openxmlformats.org/officeDocument/2006/relationships/image" Target="../media/image36.svg"/><Relationship Id="rId4" Type="http://schemas.openxmlformats.org/officeDocument/2006/relationships/image" Target="../media/image35.png"/></Relationships>
</file>

<file path=ppt/slides/_rels/slide65.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62.xml"/><Relationship Id="rId1" Type="http://schemas.openxmlformats.org/officeDocument/2006/relationships/slideLayout" Target="../slideLayouts/slideLayout32.xml"/><Relationship Id="rId4" Type="http://schemas.openxmlformats.org/officeDocument/2006/relationships/image" Target="../media/image6.png"/></Relationships>
</file>

<file path=ppt/slides/_rels/slide66.xml.rels><?xml version="1.0" encoding="UTF-8" standalone="yes"?>
<Relationships xmlns="http://schemas.openxmlformats.org/package/2006/relationships"><Relationship Id="rId3" Type="http://schemas.openxmlformats.org/officeDocument/2006/relationships/slide" Target="slide68.xml"/><Relationship Id="rId2" Type="http://schemas.openxmlformats.org/officeDocument/2006/relationships/slide" Target="slide67.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hyperlink" Target="https://www.citizenscience.uzh.ch/de/kurse/opendata.html" TargetMode="External"/><Relationship Id="rId7"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26.xml"/><Relationship Id="rId6" Type="http://schemas.openxmlformats.org/officeDocument/2006/relationships/slide" Target="slide66.xml"/><Relationship Id="rId5" Type="http://schemas.openxmlformats.org/officeDocument/2006/relationships/slide" Target="slide70.xml"/><Relationship Id="rId4" Type="http://schemas.openxmlformats.org/officeDocument/2006/relationships/hyperlink" Target="https://www.schweizforscht.ch/images/Swiss_CS_Principles/220621_Schweizer-CS-Prinzipien_final_Deutsch.pdf" TargetMode="External"/></Relationships>
</file>

<file path=ppt/slides/_rels/slide68.xml.rels><?xml version="1.0" encoding="UTF-8" standalone="yes"?>
<Relationships xmlns="http://schemas.openxmlformats.org/package/2006/relationships"><Relationship Id="rId3" Type="http://schemas.openxmlformats.org/officeDocument/2006/relationships/slide" Target="slide66.xml"/><Relationship Id="rId2" Type="http://schemas.openxmlformats.org/officeDocument/2006/relationships/slide" Target="slide69.xml"/><Relationship Id="rId1" Type="http://schemas.openxmlformats.org/officeDocument/2006/relationships/slideLayout" Target="../slideLayouts/slideLayout16.xml"/><Relationship Id="rId5" Type="http://schemas.openxmlformats.org/officeDocument/2006/relationships/image" Target="../media/image38.svg"/><Relationship Id="rId4" Type="http://schemas.openxmlformats.org/officeDocument/2006/relationships/image" Target="../media/image37.png"/></Relationships>
</file>

<file path=ppt/slides/_rels/slide69.xml.rels><?xml version="1.0" encoding="UTF-8" standalone="yes"?>
<Relationships xmlns="http://schemas.openxmlformats.org/package/2006/relationships"><Relationship Id="rId3" Type="http://schemas.openxmlformats.org/officeDocument/2006/relationships/slide" Target="slide68.xml"/><Relationship Id="rId7" Type="http://schemas.openxmlformats.org/officeDocument/2006/relationships/image" Target="../media/image38.svg"/><Relationship Id="rId2" Type="http://schemas.openxmlformats.org/officeDocument/2006/relationships/slide" Target="slide70.xml"/><Relationship Id="rId1" Type="http://schemas.openxmlformats.org/officeDocument/2006/relationships/slideLayout" Target="../slideLayouts/slideLayout18.xml"/><Relationship Id="rId6" Type="http://schemas.openxmlformats.org/officeDocument/2006/relationships/image" Target="../media/image37.png"/><Relationship Id="rId5" Type="http://schemas.openxmlformats.org/officeDocument/2006/relationships/hyperlink" Target="https://www.schweizforscht.ch/images/Swiss_CS_Principles/220621_Schweizer-CS-Prinzipien_final_Deutsch.pdf" TargetMode="External"/><Relationship Id="rId4" Type="http://schemas.openxmlformats.org/officeDocument/2006/relationships/hyperlink" Target="https://www.citizenscience.uzh.ch/de/kurse/opendata.html" TargetMode="External"/></Relationships>
</file>

<file path=ppt/slides/_rels/slide7.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hyperlink" Target="https://www.schweizforscht.ch/vertiefen/partizipative-forschungsansaetze" TargetMode="External"/><Relationship Id="rId1" Type="http://schemas.openxmlformats.org/officeDocument/2006/relationships/slideLayout" Target="../slideLayouts/slideLayout16.xml"/><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slide" Target="slide6.xml"/></Relationships>
</file>

<file path=ppt/slides/_rels/slide70.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hyperlink" Target="https://www.snf.ch/de/FAiWVH4WvpKvohw9/thema/forschungspolitische-positionen" TargetMode="External"/><Relationship Id="rId7"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31.xml"/><Relationship Id="rId6" Type="http://schemas.openxmlformats.org/officeDocument/2006/relationships/slide" Target="slide66.xml"/><Relationship Id="rId5" Type="http://schemas.openxmlformats.org/officeDocument/2006/relationships/slide" Target="slide71.xml"/><Relationship Id="rId4" Type="http://schemas.openxmlformats.org/officeDocument/2006/relationships/hyperlink" Target="https://www.ub.uzh.ch/de/wissenschaftlich-arbeiten/mit-daten-arbeiten/data-management-plan.html" TargetMode="External"/></Relationships>
</file>

<file path=ppt/slides/_rels/slide71.xml.rels><?xml version="1.0" encoding="UTF-8" standalone="yes"?>
<Relationships xmlns="http://schemas.openxmlformats.org/package/2006/relationships"><Relationship Id="rId3" Type="http://schemas.openxmlformats.org/officeDocument/2006/relationships/slide" Target="slide74.xml"/><Relationship Id="rId2" Type="http://schemas.openxmlformats.org/officeDocument/2006/relationships/slide" Target="slide73.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hyperlink" Target="https://akademien-schweiz.ch/de/themen/wissenschaftskultur/open-science/" TargetMode="External"/><Relationship Id="rId7" Type="http://schemas.openxmlformats.org/officeDocument/2006/relationships/image" Target="../media/image37.png"/><Relationship Id="rId2" Type="http://schemas.openxmlformats.org/officeDocument/2006/relationships/slide" Target="slide75.xml"/><Relationship Id="rId1" Type="http://schemas.openxmlformats.org/officeDocument/2006/relationships/slideLayout" Target="../slideLayouts/slideLayout16.xml"/><Relationship Id="rId6" Type="http://schemas.openxmlformats.org/officeDocument/2006/relationships/hyperlink" Target="https://www.schweizforscht.ch/vertiefen/citizen-science-und-open-science" TargetMode="External"/><Relationship Id="rId5" Type="http://schemas.openxmlformats.org/officeDocument/2006/relationships/hyperlink" Target="https://ecsa.ngo/wp-content/uploads/2020/03/ditos-policybrief3-20180208-citizen_science_and_open_science_synergies_and_future_areas_of_work.pdf" TargetMode="External"/><Relationship Id="rId4" Type="http://schemas.openxmlformats.org/officeDocument/2006/relationships/hyperlink" Target="https://unesdoc.unesco.org/ark:/48223/pf0000379949/PDF/379949eng.pdf.multi" TargetMode="External"/></Relationships>
</file>

<file path=ppt/slides/_rels/slide73.xml.rels><?xml version="1.0" encoding="UTF-8" standalone="yes"?>
<Relationships xmlns="http://schemas.openxmlformats.org/package/2006/relationships"><Relationship Id="rId3" Type="http://schemas.openxmlformats.org/officeDocument/2006/relationships/slide" Target="slide72.xml"/><Relationship Id="rId2" Type="http://schemas.openxmlformats.org/officeDocument/2006/relationships/hyperlink" Target="https://www.go-fair.org/fair-principles/" TargetMode="External"/><Relationship Id="rId1" Type="http://schemas.openxmlformats.org/officeDocument/2006/relationships/slideLayout" Target="../slideLayouts/slideLayout24.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slide" Target="slide71.xml"/></Relationships>
</file>

<file path=ppt/slides/_rels/slide74.xml.rels><?xml version="1.0" encoding="UTF-8" standalone="yes"?>
<Relationships xmlns="http://schemas.openxmlformats.org/package/2006/relationships"><Relationship Id="rId3" Type="http://schemas.openxmlformats.org/officeDocument/2006/relationships/slide" Target="slide71.xml"/><Relationship Id="rId7" Type="http://schemas.openxmlformats.org/officeDocument/2006/relationships/image" Target="../media/image38.svg"/><Relationship Id="rId2" Type="http://schemas.openxmlformats.org/officeDocument/2006/relationships/slide" Target="slide72.xml"/><Relationship Id="rId1" Type="http://schemas.openxmlformats.org/officeDocument/2006/relationships/slideLayout" Target="../slideLayouts/slideLayout18.xml"/><Relationship Id="rId6" Type="http://schemas.openxmlformats.org/officeDocument/2006/relationships/image" Target="../media/image37.png"/><Relationship Id="rId5" Type="http://schemas.openxmlformats.org/officeDocument/2006/relationships/hyperlink" Target="https://www.go-fair.org/fair-principles/" TargetMode="External"/><Relationship Id="rId4" Type="http://schemas.openxmlformats.org/officeDocument/2006/relationships/hyperlink" Target="https://www.schweizforscht.ch/images/Swiss_CS_Principles/220621_Schweizer-CS-Prinzipien_final_Deutsch.pdf" TargetMode="External"/></Relationships>
</file>

<file path=ppt/slides/_rels/slide75.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hyperlink" Target="https://www.nature.com/sdata/policies/repositories" TargetMode="External"/><Relationship Id="rId7" Type="http://schemas.openxmlformats.org/officeDocument/2006/relationships/slide" Target="slide72.xml"/><Relationship Id="rId2" Type="http://schemas.openxmlformats.org/officeDocument/2006/relationships/hyperlink" Target="https://www.snf.ch/en/WtezJ6qxuTRnSYgF/topic/open-research-data-which-data-repositories-can-be-used" TargetMode="External"/><Relationship Id="rId1" Type="http://schemas.openxmlformats.org/officeDocument/2006/relationships/slideLayout" Target="../slideLayouts/slideLayout30.xml"/><Relationship Id="rId6" Type="http://schemas.openxmlformats.org/officeDocument/2006/relationships/hyperlink" Target="https://www.schweizforscht.ch/vertiefen/citizen-science-und-open-science" TargetMode="External"/><Relationship Id="rId5" Type="http://schemas.openxmlformats.org/officeDocument/2006/relationships/hyperlink" Target="https://akademien-schweiz.ch/de/themen/wissenschaftskultur/wissenschaftliche-integritat-1/" TargetMode="External"/><Relationship Id="rId4" Type="http://schemas.openxmlformats.org/officeDocument/2006/relationships/hyperlink" Target="https://www.schweizforscht.ch/citizen-science-blog/digitale-tools-fuer-geistes-wissenschaftliche-projekte" TargetMode="External"/><Relationship Id="rId9" Type="http://schemas.openxmlformats.org/officeDocument/2006/relationships/image" Target="../media/image38.svg"/></Relationships>
</file>

<file path=ppt/slides/_rels/slide76.xml.rels><?xml version="1.0" encoding="UTF-8" standalone="yes"?>
<Relationships xmlns="http://schemas.openxmlformats.org/package/2006/relationships"><Relationship Id="rId3" Type="http://schemas.openxmlformats.org/officeDocument/2006/relationships/slide" Target="slide66.xml"/><Relationship Id="rId2" Type="http://schemas.openxmlformats.org/officeDocument/2006/relationships/slide" Target="slide5.xml"/><Relationship Id="rId1" Type="http://schemas.openxmlformats.org/officeDocument/2006/relationships/slideLayout" Target="../slideLayouts/slideLayout32.xml"/><Relationship Id="rId4" Type="http://schemas.openxmlformats.org/officeDocument/2006/relationships/image" Target="../media/image7.png"/></Relationships>
</file>

<file path=ppt/slides/_rels/slide77.xml.rels><?xml version="1.0" encoding="UTF-8" standalone="yes"?>
<Relationships xmlns="http://schemas.openxmlformats.org/package/2006/relationships"><Relationship Id="rId3" Type="http://schemas.openxmlformats.org/officeDocument/2006/relationships/slide" Target="slide78.xml"/><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slide" Target="slide79.xml"/></Relationships>
</file>

<file path=ppt/slides/_rels/slide78.xml.rels><?xml version="1.0" encoding="UTF-8" standalone="yes"?>
<Relationships xmlns="http://schemas.openxmlformats.org/package/2006/relationships"><Relationship Id="rId3" Type="http://schemas.openxmlformats.org/officeDocument/2006/relationships/slide" Target="slide81.xml"/><Relationship Id="rId2" Type="http://schemas.openxmlformats.org/officeDocument/2006/relationships/hyperlink" Target="https://www.schweizforscht.ch/images/Swiss_CS_Principles/220621_Schweizer-CS-Prinzipien_final_Deutsch.pdf" TargetMode="External"/><Relationship Id="rId1" Type="http://schemas.openxmlformats.org/officeDocument/2006/relationships/slideLayout" Target="../slideLayouts/slideLayout27.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slide" Target="slide77.xml"/></Relationships>
</file>

<file path=ppt/slides/_rels/slide79.xml.rels><?xml version="1.0" encoding="UTF-8" standalone="yes"?>
<Relationships xmlns="http://schemas.openxmlformats.org/package/2006/relationships"><Relationship Id="rId3" Type="http://schemas.openxmlformats.org/officeDocument/2006/relationships/slide" Target="slide77.xml"/><Relationship Id="rId7" Type="http://schemas.openxmlformats.org/officeDocument/2006/relationships/image" Target="../media/image40.svg"/><Relationship Id="rId2" Type="http://schemas.openxmlformats.org/officeDocument/2006/relationships/slide" Target="slide80.xml"/><Relationship Id="rId1" Type="http://schemas.openxmlformats.org/officeDocument/2006/relationships/slideLayout" Target="../slideLayouts/slideLayout18.xml"/><Relationship Id="rId6" Type="http://schemas.openxmlformats.org/officeDocument/2006/relationships/image" Target="../media/image39.png"/><Relationship Id="rId5" Type="http://schemas.openxmlformats.org/officeDocument/2006/relationships/hyperlink" Target="https://www.mitforschen.org/citizen-science/handbuch/evaluierung" TargetMode="External"/><Relationship Id="rId4" Type="http://schemas.openxmlformats.org/officeDocument/2006/relationships/hyperlink" Target="https://www.schweizforscht.ch/images/Swiss_CS_Principles/220621_Schweizer-CS-Prinzipien_final_Deutsch.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 Target="slide6.xml"/><Relationship Id="rId1" Type="http://schemas.openxmlformats.org/officeDocument/2006/relationships/slideLayout" Target="../slideLayouts/slideLayout22.xml"/><Relationship Id="rId4" Type="http://schemas.openxmlformats.org/officeDocument/2006/relationships/image" Target="../media/image24.svg"/></Relationships>
</file>

<file path=ppt/slides/_rels/slide80.xml.rels><?xml version="1.0" encoding="UTF-8" standalone="yes"?>
<Relationships xmlns="http://schemas.openxmlformats.org/package/2006/relationships"><Relationship Id="rId3" Type="http://schemas.openxmlformats.org/officeDocument/2006/relationships/slide" Target="slide79.xml"/><Relationship Id="rId2" Type="http://schemas.openxmlformats.org/officeDocument/2006/relationships/slide" Target="slide81.xml"/><Relationship Id="rId1" Type="http://schemas.openxmlformats.org/officeDocument/2006/relationships/slideLayout" Target="../slideLayouts/slideLayout16.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hyperlink" Target="https://www.schweizforscht.ch/images/Swiss_CS_Principles/220621_Schweizer-CS-Prinzipien_final_Deutsch.pdf" TargetMode="External"/></Relationships>
</file>

<file path=ppt/slides/_rels/slide81.xml.rels><?xml version="1.0" encoding="UTF-8" standalone="yes"?>
<Relationships xmlns="http://schemas.openxmlformats.org/package/2006/relationships"><Relationship Id="rId3" Type="http://schemas.openxmlformats.org/officeDocument/2006/relationships/slide" Target="slide82.xml"/><Relationship Id="rId2" Type="http://schemas.openxmlformats.org/officeDocument/2006/relationships/hyperlink" Target="https://www.mitforschen.org/citizen-science/handbuch/evaluierung" TargetMode="External"/><Relationship Id="rId1" Type="http://schemas.openxmlformats.org/officeDocument/2006/relationships/slideLayout" Target="../slideLayouts/slideLayout30.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slide" Target="slide77.xml"/></Relationships>
</file>

<file path=ppt/slides/_rels/slide82.xml.rels><?xml version="1.0" encoding="UTF-8" standalone="yes"?>
<Relationships xmlns="http://schemas.openxmlformats.org/package/2006/relationships"><Relationship Id="rId3" Type="http://schemas.openxmlformats.org/officeDocument/2006/relationships/slide" Target="slide84.xml"/><Relationship Id="rId2" Type="http://schemas.openxmlformats.org/officeDocument/2006/relationships/slide" Target="slide83.xml"/><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 Target="slide85.xml"/><Relationship Id="rId1" Type="http://schemas.openxmlformats.org/officeDocument/2006/relationships/slideLayout" Target="../slideLayouts/slideLayout24.xml"/><Relationship Id="rId4" Type="http://schemas.openxmlformats.org/officeDocument/2006/relationships/image" Target="../media/image40.svg"/></Relationships>
</file>

<file path=ppt/slides/_rels/slide8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 Target="slide82.xml"/><Relationship Id="rId1" Type="http://schemas.openxmlformats.org/officeDocument/2006/relationships/slideLayout" Target="../slideLayouts/slideLayout23.xml"/><Relationship Id="rId4" Type="http://schemas.openxmlformats.org/officeDocument/2006/relationships/image" Target="../media/image40.svg"/></Relationships>
</file>

<file path=ppt/slides/_rels/slide85.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82.xml"/><Relationship Id="rId1" Type="http://schemas.openxmlformats.org/officeDocument/2006/relationships/slideLayout" Target="../slideLayouts/slideLayout32.xml"/><Relationship Id="rId5" Type="http://schemas.openxmlformats.org/officeDocument/2006/relationships/image" Target="../media/image8.png"/><Relationship Id="rId4" Type="http://schemas.openxmlformats.org/officeDocument/2006/relationships/slide" Target="slide77.xml"/></Relationships>
</file>

<file path=ppt/slides/_rels/slide86.xml.rels><?xml version="1.0" encoding="UTF-8" standalone="yes"?>
<Relationships xmlns="http://schemas.openxmlformats.org/package/2006/relationships"><Relationship Id="rId3" Type="http://schemas.openxmlformats.org/officeDocument/2006/relationships/slide" Target="slide88.xml"/><Relationship Id="rId2" Type="http://schemas.openxmlformats.org/officeDocument/2006/relationships/slide" Target="slide87.xml"/><Relationship Id="rId1" Type="http://schemas.openxmlformats.org/officeDocument/2006/relationships/slideLayout" Target="../slideLayouts/slideLayout14.xml"/></Relationships>
</file>

<file path=ppt/slides/_rels/slide87.xml.rels><?xml version="1.0" encoding="UTF-8" standalone="yes"?>
<Relationships xmlns="http://schemas.openxmlformats.org/package/2006/relationships"><Relationship Id="rId3" Type="http://schemas.openxmlformats.org/officeDocument/2006/relationships/slide" Target="slide89.xml"/><Relationship Id="rId2" Type="http://schemas.openxmlformats.org/officeDocument/2006/relationships/hyperlink" Target="https://www.schweizforscht.ch/images/Swiss_CS_Principles/220621_Schweizer-CS-Prinzipien_final_Deutsch.pdf" TargetMode="External"/><Relationship Id="rId1" Type="http://schemas.openxmlformats.org/officeDocument/2006/relationships/slideLayout" Target="../slideLayouts/slideLayout25.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slide" Target="slide86.xml"/></Relationships>
</file>

<file path=ppt/slides/_rels/slide88.xml.rels><?xml version="1.0" encoding="UTF-8" standalone="yes"?>
<Relationships xmlns="http://schemas.openxmlformats.org/package/2006/relationships"><Relationship Id="rId3" Type="http://schemas.openxmlformats.org/officeDocument/2006/relationships/hyperlink" Target="https://www.schweizforscht.ch/images/Swiss_CS_Principles/220621_Schweizer-CS-Prinzipien_final_Deutsch.pdf" TargetMode="External"/><Relationship Id="rId2" Type="http://schemas.openxmlformats.org/officeDocument/2006/relationships/slide" Target="slide86.xml"/><Relationship Id="rId1" Type="http://schemas.openxmlformats.org/officeDocument/2006/relationships/slideLayout" Target="../slideLayouts/slideLayout18.xml"/><Relationship Id="rId5" Type="http://schemas.openxmlformats.org/officeDocument/2006/relationships/image" Target="../media/image42.svg"/><Relationship Id="rId4" Type="http://schemas.openxmlformats.org/officeDocument/2006/relationships/image" Target="../media/image41.png"/></Relationships>
</file>

<file path=ppt/slides/_rels/slide89.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86.xml"/><Relationship Id="rId1" Type="http://schemas.openxmlformats.org/officeDocument/2006/relationships/slideLayout" Target="../slideLayouts/slideLayout3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hyperlink" Target="https://www.schweizforscht.ch/vertiefen/partizipative-forschungsansaetze" TargetMode="External"/><Relationship Id="rId1" Type="http://schemas.openxmlformats.org/officeDocument/2006/relationships/slideLayout" Target="../slideLayouts/slideLayout16.xml"/><Relationship Id="rId5" Type="http://schemas.openxmlformats.org/officeDocument/2006/relationships/image" Target="../media/image24.svg"/><Relationship Id="rId4" Type="http://schemas.openxmlformats.org/officeDocument/2006/relationships/image" Target="../media/image23.png"/></Relationships>
</file>

<file path=ppt/slides/_rels/slide90.xml.rels><?xml version="1.0" encoding="UTF-8" standalone="yes"?>
<Relationships xmlns="http://schemas.openxmlformats.org/package/2006/relationships"><Relationship Id="rId3" Type="http://schemas.openxmlformats.org/officeDocument/2006/relationships/slide" Target="slide92.xml"/><Relationship Id="rId2" Type="http://schemas.openxmlformats.org/officeDocument/2006/relationships/slide" Target="slide91.xml"/><Relationship Id="rId1" Type="http://schemas.openxmlformats.org/officeDocument/2006/relationships/slideLayout" Target="../slideLayouts/slideLayout15.xml"/></Relationships>
</file>

<file path=ppt/slides/_rels/slide91.xml.rels><?xml version="1.0" encoding="UTF-8" standalone="yes"?>
<Relationships xmlns="http://schemas.openxmlformats.org/package/2006/relationships"><Relationship Id="rId3" Type="http://schemas.openxmlformats.org/officeDocument/2006/relationships/slide" Target="slide93.xml"/><Relationship Id="rId2" Type="http://schemas.openxmlformats.org/officeDocument/2006/relationships/hyperlink" Target="https://www.schweizforscht.ch/images/Swiss_CS_Principles/220621_Schweizer-CS-Prinzipien_final_Deutsch.pdf" TargetMode="External"/><Relationship Id="rId1" Type="http://schemas.openxmlformats.org/officeDocument/2006/relationships/slideLayout" Target="../slideLayouts/slideLayout27.xml"/><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slide" Target="slide90.xml"/></Relationships>
</file>

<file path=ppt/slides/_rels/slide92.xml.rels><?xml version="1.0" encoding="UTF-8" standalone="yes"?>
<Relationships xmlns="http://schemas.openxmlformats.org/package/2006/relationships"><Relationship Id="rId3" Type="http://schemas.openxmlformats.org/officeDocument/2006/relationships/slide" Target="slide90.xml"/><Relationship Id="rId2" Type="http://schemas.openxmlformats.org/officeDocument/2006/relationships/slide" Target="slide93.xml"/><Relationship Id="rId1" Type="http://schemas.openxmlformats.org/officeDocument/2006/relationships/slideLayout" Target="../slideLayouts/slideLayout18.xml"/><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hyperlink" Target="https://www.schweizforscht.ch/images/Swiss_CS_Principles/220621_Schweizer-CS-Prinzipien_final_Deutsch.pdf" TargetMode="External"/></Relationships>
</file>

<file path=ppt/slides/_rels/slide93.xml.rels><?xml version="1.0" encoding="UTF-8" standalone="yes"?>
<Relationships xmlns="http://schemas.openxmlformats.org/package/2006/relationships"><Relationship Id="rId3" Type="http://schemas.openxmlformats.org/officeDocument/2006/relationships/slide" Target="slide95.xml"/><Relationship Id="rId2" Type="http://schemas.openxmlformats.org/officeDocument/2006/relationships/slide" Target="slide94.xml"/><Relationship Id="rId1" Type="http://schemas.openxmlformats.org/officeDocument/2006/relationships/slideLayout" Target="../slideLayouts/slideLayout15.xml"/></Relationships>
</file>

<file path=ppt/slides/_rels/slide94.xml.rels><?xml version="1.0" encoding="UTF-8" standalone="yes"?>
<Relationships xmlns="http://schemas.openxmlformats.org/package/2006/relationships"><Relationship Id="rId3" Type="http://schemas.openxmlformats.org/officeDocument/2006/relationships/hyperlink" Target="https://www.citizenscience.uzh.ch/de/unterstuetzung/guidelines/kompetenzen.html" TargetMode="External"/><Relationship Id="rId7" Type="http://schemas.openxmlformats.org/officeDocument/2006/relationships/image" Target="../media/image44.svg"/><Relationship Id="rId2" Type="http://schemas.openxmlformats.org/officeDocument/2006/relationships/hyperlink" Target="https://www.mitforschen.org/citizen-science/handbuch/kommunikaion-feedback" TargetMode="External"/><Relationship Id="rId1" Type="http://schemas.openxmlformats.org/officeDocument/2006/relationships/slideLayout" Target="../slideLayouts/slideLayout20.xml"/><Relationship Id="rId6" Type="http://schemas.openxmlformats.org/officeDocument/2006/relationships/image" Target="../media/image43.png"/><Relationship Id="rId5" Type="http://schemas.openxmlformats.org/officeDocument/2006/relationships/slide" Target="slide93.xml"/><Relationship Id="rId4" Type="http://schemas.openxmlformats.org/officeDocument/2006/relationships/slide" Target="slide96.xml"/></Relationships>
</file>

<file path=ppt/slides/_rels/slide95.xml.rels><?xml version="1.0" encoding="UTF-8" standalone="yes"?>
<Relationships xmlns="http://schemas.openxmlformats.org/package/2006/relationships"><Relationship Id="rId3" Type="http://schemas.openxmlformats.org/officeDocument/2006/relationships/hyperlink" Target="https://www.citizenscience.uzh.ch/de/unterstuetzung/guidelines/kompetenzen.html" TargetMode="External"/><Relationship Id="rId2" Type="http://schemas.openxmlformats.org/officeDocument/2006/relationships/hyperlink" Target="https://www.mitforschen.org/citizen-science/handbuch/kommunikaion-feedback" TargetMode="External"/><Relationship Id="rId1" Type="http://schemas.openxmlformats.org/officeDocument/2006/relationships/slideLayout" Target="../slideLayouts/slideLayout17.xml"/><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slide" Target="slide93.xml"/></Relationships>
</file>

<file path=ppt/slides/_rels/slide9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93.xml"/><Relationship Id="rId1" Type="http://schemas.openxmlformats.org/officeDocument/2006/relationships/slideLayout" Target="../slideLayouts/slideLayout32.xml"/><Relationship Id="rId5" Type="http://schemas.openxmlformats.org/officeDocument/2006/relationships/image" Target="../media/image10.png"/><Relationship Id="rId4" Type="http://schemas.openxmlformats.org/officeDocument/2006/relationships/slide" Target="slide90.xml"/></Relationships>
</file>

<file path=ppt/slides/_rels/slide97.xml.rels><?xml version="1.0" encoding="UTF-8" standalone="yes"?>
<Relationships xmlns="http://schemas.openxmlformats.org/package/2006/relationships"><Relationship Id="rId8" Type="http://schemas.openxmlformats.org/officeDocument/2006/relationships/hyperlink" Target="https://ecsa.ngo/" TargetMode="External"/><Relationship Id="rId13" Type="http://schemas.openxmlformats.org/officeDocument/2006/relationships/hyperlink" Target="https://www.mitforschen.org/blog/wie-wirkt-eigentlich-citizen-science-wirkungsmodelle-und-ziele" TargetMode="External"/><Relationship Id="rId18" Type="http://schemas.openxmlformats.org/officeDocument/2006/relationships/hyperlink" Target="https://www.schweizforscht.ch/citizen-science-blog/digitale-tools-fuer-geistes-wissenschaftliche-projekte" TargetMode="External"/><Relationship Id="rId26" Type="http://schemas.openxmlformats.org/officeDocument/2006/relationships/slide" Target="slide5.xml"/><Relationship Id="rId3" Type="http://schemas.openxmlformats.org/officeDocument/2006/relationships/hyperlink" Target="https://www.citizenscience.uzh.ch/en/trainings/opendata.html" TargetMode="External"/><Relationship Id="rId21" Type="http://schemas.openxmlformats.org/officeDocument/2006/relationships/hyperlink" Target="https://www.schweizforscht.ch/images/Swiss_CS_Principles/220317_Schweizer-CS-Prinzipien_final_Deutsch.pdf" TargetMode="External"/><Relationship Id="rId7" Type="http://schemas.openxmlformats.org/officeDocument/2006/relationships/hyperlink" Target="https://www.citizenscience.uzh.ch/de/ueberuns/citizenscience.html" TargetMode="External"/><Relationship Id="rId12" Type="http://schemas.openxmlformats.org/officeDocument/2006/relationships/hyperlink" Target="https://www.mitforschen.org/citizen-science/handbuch/kommunikaion-feedback" TargetMode="External"/><Relationship Id="rId17" Type="http://schemas.openxmlformats.org/officeDocument/2006/relationships/hyperlink" Target="https://www.schweizforscht.ch/" TargetMode="External"/><Relationship Id="rId25" Type="http://schemas.openxmlformats.org/officeDocument/2006/relationships/slide" Target="slide98.xml"/><Relationship Id="rId2" Type="http://schemas.openxmlformats.org/officeDocument/2006/relationships/hyperlink" Target="https://akademien-schweiz.ch/de/themen/wissenschaftskultur/wissenschaftliche-integritat-1/" TargetMode="External"/><Relationship Id="rId16" Type="http://schemas.openxmlformats.org/officeDocument/2006/relationships/hyperlink" Target="https://zenodo.org/records/3648502" TargetMode="External"/><Relationship Id="rId20" Type="http://schemas.openxmlformats.org/officeDocument/2006/relationships/hyperlink" Target="https://www.schweizforscht.ch/verstehen/was-ist-citizen-science" TargetMode="External"/><Relationship Id="rId1" Type="http://schemas.openxmlformats.org/officeDocument/2006/relationships/slideLayout" Target="../slideLayouts/slideLayout3.xml"/><Relationship Id="rId6" Type="http://schemas.openxmlformats.org/officeDocument/2006/relationships/hyperlink" Target="https://www.citizenscience.uzh.ch/de/unterstuetzung/guidelines.html" TargetMode="External"/><Relationship Id="rId11" Type="http://schemas.openxmlformats.org/officeDocument/2006/relationships/hyperlink" Target="https://www.mitforschen.org/" TargetMode="External"/><Relationship Id="rId24" Type="http://schemas.openxmlformats.org/officeDocument/2006/relationships/hyperlink" Target="https://www.ub.uzh.ch/de/wissenschaftlich-arbeiten/mit-daten-arbeiten/data-management-plan.html" TargetMode="External"/><Relationship Id="rId5" Type="http://schemas.openxmlformats.org/officeDocument/2006/relationships/hyperlink" Target="https://e-learning.citizenscience.ch/" TargetMode="External"/><Relationship Id="rId15" Type="http://schemas.openxmlformats.org/officeDocument/2006/relationships/hyperlink" Target="https://naturwissenschaften.ch/co-producing-knowledge-explained/methods/td-net_toolbox" TargetMode="External"/><Relationship Id="rId23" Type="http://schemas.openxmlformats.org/officeDocument/2006/relationships/hyperlink" Target="https://www.snf.ch/en/WtezJ6qxuTRnSYgF/topic/open-research-data-which-data-repositories-can-be-used" TargetMode="External"/><Relationship Id="rId10" Type="http://schemas.openxmlformats.org/officeDocument/2006/relationships/hyperlink" Target="https://www.go-fair.org/fair-principles/" TargetMode="External"/><Relationship Id="rId19" Type="http://schemas.openxmlformats.org/officeDocument/2006/relationships/hyperlink" Target="https://www.schweizforscht.ch/vertiefen/partizipative-forschungsansaetze" TargetMode="External"/><Relationship Id="rId4" Type="http://schemas.openxmlformats.org/officeDocument/2006/relationships/hyperlink" Target="https://www.citizenscience.uzh.ch/" TargetMode="External"/><Relationship Id="rId9" Type="http://schemas.openxmlformats.org/officeDocument/2006/relationships/hyperlink" Target="https://ecsa.ngo/wp-content/uploads/2020/05/ecsa_characteristics_of_citizen_science_-_v1_final.pdf" TargetMode="External"/><Relationship Id="rId14" Type="http://schemas.openxmlformats.org/officeDocument/2006/relationships/hyperlink" Target=",%20https:/www.nature.com/sdata/policies/repositories" TargetMode="External"/><Relationship Id="rId22" Type="http://schemas.openxmlformats.org/officeDocument/2006/relationships/hyperlink" Target="https://www.snf.ch/de/FAiWVH4WvpKvohw9/thema/forschungspolitische-positionen" TargetMode="External"/></Relationships>
</file>

<file path=ppt/slides/_rels/slide98.xml.rels><?xml version="1.0" encoding="UTF-8" standalone="yes"?>
<Relationships xmlns="http://schemas.openxmlformats.org/package/2006/relationships"><Relationship Id="rId3" Type="http://schemas.openxmlformats.org/officeDocument/2006/relationships/image" Target="../media/image18.svg"/><Relationship Id="rId7" Type="http://schemas.openxmlformats.org/officeDocument/2006/relationships/slide" Target="slide5.xml"/><Relationship Id="rId2"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hyperlink" Target="mailto:cs@science-et-cite.ch" TargetMode="External"/><Relationship Id="rId5" Type="http://schemas.openxmlformats.org/officeDocument/2006/relationships/hyperlink" Target="mailto:info@citizenscience.ch" TargetMode="External"/><Relationship Id="rId4"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Bild, Cartoon, Darstellung, Zeichnung enthält.&#10;&#10;Automatisch generierte Beschreibung">
            <a:extLst>
              <a:ext uri="{FF2B5EF4-FFF2-40B4-BE49-F238E27FC236}">
                <a16:creationId xmlns:a16="http://schemas.microsoft.com/office/drawing/2014/main" id="{3CA59501-95A0-7B08-CC6A-B7EB908233CD}"/>
              </a:ext>
            </a:extLst>
          </p:cNvPr>
          <p:cNvPicPr preferRelativeResize="0">
            <a:picLocks noChangeAspect="1"/>
          </p:cNvPicPr>
          <p:nvPr/>
        </p:nvPicPr>
        <p:blipFill rotWithShape="1">
          <a:blip r:embed="rId3"/>
          <a:srcRect l="16566" t="4407" r="2381" b="4407"/>
          <a:stretch/>
        </p:blipFill>
        <p:spPr>
          <a:xfrm>
            <a:off x="0" y="0"/>
            <a:ext cx="12192000" cy="6858000"/>
          </a:xfrm>
          <a:prstGeom prst="rect">
            <a:avLst/>
          </a:prstGeom>
        </p:spPr>
      </p:pic>
      <p:sp>
        <p:nvSpPr>
          <p:cNvPr id="2" name="Abgerundetes Rechteck 1">
            <a:hlinkClick r:id="" action="ppaction://hlinkshowjump?jump=nextslide"/>
            <a:extLst>
              <a:ext uri="{FF2B5EF4-FFF2-40B4-BE49-F238E27FC236}">
                <a16:creationId xmlns:a16="http://schemas.microsoft.com/office/drawing/2014/main" id="{B3C57881-4BB2-347D-8D7E-484F0454530B}"/>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START</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extLst>
              <a:ext uri="{FF2B5EF4-FFF2-40B4-BE49-F238E27FC236}">
                <a16:creationId xmlns:a16="http://schemas.microsoft.com/office/drawing/2014/main" id="{4F8E7FB9-DF32-E23C-9C37-4CDDDB8B6ED3}"/>
              </a:ext>
            </a:extLst>
          </p:cNvPr>
          <p:cNvSpPr/>
          <p:nvPr/>
        </p:nvSpPr>
        <p:spPr>
          <a:xfrm>
            <a:off x="2530929" y="2857500"/>
            <a:ext cx="7130142" cy="1143000"/>
          </a:xfrm>
          <a:prstGeom prst="roundRect">
            <a:avLst/>
          </a:prstGeom>
          <a:solidFill>
            <a:srgbClr val="0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spcBef>
                <a:spcPts val="0"/>
              </a:spcBef>
              <a:buNone/>
            </a:pPr>
            <a:r>
              <a:rPr lang="de-CH" sz="2800" b="1" dirty="0">
                <a:effectLst/>
                <a:latin typeface="Helvetica Neue" panose="02000503000000020004" pitchFamily="2" charset="0"/>
                <a:ea typeface="Helvetica Neue" panose="02000503000000020004" pitchFamily="2" charset="0"/>
                <a:cs typeface="Helvetica Neue" panose="02000503000000020004" pitchFamily="2" charset="0"/>
              </a:rPr>
              <a:t>Citizen-Science-Checkliste: </a:t>
            </a:r>
            <a:br>
              <a:rPr lang="de-CH" sz="2800" b="1" dirty="0">
                <a:effectLst/>
                <a:latin typeface="Helvetica Neue" panose="02000503000000020004" pitchFamily="2" charset="0"/>
                <a:ea typeface="Helvetica Neue" panose="02000503000000020004" pitchFamily="2" charset="0"/>
                <a:cs typeface="Helvetica Neue" panose="02000503000000020004" pitchFamily="2" charset="0"/>
              </a:rPr>
            </a:br>
            <a:r>
              <a:rPr lang="de-CH" sz="2800" b="1" dirty="0">
                <a:effectLst/>
                <a:latin typeface="Helvetica Neue" panose="02000503000000020004" pitchFamily="2" charset="0"/>
                <a:ea typeface="Helvetica Neue" panose="02000503000000020004" pitchFamily="2" charset="0"/>
                <a:cs typeface="Helvetica Neue" panose="02000503000000020004" pitchFamily="2" charset="0"/>
              </a:rPr>
              <a:t>Dein Projektleitfaden</a:t>
            </a:r>
            <a:endParaRPr lang="de-CH" sz="5400" b="1" i="0" u="none" strike="noStrike" dirty="0">
              <a:effectLs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8" name="Textfeld 7">
            <a:extLst>
              <a:ext uri="{FF2B5EF4-FFF2-40B4-BE49-F238E27FC236}">
                <a16:creationId xmlns:a16="http://schemas.microsoft.com/office/drawing/2014/main" id="{691C75C6-C02D-9343-9F6A-49A42FA5839B}"/>
              </a:ext>
            </a:extLst>
          </p:cNvPr>
          <p:cNvSpPr txBox="1"/>
          <p:nvPr/>
        </p:nvSpPr>
        <p:spPr>
          <a:xfrm>
            <a:off x="-868680" y="-2948940"/>
            <a:ext cx="184731" cy="369332"/>
          </a:xfrm>
          <a:prstGeom prst="rect">
            <a:avLst/>
          </a:prstGeom>
          <a:noFill/>
        </p:spPr>
        <p:txBody>
          <a:bodyPr wrap="none" rtlCol="0">
            <a:spAutoFit/>
          </a:bodyPr>
          <a:lstStyle/>
          <a:p>
            <a:endParaRPr lang="de-CH" dirty="0"/>
          </a:p>
        </p:txBody>
      </p:sp>
    </p:spTree>
    <p:extLst>
      <p:ext uri="{BB962C8B-B14F-4D97-AF65-F5344CB8AC3E}">
        <p14:creationId xmlns:p14="http://schemas.microsoft.com/office/powerpoint/2010/main" val="3582686085"/>
      </p:ext>
    </p:extLst>
  </p:cSld>
  <p:clrMapOvr>
    <a:masterClrMapping/>
  </p:clrMapOvr>
  <p:transition spd="slow" advClick="0">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1">
            <a:hlinkClick r:id="" action="ppaction://hlinkshowjump?jump=nextslide"/>
            <a:extLst>
              <a:ext uri="{FF2B5EF4-FFF2-40B4-BE49-F238E27FC236}">
                <a16:creationId xmlns:a16="http://schemas.microsoft.com/office/drawing/2014/main" id="{2D46A511-9728-2B8C-E48E-C65464EEB78A}"/>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WEITER</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Abgerundetes Rechteck 2">
            <a:hlinkClick r:id="rId2" action="ppaction://hlinksldjump"/>
            <a:extLst>
              <a:ext uri="{FF2B5EF4-FFF2-40B4-BE49-F238E27FC236}">
                <a16:creationId xmlns:a16="http://schemas.microsoft.com/office/drawing/2014/main" id="{4C165B69-B212-6A69-D11F-13546F9D080F}"/>
              </a:ext>
            </a:extLst>
          </p:cNvPr>
          <p:cNvSpPr/>
          <p:nvPr/>
        </p:nvSpPr>
        <p:spPr>
          <a:xfrm>
            <a:off x="8861248"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ZURÜCK</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Content Placeholder 3">
            <a:extLst>
              <a:ext uri="{FF2B5EF4-FFF2-40B4-BE49-F238E27FC236}">
                <a16:creationId xmlns:a16="http://schemas.microsoft.com/office/drawing/2014/main" id="{42DC4F63-1586-4850-B89B-B18B822C77E3}"/>
              </a:ext>
            </a:extLst>
          </p:cNvPr>
          <p:cNvSpPr>
            <a:spLocks noGrp="1"/>
          </p:cNvSpPr>
          <p:nvPr>
            <p:ph idx="1"/>
          </p:nvPr>
        </p:nvSpPr>
        <p:spPr>
          <a:xfrm>
            <a:off x="1800000" y="457201"/>
            <a:ext cx="9553800" cy="5943600"/>
          </a:xfrm>
        </p:spPr>
        <p:txBody>
          <a:bodyPr/>
          <a:lstStyle/>
          <a:p>
            <a:r>
              <a:rPr lang="de-CH" dirty="0">
                <a:solidFill>
                  <a:srgbClr val="80CECE"/>
                </a:solidFill>
                <a:highlight>
                  <a:srgbClr val="000000"/>
                </a:highlight>
              </a:rPr>
              <a:t>Citizen Science ist nicht…  </a:t>
            </a:r>
          </a:p>
          <a:p>
            <a:endParaRPr lang="de-CH" dirty="0"/>
          </a:p>
          <a:p>
            <a:r>
              <a:rPr lang="de-CH" dirty="0"/>
              <a:t>Projekte, in denen Bürger:innen lediglich Proband:innen sind und nicht aktiv zur Forschung beitragen können, zählen nicht zu Citizen Science. Gleiches gilt für Umfragen und ähnliche Formen der Datenerhebung, bei denen Bürger:innen mit persönlichen Informationen zu ihrem Verhalten, Einstellungen, etc. ausschliesslich Objekt der Forschung sind </a:t>
            </a:r>
            <a:r>
              <a:rPr lang="de-DE" dirty="0"/>
              <a:t>– also nicht forschen sondern beforscht werden.</a:t>
            </a:r>
            <a:endParaRPr lang="de-CH" dirty="0"/>
          </a:p>
        </p:txBody>
      </p:sp>
      <p:pic>
        <p:nvPicPr>
          <p:cNvPr id="7" name="Graphic 6">
            <a:extLst>
              <a:ext uri="{FF2B5EF4-FFF2-40B4-BE49-F238E27FC236}">
                <a16:creationId xmlns:a16="http://schemas.microsoft.com/office/drawing/2014/main" id="{D5699E30-05DB-42B7-91DF-507AF15EE72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700449851"/>
      </p:ext>
    </p:extLst>
  </p:cSld>
  <p:clrMapOvr>
    <a:masterClrMapping/>
  </p:clrMapOvr>
  <p:transition spd="slow" advClick="0">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2">
            <a:extLst>
              <a:ext uri="{FF2B5EF4-FFF2-40B4-BE49-F238E27FC236}">
                <a16:creationId xmlns:a16="http://schemas.microsoft.com/office/drawing/2014/main" id="{E161E6EE-23BC-12E6-DF44-C48E6E71E736}"/>
              </a:ext>
            </a:extLst>
          </p:cNvPr>
          <p:cNvSpPr txBox="1">
            <a:spLocks/>
          </p:cNvSpPr>
          <p:nvPr/>
        </p:nvSpPr>
        <p:spPr>
          <a:xfrm>
            <a:off x="1655264" y="951074"/>
            <a:ext cx="9506396" cy="2573432"/>
          </a:xfrm>
          <a:prstGeom prst="rect">
            <a:avLst/>
          </a:prstGeom>
        </p:spPr>
        <p:txBody>
          <a:bodyPr vert="horz" lIns="91440" tIns="45720" rIns="91440" bIns="45720" numCol="2"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endParaRPr lang="de-CH" sz="1600" b="0" dirty="0">
              <a:effectLs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 action="ppaction://hlinkshowjump?jump=nextslide"/>
            <a:extLst>
              <a:ext uri="{FF2B5EF4-FFF2-40B4-BE49-F238E27FC236}">
                <a16:creationId xmlns:a16="http://schemas.microsoft.com/office/drawing/2014/main" id="{9F8FDA19-A1B8-A22E-BDAA-E8D41239A741}"/>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WEITER</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2" action="ppaction://hlinksldjump"/>
            <a:extLst>
              <a:ext uri="{FF2B5EF4-FFF2-40B4-BE49-F238E27FC236}">
                <a16:creationId xmlns:a16="http://schemas.microsoft.com/office/drawing/2014/main" id="{2F660ED4-5117-3FBD-C64F-3C95BFECBDF2}"/>
              </a:ext>
            </a:extLst>
          </p:cNvPr>
          <p:cNvSpPr/>
          <p:nvPr/>
        </p:nvSpPr>
        <p:spPr>
          <a:xfrm>
            <a:off x="8861613"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ZURÜCK</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Content Placeholder 5">
            <a:extLst>
              <a:ext uri="{FF2B5EF4-FFF2-40B4-BE49-F238E27FC236}">
                <a16:creationId xmlns:a16="http://schemas.microsoft.com/office/drawing/2014/main" id="{5160F6D2-E736-4727-8367-A9EAF188B16E}"/>
              </a:ext>
            </a:extLst>
          </p:cNvPr>
          <p:cNvSpPr>
            <a:spLocks noGrp="1"/>
          </p:cNvSpPr>
          <p:nvPr>
            <p:ph idx="11"/>
          </p:nvPr>
        </p:nvSpPr>
        <p:spPr>
          <a:xfrm>
            <a:off x="406400" y="1421823"/>
            <a:ext cx="4699000" cy="4978976"/>
          </a:xfrm>
        </p:spPr>
        <p:txBody>
          <a:bodyPr/>
          <a:lstStyle/>
          <a:p>
            <a:r>
              <a:rPr lang="de-CH" sz="2400" b="1" i="0" u="none" strike="noStrike" dirty="0">
                <a:solidFill>
                  <a:srgbClr val="7ECFFF"/>
                </a:solidFill>
                <a:effectLst/>
                <a:highlight>
                  <a:srgbClr val="000000"/>
                </a:highlight>
                <a:latin typeface="Helvetica Neue" panose="02000503000000020004"/>
                <a:ea typeface="Helvetica Neue" panose="02000503000000020004" pitchFamily="2" charset="0"/>
                <a:cs typeface="Helvetica Neue" panose="02000503000000020004" pitchFamily="2" charset="0"/>
              </a:rPr>
              <a:t>Weiterführende Informationen:</a:t>
            </a:r>
            <a:r>
              <a:rPr lang="de-CH" sz="2400" b="1" i="0" u="none" strike="noStrike" dirty="0">
                <a:solidFill>
                  <a:srgbClr val="7ECFFF"/>
                </a:solidFill>
                <a:effectLst/>
                <a:latin typeface="Helvetica Neue" panose="02000503000000020004"/>
                <a:ea typeface="Helvetica Neue" panose="02000503000000020004" pitchFamily="2" charset="0"/>
                <a:cs typeface="Helvetica Neue" panose="02000503000000020004" pitchFamily="2" charset="0"/>
              </a:rPr>
              <a:t> </a:t>
            </a:r>
            <a:r>
              <a:rPr lang="de-CH" i="0" u="none" strike="noStrike" dirty="0">
                <a:effectLst/>
                <a:latin typeface="Helvetica Neue" panose="02000503000000020004" pitchFamily="2" charset="0"/>
                <a:ea typeface="Helvetica Neue" panose="02000503000000020004" pitchFamily="2" charset="0"/>
                <a:cs typeface="Helvetica Neue" panose="02000503000000020004" pitchFamily="2" charset="0"/>
              </a:rPr>
              <a:t>Mehr</a:t>
            </a:r>
            <a:r>
              <a:rPr lang="de-CH" i="0" u="none" strike="noStrike" dirty="0">
                <a:solidFill>
                  <a:srgbClr val="FF0000"/>
                </a:solidFill>
                <a:effectLst/>
                <a:latin typeface="Helvetica Neue" panose="02000503000000020004" pitchFamily="2" charset="0"/>
                <a:ea typeface="Helvetica Neue" panose="02000503000000020004" pitchFamily="2" charset="0"/>
                <a:cs typeface="Helvetica Neue" panose="02000503000000020004" pitchFamily="2" charset="0"/>
              </a:rPr>
              <a:t> </a:t>
            </a:r>
            <a:r>
              <a:rPr lang="en-US" dirty="0"/>
              <a:t>zu Citizen Science </a:t>
            </a:r>
            <a:r>
              <a:rPr lang="en-US" dirty="0" err="1"/>
              <a:t>als</a:t>
            </a:r>
            <a:r>
              <a:rPr lang="en-US" dirty="0"/>
              <a:t> </a:t>
            </a:r>
            <a:r>
              <a:rPr lang="en-US" dirty="0" err="1"/>
              <a:t>Methode</a:t>
            </a:r>
            <a:r>
              <a:rPr lang="en-US" dirty="0"/>
              <a:t> </a:t>
            </a:r>
            <a:r>
              <a:rPr lang="en-US" dirty="0" err="1"/>
              <a:t>erfährst</a:t>
            </a:r>
            <a:r>
              <a:rPr lang="en-US" dirty="0"/>
              <a:t> Du auf den </a:t>
            </a:r>
            <a:r>
              <a:rPr lang="en-US" dirty="0" err="1"/>
              <a:t>hier</a:t>
            </a:r>
            <a:r>
              <a:rPr lang="en-US" dirty="0"/>
              <a:t> </a:t>
            </a:r>
            <a:r>
              <a:rPr lang="en-US" dirty="0" err="1"/>
              <a:t>gelisteten</a:t>
            </a:r>
            <a:r>
              <a:rPr lang="en-US" dirty="0"/>
              <a:t> </a:t>
            </a:r>
            <a:r>
              <a:rPr lang="en-US" dirty="0" err="1"/>
              <a:t>Webseiten</a:t>
            </a:r>
            <a:r>
              <a:rPr lang="en-US" dirty="0"/>
              <a:t>.</a:t>
            </a:r>
          </a:p>
          <a:p>
            <a:endParaRPr lang="en-US" dirty="0"/>
          </a:p>
          <a:p>
            <a:r>
              <a:rPr lang="de-CH" dirty="0"/>
              <a:t>Wenn Du die Grundlagen von Citizen-Science-Projekten und Projektbeispiele kennenlernen möchtest, empfehlen wir Dir den </a:t>
            </a:r>
            <a:r>
              <a:rPr lang="de-CH" dirty="0">
                <a:solidFill>
                  <a:srgbClr val="7ECFFF"/>
                </a:solidFill>
                <a:highlight>
                  <a:srgbClr val="000000"/>
                </a:highlight>
              </a:rPr>
              <a:t>kostenlosen, interaktiven E-Learning Kurs «</a:t>
            </a:r>
            <a:r>
              <a:rPr lang="de-CH" dirty="0">
                <a:solidFill>
                  <a:srgbClr val="7ECFFF"/>
                </a:solidFill>
                <a:highlight>
                  <a:srgbClr val="000000"/>
                </a:highlight>
                <a:hlinkClick r:id="rId3">
                  <a:extLst>
                    <a:ext uri="{A12FA001-AC4F-418D-AE19-62706E023703}">
                      <ahyp:hlinkClr xmlns:ahyp="http://schemas.microsoft.com/office/drawing/2018/hyperlinkcolor" val="tx"/>
                    </a:ext>
                  </a:extLst>
                </a:hlinkClick>
              </a:rPr>
              <a:t>Citizen Science entdecken</a:t>
            </a:r>
            <a:r>
              <a:rPr lang="de-CH" dirty="0">
                <a:solidFill>
                  <a:srgbClr val="7ECFFF"/>
                </a:solidFill>
                <a:highlight>
                  <a:srgbClr val="000000"/>
                </a:highlight>
              </a:rPr>
              <a:t>».</a:t>
            </a:r>
          </a:p>
          <a:p>
            <a:endParaRPr lang="en-CH"/>
          </a:p>
        </p:txBody>
      </p:sp>
      <p:sp>
        <p:nvSpPr>
          <p:cNvPr id="2" name="Content Placeholder 1">
            <a:extLst>
              <a:ext uri="{FF2B5EF4-FFF2-40B4-BE49-F238E27FC236}">
                <a16:creationId xmlns:a16="http://schemas.microsoft.com/office/drawing/2014/main" id="{AB7AD40B-9915-4619-8210-B4E155800EAA}"/>
              </a:ext>
            </a:extLst>
          </p:cNvPr>
          <p:cNvSpPr>
            <a:spLocks noGrp="1"/>
          </p:cNvSpPr>
          <p:nvPr>
            <p:ph idx="1"/>
          </p:nvPr>
        </p:nvSpPr>
        <p:spPr>
          <a:xfrm>
            <a:off x="5745478" y="457201"/>
            <a:ext cx="5608321" cy="5943600"/>
          </a:xfrm>
        </p:spPr>
        <p:txBody>
          <a:bodyPr anchor="ctr"/>
          <a:lstStyle/>
          <a:p>
            <a:r>
              <a:rPr lang="en-US">
                <a:solidFill>
                  <a:srgbClr val="7ECFFF"/>
                </a:solidFill>
              </a:rPr>
              <a:t>Citizen Science Zürich: </a:t>
            </a:r>
            <a:r>
              <a:rPr lang="en-US" err="1">
                <a:solidFill>
                  <a:srgbClr val="7ECFFF"/>
                </a:solidFill>
                <a:hlinkClick r:id="rId4">
                  <a:extLst>
                    <a:ext uri="{A12FA001-AC4F-418D-AE19-62706E023703}">
                      <ahyp:hlinkClr xmlns:ahyp="http://schemas.microsoft.com/office/drawing/2018/hyperlinkcolor" val="tx"/>
                    </a:ext>
                  </a:extLst>
                </a:hlinkClick>
              </a:rPr>
              <a:t>Partizipative</a:t>
            </a:r>
            <a:r>
              <a:rPr lang="en-US">
                <a:solidFill>
                  <a:srgbClr val="7ECFFF"/>
                </a:solidFill>
                <a:hlinkClick r:id="rId4">
                  <a:extLst>
                    <a:ext uri="{A12FA001-AC4F-418D-AE19-62706E023703}">
                      <ahyp:hlinkClr xmlns:ahyp="http://schemas.microsoft.com/office/drawing/2018/hyperlinkcolor" val="tx"/>
                    </a:ext>
                  </a:extLst>
                </a:hlinkClick>
              </a:rPr>
              <a:t> Citizen Science</a:t>
            </a:r>
            <a:endParaRPr lang="en-US">
              <a:solidFill>
                <a:srgbClr val="7ECFFF"/>
              </a:solidFill>
            </a:endParaRPr>
          </a:p>
          <a:p>
            <a:endParaRPr lang="en-US">
              <a:solidFill>
                <a:srgbClr val="7ECFFF"/>
              </a:solidFill>
            </a:endParaRPr>
          </a:p>
          <a:p>
            <a:r>
              <a:rPr lang="en-US">
                <a:solidFill>
                  <a:srgbClr val="7ECFFF"/>
                </a:solidFill>
              </a:rPr>
              <a:t>Schweiz </a:t>
            </a:r>
            <a:r>
              <a:rPr lang="en-US" err="1">
                <a:solidFill>
                  <a:srgbClr val="7ECFFF"/>
                </a:solidFill>
              </a:rPr>
              <a:t>forscht</a:t>
            </a:r>
            <a:r>
              <a:rPr lang="en-US">
                <a:solidFill>
                  <a:srgbClr val="7ECFFF"/>
                </a:solidFill>
              </a:rPr>
              <a:t>: </a:t>
            </a:r>
            <a:r>
              <a:rPr lang="en-US">
                <a:solidFill>
                  <a:srgbClr val="7ECFFF"/>
                </a:solidFill>
                <a:hlinkClick r:id="rId5">
                  <a:extLst>
                    <a:ext uri="{A12FA001-AC4F-418D-AE19-62706E023703}">
                      <ahyp:hlinkClr xmlns:ahyp="http://schemas.microsoft.com/office/drawing/2018/hyperlinkcolor" val="tx"/>
                    </a:ext>
                  </a:extLst>
                </a:hlinkClick>
              </a:rPr>
              <a:t>Was </a:t>
            </a:r>
            <a:r>
              <a:rPr lang="en-US" err="1">
                <a:solidFill>
                  <a:srgbClr val="7ECFFF"/>
                </a:solidFill>
                <a:hlinkClick r:id="rId5">
                  <a:extLst>
                    <a:ext uri="{A12FA001-AC4F-418D-AE19-62706E023703}">
                      <ahyp:hlinkClr xmlns:ahyp="http://schemas.microsoft.com/office/drawing/2018/hyperlinkcolor" val="tx"/>
                    </a:ext>
                  </a:extLst>
                </a:hlinkClick>
              </a:rPr>
              <a:t>ist</a:t>
            </a:r>
            <a:r>
              <a:rPr lang="en-US">
                <a:solidFill>
                  <a:srgbClr val="7ECFFF"/>
                </a:solidFill>
                <a:hlinkClick r:id="rId5">
                  <a:extLst>
                    <a:ext uri="{A12FA001-AC4F-418D-AE19-62706E023703}">
                      <ahyp:hlinkClr xmlns:ahyp="http://schemas.microsoft.com/office/drawing/2018/hyperlinkcolor" val="tx"/>
                    </a:ext>
                  </a:extLst>
                </a:hlinkClick>
              </a:rPr>
              <a:t> Citizen Science?</a:t>
            </a:r>
            <a:endParaRPr lang="en-US">
              <a:solidFill>
                <a:srgbClr val="7ECFFF"/>
              </a:solidFill>
            </a:endParaRPr>
          </a:p>
          <a:p>
            <a:endParaRPr lang="en-US">
              <a:solidFill>
                <a:srgbClr val="7ECFFF"/>
              </a:solidFill>
            </a:endParaRPr>
          </a:p>
          <a:p>
            <a:r>
              <a:rPr lang="en-US">
                <a:solidFill>
                  <a:srgbClr val="7ECFFF"/>
                </a:solidFill>
              </a:rPr>
              <a:t>European Citizen Science Association (ECSA): </a:t>
            </a:r>
            <a:r>
              <a:rPr lang="en-US">
                <a:solidFill>
                  <a:srgbClr val="7ECFFF"/>
                </a:solidFill>
                <a:hlinkClick r:id="rId6">
                  <a:extLst>
                    <a:ext uri="{A12FA001-AC4F-418D-AE19-62706E023703}">
                      <ahyp:hlinkClr xmlns:ahyp="http://schemas.microsoft.com/office/drawing/2018/hyperlinkcolor" val="tx"/>
                    </a:ext>
                  </a:extLst>
                </a:hlinkClick>
              </a:rPr>
              <a:t>Characteristics of Citizen Science</a:t>
            </a:r>
            <a:endParaRPr lang="en-US">
              <a:solidFill>
                <a:srgbClr val="7ECFFF"/>
              </a:solidFill>
            </a:endParaRPr>
          </a:p>
        </p:txBody>
      </p:sp>
      <p:pic>
        <p:nvPicPr>
          <p:cNvPr id="10" name="Graphic 9">
            <a:extLst>
              <a:ext uri="{FF2B5EF4-FFF2-40B4-BE49-F238E27FC236}">
                <a16:creationId xmlns:a16="http://schemas.microsoft.com/office/drawing/2014/main" id="{0352971B-EE2A-4E04-981D-EBCF7E0818A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3521383878"/>
      </p:ext>
    </p:extLst>
  </p:cSld>
  <p:clrMapOvr>
    <a:masterClrMapping/>
  </p:clrMapOvr>
  <p:transition spd="slow" advClick="0">
    <p:push dir="u"/>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7ECFFF"/>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indent="0" algn="ctr" rtl="0">
              <a:spcBef>
                <a:spcPts val="0"/>
              </a:spcBef>
              <a:spcAft>
                <a:spcPts val="0"/>
              </a:spcAft>
              <a:buNone/>
            </a:pPr>
            <a:r>
              <a:rPr lang="de-CH" b="1" i="0" u="none" strike="noStrike" dirty="0">
                <a:effectLst/>
                <a:latin typeface="Helvetica Neue" panose="02000503000000020004" pitchFamily="2" charset="0"/>
                <a:ea typeface="Helvetica Neue" panose="02000503000000020004" pitchFamily="2" charset="0"/>
                <a:cs typeface="Helvetica Neue" panose="02000503000000020004" pitchFamily="2" charset="0"/>
              </a:rPr>
              <a:t>Kann die Fragestellung auch ohne die Mitarbeit von Citizen Scientists beantwortet werden?</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rId2" action="ppaction://hlinksldjump"/>
            <a:extLst>
              <a:ext uri="{FF2B5EF4-FFF2-40B4-BE49-F238E27FC236}">
                <a16:creationId xmlns:a16="http://schemas.microsoft.com/office/drawing/2014/main" id="{F48E1313-E2E4-47E4-E364-9A9F8464FE3A}"/>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6" name="Abgerundetes Rechteck 5">
            <a:hlinkClick r:id="rId3" action="ppaction://hlinksldjump"/>
            <a:extLst>
              <a:ext uri="{FF2B5EF4-FFF2-40B4-BE49-F238E27FC236}">
                <a16:creationId xmlns:a16="http://schemas.microsoft.com/office/drawing/2014/main" id="{122E2D29-4B88-256D-56AD-818B81907424}"/>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4222455452"/>
      </p:ext>
    </p:extLst>
  </p:cSld>
  <p:clrMapOvr>
    <a:masterClrMapping/>
  </p:clrMapOvr>
  <p:transition spd="slow" advClick="0">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1">
            <a:hlinkClick r:id="rId2" action="ppaction://hlinksldjump"/>
            <a:extLst>
              <a:ext uri="{FF2B5EF4-FFF2-40B4-BE49-F238E27FC236}">
                <a16:creationId xmlns:a16="http://schemas.microsoft.com/office/drawing/2014/main" id="{6AF23857-4511-DD80-033F-882F2E16DBD6}"/>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 action="ppaction://hlinkshowjump?jump=previousslide"/>
            <a:extLst>
              <a:ext uri="{FF2B5EF4-FFF2-40B4-BE49-F238E27FC236}">
                <a16:creationId xmlns:a16="http://schemas.microsoft.com/office/drawing/2014/main" id="{F3EB3562-33BA-C361-30B1-A138E605E212}"/>
              </a:ext>
            </a:extLst>
          </p:cNvPr>
          <p:cNvSpPr/>
          <p:nvPr/>
        </p:nvSpPr>
        <p:spPr>
          <a:xfrm>
            <a:off x="8861612"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Content Placeholder 5">
            <a:extLst>
              <a:ext uri="{FF2B5EF4-FFF2-40B4-BE49-F238E27FC236}">
                <a16:creationId xmlns:a16="http://schemas.microsoft.com/office/drawing/2014/main" id="{29DF11C8-079F-4FD5-87DC-0DB593D3DA08}"/>
              </a:ext>
            </a:extLst>
          </p:cNvPr>
          <p:cNvSpPr>
            <a:spLocks noGrp="1"/>
          </p:cNvSpPr>
          <p:nvPr>
            <p:ph idx="1"/>
          </p:nvPr>
        </p:nvSpPr>
        <p:spPr>
          <a:xfrm>
            <a:off x="1800000" y="457201"/>
            <a:ext cx="9553800" cy="5943600"/>
          </a:xfrm>
        </p:spPr>
        <p:txBody>
          <a:bodyPr/>
          <a:lstStyle/>
          <a:p>
            <a:r>
              <a:rPr lang="de-CH">
                <a:highlight>
                  <a:srgbClr val="BED201"/>
                </a:highlight>
              </a:rPr>
              <a:t>Reflexion:</a:t>
            </a:r>
            <a:r>
              <a:rPr lang="de-CH"/>
              <a:t> </a:t>
            </a:r>
            <a:r>
              <a:rPr lang="de-DE"/>
              <a:t>Wenn die Fragestellung auch ohne die Mitarbeit von Citizen Scientists beantwortet werden kann, worin liegt dann der Mehrwert der Zusammenarbeit? </a:t>
            </a:r>
            <a:endParaRPr lang="de-CH"/>
          </a:p>
          <a:p>
            <a:endParaRPr lang="de-CH"/>
          </a:p>
          <a:p>
            <a:r>
              <a:rPr lang="de-DE"/>
              <a:t>Wenn es keinen solchen gibt, würden sich eventuell </a:t>
            </a:r>
            <a:br>
              <a:rPr lang="de-DE"/>
            </a:br>
            <a:r>
              <a:rPr lang="de-DE"/>
              <a:t>andere Methoden besser eignen, um die Projektziele zu erreichen?</a:t>
            </a:r>
          </a:p>
          <a:p>
            <a:endParaRPr lang="de-DE"/>
          </a:p>
          <a:p>
            <a:r>
              <a:rPr lang="de-DE"/>
              <a:t>Oder handelt es sich eher um ein Vorhaben, das dem Bereich </a:t>
            </a:r>
            <a:r>
              <a:rPr lang="de-CH"/>
              <a:t>«Wissenschaftskommunikation»</a:t>
            </a:r>
            <a:r>
              <a:rPr lang="de-DE"/>
              <a:t> oder </a:t>
            </a:r>
            <a:r>
              <a:rPr lang="de-CH"/>
              <a:t>«</a:t>
            </a:r>
            <a:r>
              <a:rPr lang="de-DE"/>
              <a:t>Outreach</a:t>
            </a:r>
            <a:r>
              <a:rPr lang="de-CH"/>
              <a:t>»</a:t>
            </a:r>
            <a:r>
              <a:rPr lang="de-DE"/>
              <a:t> zuzuordnen ist?</a:t>
            </a:r>
          </a:p>
          <a:p>
            <a:endParaRPr lang="de-CH"/>
          </a:p>
          <a:p>
            <a:r>
              <a:rPr lang="de-CH" sz="1600">
                <a:solidFill>
                  <a:srgbClr val="BED201"/>
                </a:solidFill>
              </a:rPr>
              <a:t>Nimm Dir etwas Zeit / Mach Dir Notizen / Tausche Dich mit anderen aus</a:t>
            </a:r>
          </a:p>
        </p:txBody>
      </p:sp>
      <p:pic>
        <p:nvPicPr>
          <p:cNvPr id="8" name="Graphic 7">
            <a:extLst>
              <a:ext uri="{FF2B5EF4-FFF2-40B4-BE49-F238E27FC236}">
                <a16:creationId xmlns:a16="http://schemas.microsoft.com/office/drawing/2014/main" id="{7D652D9C-3E59-4126-A083-9EBAB832B6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1525146718"/>
      </p:ext>
    </p:extLst>
  </p:cSld>
  <p:clrMapOvr>
    <a:masterClrMapping/>
  </p:clrMapOvr>
  <p:transition spd="slow" advClick="0">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1">
            <a:hlinkClick r:id="" action="ppaction://hlinkshowjump?jump=nextslide"/>
            <a:extLst>
              <a:ext uri="{FF2B5EF4-FFF2-40B4-BE49-F238E27FC236}">
                <a16:creationId xmlns:a16="http://schemas.microsoft.com/office/drawing/2014/main" id="{F2A26F34-C144-2907-7529-30F77F830A22}"/>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rId2" action="ppaction://hlinksldjump"/>
            <a:extLst>
              <a:ext uri="{FF2B5EF4-FFF2-40B4-BE49-F238E27FC236}">
                <a16:creationId xmlns:a16="http://schemas.microsoft.com/office/drawing/2014/main" id="{F03D13FF-55BC-0345-369E-BB1D008782D1}"/>
              </a:ext>
            </a:extLst>
          </p:cNvPr>
          <p:cNvSpPr/>
          <p:nvPr/>
        </p:nvSpPr>
        <p:spPr>
          <a:xfrm>
            <a:off x="8861290"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Content Placeholder 5">
            <a:extLst>
              <a:ext uri="{FF2B5EF4-FFF2-40B4-BE49-F238E27FC236}">
                <a16:creationId xmlns:a16="http://schemas.microsoft.com/office/drawing/2014/main" id="{AB78170C-2006-4B4B-9310-64362FAB4CEA}"/>
              </a:ext>
            </a:extLst>
          </p:cNvPr>
          <p:cNvSpPr>
            <a:spLocks noGrp="1"/>
          </p:cNvSpPr>
          <p:nvPr>
            <p:ph idx="1"/>
          </p:nvPr>
        </p:nvSpPr>
        <p:spPr>
          <a:xfrm>
            <a:off x="1800000" y="457201"/>
            <a:ext cx="9553800" cy="5943600"/>
          </a:xfrm>
        </p:spPr>
        <p:txBody>
          <a:bodyPr/>
          <a:lstStyle/>
          <a:p>
            <a:r>
              <a:rPr lang="de-CH">
                <a:highlight>
                  <a:srgbClr val="BED201"/>
                </a:highlight>
              </a:rPr>
              <a:t>Reflexion:</a:t>
            </a:r>
            <a:r>
              <a:rPr lang="de-CH"/>
              <a:t> Hast Du auch daran gedacht, die unterschiedlichen Möglichkeiten der Mitwirkung und ihre konkrete Umsetzung im Projektplan zu definieren?</a:t>
            </a:r>
          </a:p>
          <a:p>
            <a:endParaRPr lang="de-CH"/>
          </a:p>
          <a:p>
            <a:r>
              <a:rPr lang="de-CH"/>
              <a:t>Welchen wissenschaftlichen Beitrag leisten Bürger:innen in den unterschiedlichen Projektphasen?</a:t>
            </a:r>
          </a:p>
          <a:p>
            <a:endParaRPr lang="de-CH"/>
          </a:p>
          <a:p>
            <a:r>
              <a:rPr lang="de-CH" sz="1600">
                <a:solidFill>
                  <a:srgbClr val="BED201"/>
                </a:solidFill>
              </a:rPr>
              <a:t>Nimm Dir etwas Zeit / Überprüfe bzw. ergänze Deinen Projektplan</a:t>
            </a:r>
          </a:p>
        </p:txBody>
      </p:sp>
      <p:pic>
        <p:nvPicPr>
          <p:cNvPr id="9" name="Graphic 8">
            <a:extLst>
              <a:ext uri="{FF2B5EF4-FFF2-40B4-BE49-F238E27FC236}">
                <a16:creationId xmlns:a16="http://schemas.microsoft.com/office/drawing/2014/main" id="{631FCBFF-6EB1-4E4B-8844-CA6C5253EBF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3539661370"/>
      </p:ext>
    </p:extLst>
  </p:cSld>
  <p:clrMapOvr>
    <a:masterClrMapping/>
  </p:clrMapOvr>
  <p:transition spd="slow" advClick="0">
    <p:push dir="u"/>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7ECFFF"/>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2ABD61-B421-53AF-B1BB-9AFC39A8854F}"/>
              </a:ext>
            </a:extLst>
          </p:cNvPr>
          <p:cNvSpPr>
            <a:spLocks noGrp="1"/>
          </p:cNvSpPr>
          <p:nvPr>
            <p:ph type="title"/>
          </p:nvPr>
        </p:nvSpPr>
        <p:spPr/>
        <p:txBody>
          <a:bodyPr>
            <a:normAutofit/>
          </a:bodyPr>
          <a:lstStyle/>
          <a:p>
            <a:pPr algn="ctr"/>
            <a:r>
              <a:rPr lang="de-CH" sz="4000" dirty="0">
                <a:latin typeface="Helvetica Neue" panose="02000503000000020004" pitchFamily="2" charset="0"/>
                <a:ea typeface="Helvetica Neue" panose="02000503000000020004" pitchFamily="2" charset="0"/>
                <a:cs typeface="Helvetica Neue" panose="02000503000000020004" pitchFamily="2" charset="0"/>
              </a:rPr>
              <a:t>Prinzip 1: Voraussetzung</a:t>
            </a:r>
            <a:endParaRPr lang="de-DE" sz="40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Inhaltsplatzhalter 2">
            <a:extLst>
              <a:ext uri="{FF2B5EF4-FFF2-40B4-BE49-F238E27FC236}">
                <a16:creationId xmlns:a16="http://schemas.microsoft.com/office/drawing/2014/main" id="{12F71D82-DAFC-5501-953F-CFD26A798FF2}"/>
              </a:ext>
            </a:extLst>
          </p:cNvPr>
          <p:cNvSpPr>
            <a:spLocks noGrp="1"/>
          </p:cNvSpPr>
          <p:nvPr>
            <p:ph idx="1"/>
          </p:nvPr>
        </p:nvSpPr>
        <p:spPr>
          <a:xfrm>
            <a:off x="838200" y="1940523"/>
            <a:ext cx="10515600" cy="4011838"/>
          </a:xfrm>
        </p:spPr>
        <p:txBody>
          <a:bodyPr>
            <a:normAutofit/>
          </a:bodyPr>
          <a:lstStyle/>
          <a:p>
            <a:pPr marL="0" indent="0">
              <a:buNone/>
            </a:pPr>
            <a:r>
              <a:rPr lang="de-CH" sz="1600" dirty="0"/>
              <a:t>Du befindest Dich am Ende des Prinzips. Hier ist eine Zusammenfassung der wichtigsten Punkte aus Prinzip 1: </a:t>
            </a:r>
          </a:p>
          <a:p>
            <a:pPr marL="0" indent="0">
              <a:buNone/>
            </a:pPr>
            <a:r>
              <a:rPr lang="de-CH" sz="2400" dirty="0">
                <a:latin typeface="Helvetica Neue" panose="02000503000000020004" pitchFamily="2" charset="0"/>
                <a:ea typeface="Helvetica Neue" panose="02000503000000020004" pitchFamily="2" charset="0"/>
                <a:cs typeface="Helvetica Neue" panose="02000503000000020004" pitchFamily="2" charset="0"/>
              </a:rPr>
              <a:t>In Citizen-Science-Projekten arbeiten Forschende mit Personen ausserhalb des akademischen Systems zusammen. Citizen Scientists können dabei unterschiedlich stark in die Forschung eingebunden sein. Eine zentrale Voraussetzung ist, dass sie aktiv in die Forschung eingebunden sind: Citizen Science ist «Forschung mit» statt «Forschung über»!</a:t>
            </a:r>
          </a:p>
          <a:p>
            <a:pPr marL="0" indent="0">
              <a:buNone/>
            </a:pPr>
            <a:r>
              <a:rPr lang="de-CH" sz="2400" dirty="0">
                <a:latin typeface="Helvetica Neue" panose="02000503000000020004" pitchFamily="2" charset="0"/>
                <a:ea typeface="Helvetica Neue" panose="02000503000000020004" pitchFamily="2" charset="0"/>
                <a:cs typeface="Helvetica Neue" panose="02000503000000020004" pitchFamily="2" charset="0"/>
              </a:rPr>
              <a:t>Reflektiere die Voraussetzungen für die Teilnahme am Projekt wie Mobilität, Zeit oder finanzielle Ressourcen und überlege, wie Du Hürden allenfalls abbauen kannst. Zudem sollte reflektiert werden, ob die Zusammenarbeit mit Citizen Scientists einen Mehrwert bietet und welchen Beitrag sie in den verschiedenen Projektphasen leisten.</a:t>
            </a:r>
            <a:endParaRPr lang="de-DE" sz="24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Abgerundetes Rechteck 5">
            <a:hlinkClick r:id="rId2" action="ppaction://hlinksldjump"/>
            <a:extLst>
              <a:ext uri="{FF2B5EF4-FFF2-40B4-BE49-F238E27FC236}">
                <a16:creationId xmlns:a16="http://schemas.microsoft.com/office/drawing/2014/main" id="{CEA63760-BE4F-2752-6566-9048F674F6DB}"/>
              </a:ext>
            </a:extLst>
          </p:cNvPr>
          <p:cNvSpPr/>
          <p:nvPr/>
        </p:nvSpPr>
        <p:spPr>
          <a:xfrm>
            <a:off x="2061460"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3" action="ppaction://hlinksldjump"/>
            <a:extLst>
              <a:ext uri="{FF2B5EF4-FFF2-40B4-BE49-F238E27FC236}">
                <a16:creationId xmlns:a16="http://schemas.microsoft.com/office/drawing/2014/main" id="{1FBADF96-3D8C-E51B-C872-1C5FF518A08A}"/>
              </a:ext>
            </a:extLst>
          </p:cNvPr>
          <p:cNvSpPr/>
          <p:nvPr/>
        </p:nvSpPr>
        <p:spPr>
          <a:xfrm>
            <a:off x="5404624"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INTRO</a:t>
            </a:r>
            <a:endParaRPr lang="de-DE" sz="1400"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8" name="Abgerundetes Rechteck 7">
            <a:hlinkClick r:id="" action="ppaction://hlinkshowjump?jump=nextslide"/>
            <a:extLst>
              <a:ext uri="{FF2B5EF4-FFF2-40B4-BE49-F238E27FC236}">
                <a16:creationId xmlns:a16="http://schemas.microsoft.com/office/drawing/2014/main" id="{943BD5EF-3A24-4A14-9329-7169F635DA19}"/>
              </a:ext>
            </a:extLst>
          </p:cNvPr>
          <p:cNvSpPr/>
          <p:nvPr/>
        </p:nvSpPr>
        <p:spPr>
          <a:xfrm>
            <a:off x="8747788" y="6107943"/>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PRINZIP 2</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5" name="Grafik 4">
            <a:hlinkClick r:id="rId4" action="ppaction://hlinksldjump"/>
            <a:extLst>
              <a:ext uri="{FF2B5EF4-FFF2-40B4-BE49-F238E27FC236}">
                <a16:creationId xmlns:a16="http://schemas.microsoft.com/office/drawing/2014/main" id="{F967384A-254D-F0E2-FB53-5DF0D5084932}"/>
              </a:ext>
            </a:extLst>
          </p:cNvPr>
          <p:cNvPicPr>
            <a:picLocks noChangeAspect="1"/>
          </p:cNvPicPr>
          <p:nvPr/>
        </p:nvPicPr>
        <p:blipFill>
          <a:blip r:embed="rId5"/>
          <a:stretch>
            <a:fillRect/>
          </a:stretch>
        </p:blipFill>
        <p:spPr>
          <a:xfrm>
            <a:off x="0" y="0"/>
            <a:ext cx="1800000" cy="1800000"/>
          </a:xfrm>
          <a:prstGeom prst="rect">
            <a:avLst/>
          </a:prstGeom>
        </p:spPr>
      </p:pic>
    </p:spTree>
    <p:extLst>
      <p:ext uri="{BB962C8B-B14F-4D97-AF65-F5344CB8AC3E}">
        <p14:creationId xmlns:p14="http://schemas.microsoft.com/office/powerpoint/2010/main" val="37472227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BED20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lstStyle/>
          <a:p>
            <a:pPr marL="0" indent="0" algn="ctr" rtl="0">
              <a:spcBef>
                <a:spcPts val="1400"/>
              </a:spcBef>
              <a:spcAft>
                <a:spcPts val="1400"/>
              </a:spcAft>
              <a:buNone/>
            </a:pPr>
            <a:r>
              <a:rPr lang="de-CH" b="1" i="0" u="none" strike="noStrike">
                <a:effectLst/>
                <a:latin typeface="Helvetica Neue" panose="02000503000000020004" pitchFamily="2" charset="0"/>
                <a:ea typeface="Helvetica Neue" panose="02000503000000020004" pitchFamily="2" charset="0"/>
                <a:cs typeface="Helvetica Neue" panose="02000503000000020004" pitchFamily="2" charset="0"/>
              </a:rPr>
              <a:t>Besteht eine wissenschaftliche Fragestellung, </a:t>
            </a:r>
            <a:br>
              <a:rPr lang="de-CH" b="1" i="0" u="none" strike="noStrike">
                <a:effectLst/>
                <a:latin typeface="Helvetica Neue" panose="02000503000000020004" pitchFamily="2" charset="0"/>
                <a:ea typeface="Helvetica Neue" panose="02000503000000020004" pitchFamily="2" charset="0"/>
                <a:cs typeface="Helvetica Neue" panose="02000503000000020004" pitchFamily="2" charset="0"/>
              </a:rPr>
            </a:br>
            <a:r>
              <a:rPr lang="de-CH" b="1" i="0" u="none" strike="noStrike">
                <a:effectLst/>
                <a:latin typeface="Helvetica Neue" panose="02000503000000020004" pitchFamily="2" charset="0"/>
                <a:ea typeface="Helvetica Neue" panose="02000503000000020004" pitchFamily="2" charset="0"/>
                <a:cs typeface="Helvetica Neue" panose="02000503000000020004" pitchFamily="2" charset="0"/>
              </a:rPr>
              <a:t>die mit Deinem Projekt beantwortet werden soll?</a:t>
            </a:r>
            <a:endParaRPr lang="de-DE"/>
          </a:p>
        </p:txBody>
      </p:sp>
      <p:sp>
        <p:nvSpPr>
          <p:cNvPr id="7" name="Abgerundetes Rechteck 4">
            <a:hlinkClick r:id="rId2" action="ppaction://hlinksldjump"/>
            <a:extLst>
              <a:ext uri="{FF2B5EF4-FFF2-40B4-BE49-F238E27FC236}">
                <a16:creationId xmlns:a16="http://schemas.microsoft.com/office/drawing/2014/main" id="{BDBB80E1-2A42-41F4-986C-F2191E8133B1}"/>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8" name="Abgerundetes Rechteck 5">
            <a:hlinkClick r:id="rId3" action="ppaction://hlinksldjump"/>
            <a:extLst>
              <a:ext uri="{FF2B5EF4-FFF2-40B4-BE49-F238E27FC236}">
                <a16:creationId xmlns:a16="http://schemas.microsoft.com/office/drawing/2014/main" id="{6A00950A-FC06-42B1-97EE-D785CB7804D8}"/>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2994733544"/>
      </p:ext>
    </p:extLst>
  </p:cSld>
  <p:clrMapOvr>
    <a:masterClrMapping/>
  </p:clrMapOvr>
  <p:transition spd="slow" advClick="0">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1">
            <a:hlinkClick r:id="rId2" action="ppaction://hlinksldjump"/>
            <a:extLst>
              <a:ext uri="{FF2B5EF4-FFF2-40B4-BE49-F238E27FC236}">
                <a16:creationId xmlns:a16="http://schemas.microsoft.com/office/drawing/2014/main" id="{AF0F39B1-A103-BD4B-68A0-442A31E84B72}"/>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Abgerundetes Rechteck 2">
            <a:hlinkClick r:id="" action="ppaction://hlinkshowjump?jump=previousslide"/>
            <a:extLst>
              <a:ext uri="{FF2B5EF4-FFF2-40B4-BE49-F238E27FC236}">
                <a16:creationId xmlns:a16="http://schemas.microsoft.com/office/drawing/2014/main" id="{39C2D566-12DD-CF98-5730-DD2A5F6C8922}"/>
              </a:ext>
            </a:extLst>
          </p:cNvPr>
          <p:cNvSpPr/>
          <p:nvPr/>
        </p:nvSpPr>
        <p:spPr>
          <a:xfrm>
            <a:off x="8861690"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3" name="Content Placeholder 12">
            <a:extLst>
              <a:ext uri="{FF2B5EF4-FFF2-40B4-BE49-F238E27FC236}">
                <a16:creationId xmlns:a16="http://schemas.microsoft.com/office/drawing/2014/main" id="{F626E7F2-A575-4AF7-9FC3-C5AEADC3F622}"/>
              </a:ext>
            </a:extLst>
          </p:cNvPr>
          <p:cNvSpPr>
            <a:spLocks noGrp="1"/>
          </p:cNvSpPr>
          <p:nvPr>
            <p:ph idx="1"/>
          </p:nvPr>
        </p:nvSpPr>
        <p:spPr/>
        <p:txBody>
          <a:bodyPr/>
          <a:lstStyle/>
          <a:p>
            <a:pPr marL="0" indent="0" rtl="0">
              <a:buNone/>
            </a:pPr>
            <a:r>
              <a:rPr lang="de-CH" sz="2400" b="1" i="0" u="none" strike="noStrike">
                <a:solidFill>
                  <a:srgbClr val="80CECE"/>
                </a:solidFill>
                <a:effectLst/>
                <a:highlight>
                  <a:srgbClr val="000000"/>
                </a:highlight>
                <a:latin typeface="Helvetica Neue" panose="02000503000000020004"/>
              </a:rPr>
              <a:t>Hinweis:</a:t>
            </a:r>
            <a:r>
              <a:rPr lang="de-CH" sz="2400" b="1" i="0" u="none" strike="noStrike">
                <a:solidFill>
                  <a:srgbClr val="000000"/>
                </a:solidFill>
                <a:effectLst/>
                <a:latin typeface="Helvetica Neue" panose="02000503000000020004"/>
              </a:rPr>
              <a:t> Citizen-Science-Projekte verfolgen ein wissenschaftliches Erkenntnisinteresse und gehen diesem unter Einbezug der Bevölkerung nach. Sie können darüber hinaus weitere Ziele verfolgen und zum Beispiel einen aktivistischen oder politischen Anspruch haben. Für unterschiedliche Teilnehmende können daher unterschiedliche Ziele und Motivationen im Vordergrund stehen. </a:t>
            </a:r>
          </a:p>
          <a:p>
            <a:pPr marL="0" indent="0" rtl="0">
              <a:buNone/>
            </a:pPr>
            <a:endParaRPr lang="de-CH" sz="2400" b="1" i="0" u="none" strike="noStrike">
              <a:solidFill>
                <a:srgbClr val="000000"/>
              </a:solidFill>
              <a:effectLst/>
              <a:latin typeface="Helvetica Neue" panose="02000503000000020004"/>
            </a:endParaRPr>
          </a:p>
          <a:p>
            <a:pPr marL="0" indent="0" rtl="0">
              <a:buNone/>
            </a:pPr>
            <a:r>
              <a:rPr lang="de-CH" sz="2400" b="1" i="0" u="none" strike="noStrike">
                <a:solidFill>
                  <a:srgbClr val="80CECE"/>
                </a:solidFill>
                <a:effectLst/>
                <a:highlight>
                  <a:srgbClr val="000000"/>
                </a:highlight>
                <a:latin typeface="Helvetica Neue" panose="02000503000000020004"/>
              </a:rPr>
              <a:t>Der wissenschaftliche Anspruch muss jedoch bei jedem Citizen-Science-Projekt vorhanden sein. </a:t>
            </a:r>
            <a:endParaRPr lang="de-CH" sz="2400" b="1">
              <a:solidFill>
                <a:srgbClr val="80CECE"/>
              </a:solidFill>
              <a:effectLst/>
              <a:highlight>
                <a:srgbClr val="000000"/>
              </a:highlight>
              <a:latin typeface="Helvetica Neue" panose="02000503000000020004"/>
            </a:endParaRPr>
          </a:p>
          <a:p>
            <a:endParaRPr lang="en-CH"/>
          </a:p>
        </p:txBody>
      </p:sp>
      <p:sp>
        <p:nvSpPr>
          <p:cNvPr id="14" name="Content Placeholder 13">
            <a:extLst>
              <a:ext uri="{FF2B5EF4-FFF2-40B4-BE49-F238E27FC236}">
                <a16:creationId xmlns:a16="http://schemas.microsoft.com/office/drawing/2014/main" id="{06DC0219-77A1-40AF-A6EB-978EB16AB372}"/>
              </a:ext>
            </a:extLst>
          </p:cNvPr>
          <p:cNvSpPr>
            <a:spLocks noGrp="1"/>
          </p:cNvSpPr>
          <p:nvPr>
            <p:ph idx="10"/>
          </p:nvPr>
        </p:nvSpPr>
        <p:spPr/>
        <p:txBody>
          <a:bodyPr/>
          <a:lstStyle/>
          <a:p>
            <a:r>
              <a:rPr kumimoji="0" lang="en-US" sz="1200" b="0" i="0" u="none" strike="noStrike" kern="1200" cap="none" spc="0" normalizeH="0" baseline="0" noProof="0">
                <a:ln>
                  <a:noFill/>
                </a:ln>
                <a:effectLst/>
                <a:uLnTx/>
                <a:uFillTx/>
                <a:latin typeface="Helvetica Neue" panose="02000503000000020004"/>
                <a:ea typeface="+mn-ea"/>
                <a:cs typeface="+mn-cs"/>
              </a:rPr>
              <a:t>1 «10 Schweizer Citizen-Science-</a:t>
            </a:r>
            <a:r>
              <a:rPr kumimoji="0" lang="en-US" sz="1200" b="0" i="0" u="none" strike="noStrike" kern="1200" cap="none" spc="0" normalizeH="0" baseline="0" noProof="0" err="1">
                <a:ln>
                  <a:noFill/>
                </a:ln>
                <a:effectLst/>
                <a:uLnTx/>
                <a:uFillTx/>
                <a:latin typeface="Helvetica Neue" panose="02000503000000020004"/>
                <a:ea typeface="+mn-ea"/>
                <a:cs typeface="+mn-cs"/>
              </a:rPr>
              <a:t>Prinzipien</a:t>
            </a:r>
            <a:r>
              <a:rPr kumimoji="0" lang="en-US" sz="1200" b="0" i="0" u="none" strike="noStrike" kern="1200" cap="none" spc="0" normalizeH="0" baseline="0" noProof="0">
                <a:ln>
                  <a:noFill/>
                </a:ln>
                <a:effectLst/>
                <a:uLnTx/>
                <a:uFillTx/>
                <a:latin typeface="Helvetica Neue" panose="02000503000000020004"/>
                <a:ea typeface="+mn-ea"/>
                <a:cs typeface="+mn-cs"/>
              </a:rPr>
              <a:t>»: </a:t>
            </a:r>
            <a:r>
              <a:rPr kumimoji="0" lang="en-US" sz="1200" b="0" i="0" u="none" strike="noStrike" kern="1200" cap="none" spc="0" normalizeH="0" baseline="0" noProof="0">
                <a:ln>
                  <a:noFill/>
                </a:ln>
                <a:effectLst/>
                <a:uLnTx/>
                <a:uFillTx/>
                <a:latin typeface="Helvetica Neue" panose="02000503000000020004"/>
                <a:ea typeface="+mn-ea"/>
                <a:cs typeface="+mn-cs"/>
                <a:hlinkClick r:id="rId3">
                  <a:extLst>
                    <a:ext uri="{A12FA001-AC4F-418D-AE19-62706E023703}">
                      <ahyp:hlinkClr xmlns:ahyp="http://schemas.microsoft.com/office/drawing/2018/hyperlinkcolor" val="tx"/>
                    </a:ext>
                  </a:extLst>
                </a:hlinkClick>
              </a:rPr>
              <a:t>Prinzip</a:t>
            </a:r>
            <a:r>
              <a:rPr lang="en-US" sz="1200">
                <a:latin typeface="Helvetica Neue" panose="02000503000000020004"/>
                <a:hlinkClick r:id="rId3">
                  <a:extLst>
                    <a:ext uri="{A12FA001-AC4F-418D-AE19-62706E023703}">
                      <ahyp:hlinkClr xmlns:ahyp="http://schemas.microsoft.com/office/drawing/2018/hyperlinkcolor" val="tx"/>
                    </a:ext>
                  </a:extLst>
                </a:hlinkClick>
              </a:rPr>
              <a:t> 2</a:t>
            </a:r>
            <a:r>
              <a:rPr kumimoji="0" lang="en-US" sz="1200" b="0" i="0" u="none" strike="noStrike" kern="1200" cap="none" spc="0" normalizeH="0" baseline="0" noProof="0">
                <a:ln>
                  <a:noFill/>
                </a:ln>
                <a:effectLst/>
                <a:uLnTx/>
                <a:uFillTx/>
                <a:latin typeface="Helvetica Neue" panose="02000503000000020004"/>
                <a:ea typeface="+mn-ea"/>
                <a:cs typeface="+mn-cs"/>
                <a:hlinkClick r:id="rId3">
                  <a:extLst>
                    <a:ext uri="{A12FA001-AC4F-418D-AE19-62706E023703}">
                      <ahyp:hlinkClr xmlns:ahyp="http://schemas.microsoft.com/office/drawing/2018/hyperlinkcolor" val="tx"/>
                    </a:ext>
                  </a:extLst>
                </a:hlinkClick>
              </a:rPr>
              <a:t> </a:t>
            </a:r>
            <a:r>
              <a:rPr kumimoji="0" lang="de-CH" sz="1200" b="0" i="0" u="none" strike="noStrike" kern="1200" cap="none" spc="0" normalizeH="0" baseline="0" noProof="0">
                <a:ln>
                  <a:noFill/>
                </a:ln>
                <a:effectLst/>
                <a:uLnTx/>
                <a:uFillTx/>
                <a:latin typeface="Helvetica Neue" panose="02000503000000020004"/>
                <a:ea typeface="+mn-ea"/>
                <a:cs typeface="+mn-cs"/>
                <a:hlinkClick r:id="rId3">
                  <a:extLst>
                    <a:ext uri="{A12FA001-AC4F-418D-AE19-62706E023703}">
                      <ahyp:hlinkClr xmlns:ahyp="http://schemas.microsoft.com/office/drawing/2018/hyperlinkcolor" val="tx"/>
                    </a:ext>
                  </a:extLst>
                </a:hlinkClick>
              </a:rPr>
              <a:t>«</a:t>
            </a:r>
            <a:r>
              <a:rPr kumimoji="0" lang="en-US" sz="1200" b="0" i="0" u="none" strike="noStrike" kern="1200" cap="none" spc="0" normalizeH="0" baseline="0" noProof="0" err="1">
                <a:ln>
                  <a:noFill/>
                </a:ln>
                <a:effectLst/>
                <a:uLnTx/>
                <a:uFillTx/>
                <a:latin typeface="Helvetica Neue" panose="02000503000000020004"/>
                <a:ea typeface="+mn-ea"/>
                <a:cs typeface="+mn-cs"/>
                <a:hlinkClick r:id="rId3">
                  <a:extLst>
                    <a:ext uri="{A12FA001-AC4F-418D-AE19-62706E023703}">
                      <ahyp:hlinkClr xmlns:ahyp="http://schemas.microsoft.com/office/drawing/2018/hyperlinkcolor" val="tx"/>
                    </a:ext>
                  </a:extLst>
                </a:hlinkClick>
              </a:rPr>
              <a:t>Ziel</a:t>
            </a:r>
            <a:r>
              <a:rPr kumimoji="0" lang="de-CH" sz="1200" b="0" i="0" u="none" strike="noStrike" kern="1200" cap="none" spc="0" normalizeH="0" baseline="0" noProof="0">
                <a:ln>
                  <a:noFill/>
                </a:ln>
                <a:effectLst/>
                <a:uLnTx/>
                <a:uFillTx/>
                <a:latin typeface="Helvetica Neue" panose="02000503000000020004"/>
                <a:ea typeface="+mn-ea"/>
                <a:cs typeface="+mn-cs"/>
                <a:hlinkClick r:id="rId3">
                  <a:extLst>
                    <a:ext uri="{A12FA001-AC4F-418D-AE19-62706E023703}">
                      <ahyp:hlinkClr xmlns:ahyp="http://schemas.microsoft.com/office/drawing/2018/hyperlinkcolor" val="tx"/>
                    </a:ext>
                  </a:extLst>
                </a:hlinkClick>
              </a:rPr>
              <a:t>»</a:t>
            </a:r>
            <a:endParaRPr lang="de-CH"/>
          </a:p>
        </p:txBody>
      </p:sp>
      <p:sp>
        <p:nvSpPr>
          <p:cNvPr id="15" name="Text Placeholder 14">
            <a:extLst>
              <a:ext uri="{FF2B5EF4-FFF2-40B4-BE49-F238E27FC236}">
                <a16:creationId xmlns:a16="http://schemas.microsoft.com/office/drawing/2014/main" id="{FBD20838-0103-4292-A1C7-08FFE75EF18C}"/>
              </a:ext>
            </a:extLst>
          </p:cNvPr>
          <p:cNvSpPr>
            <a:spLocks noGrp="1"/>
          </p:cNvSpPr>
          <p:nvPr>
            <p:ph type="body" sz="quarter" idx="11"/>
          </p:nvPr>
        </p:nvSpPr>
        <p:spPr/>
        <p:txBody>
          <a:bodyPr/>
          <a:lstStyle/>
          <a:p>
            <a:r>
              <a:rPr lang="de-CH" sz="1600">
                <a:latin typeface="Helvetica Neue" panose="02000503000000020004"/>
              </a:rPr>
              <a:t>«</a:t>
            </a:r>
            <a:r>
              <a:rPr lang="de-DE" sz="1600">
                <a:latin typeface="Helvetica Neue" panose="02000503000000020004"/>
              </a:rPr>
              <a:t>CS-Projekte können sich mit lokalen, nationalen und internationalen Themen befassen, neue Forschungsmethoden entwickeln, systematisch Daten sammeln, sowie die Öffentlichkeit und die Entscheidungsträger:innen mit wichtigen Erkenntnissen versorgen</a:t>
            </a:r>
            <a:r>
              <a:rPr lang="de-CH" sz="1600">
                <a:latin typeface="Helvetica Neue" panose="02000503000000020004"/>
              </a:rPr>
              <a:t>.»</a:t>
            </a:r>
            <a:r>
              <a:rPr lang="de-CH" sz="1600" baseline="30000">
                <a:latin typeface="Helvetica Neue" panose="02000503000000020004"/>
              </a:rPr>
              <a:t>1</a:t>
            </a:r>
          </a:p>
        </p:txBody>
      </p:sp>
      <p:pic>
        <p:nvPicPr>
          <p:cNvPr id="6" name="Graphic 5">
            <a:extLst>
              <a:ext uri="{FF2B5EF4-FFF2-40B4-BE49-F238E27FC236}">
                <a16:creationId xmlns:a16="http://schemas.microsoft.com/office/drawing/2014/main" id="{34957560-2073-4452-81FD-E4999405C96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2218077460"/>
      </p:ext>
    </p:extLst>
  </p:cSld>
  <p:clrMapOvr>
    <a:masterClrMapping/>
  </p:clrMapOvr>
  <p:transition spd="slow" advClick="0">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s Rechteck 4">
            <a:hlinkClick r:id="rId2" action="ppaction://hlinksldjump"/>
            <a:extLst>
              <a:ext uri="{FF2B5EF4-FFF2-40B4-BE49-F238E27FC236}">
                <a16:creationId xmlns:a16="http://schemas.microsoft.com/office/drawing/2014/main" id="{C0E90FE3-A7F9-A475-5034-5BA54C1317BE}"/>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3" action="ppaction://hlinksldjump"/>
            <a:extLst>
              <a:ext uri="{FF2B5EF4-FFF2-40B4-BE49-F238E27FC236}">
                <a16:creationId xmlns:a16="http://schemas.microsoft.com/office/drawing/2014/main" id="{28E5753F-2C04-5B5D-A4D7-C19CA6953201}"/>
              </a:ext>
            </a:extLst>
          </p:cNvPr>
          <p:cNvSpPr/>
          <p:nvPr/>
        </p:nvSpPr>
        <p:spPr>
          <a:xfrm>
            <a:off x="8860755"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3" name="Content Placeholder 12">
            <a:extLst>
              <a:ext uri="{FF2B5EF4-FFF2-40B4-BE49-F238E27FC236}">
                <a16:creationId xmlns:a16="http://schemas.microsoft.com/office/drawing/2014/main" id="{24D3AF10-4D48-4471-9C51-3C44B40F2F0A}"/>
              </a:ext>
            </a:extLst>
          </p:cNvPr>
          <p:cNvSpPr>
            <a:spLocks noGrp="1"/>
          </p:cNvSpPr>
          <p:nvPr>
            <p:ph idx="1"/>
          </p:nvPr>
        </p:nvSpPr>
        <p:spPr/>
        <p:txBody>
          <a:bodyPr/>
          <a:lstStyle/>
          <a:p>
            <a:pPr marL="0" indent="0">
              <a:buNone/>
            </a:pPr>
            <a:r>
              <a:rPr lang="de-CH" sz="2400" b="1" i="0" u="none" strike="noStrike">
                <a:effectLst/>
                <a:highlight>
                  <a:srgbClr val="BED201"/>
                </a:highlight>
                <a:latin typeface="Helvetica Neue" panose="02000503000000020004"/>
              </a:rPr>
              <a:t>Reflexion:</a:t>
            </a:r>
            <a:r>
              <a:rPr lang="de-CH" sz="2400" b="1" i="0" u="none" strike="noStrike">
                <a:effectLst/>
                <a:latin typeface="Helvetica Neue" panose="02000503000000020004"/>
              </a:rPr>
              <a:t> Dann ist es nicht Citizen Science. </a:t>
            </a:r>
            <a:br>
              <a:rPr lang="de-CH" sz="2400" b="1" i="0" u="none" strike="noStrike">
                <a:effectLst/>
                <a:latin typeface="Helvetica Neue" panose="02000503000000020004"/>
              </a:rPr>
            </a:br>
            <a:br>
              <a:rPr lang="de-CH" sz="2400" b="1" i="0" u="none" strike="noStrike">
                <a:effectLst/>
                <a:latin typeface="Helvetica Neue" panose="02000503000000020004"/>
              </a:rPr>
            </a:br>
            <a:r>
              <a:rPr lang="de-CH" sz="2400" b="1" i="0" u="none" strike="noStrike">
                <a:effectLst/>
                <a:latin typeface="Helvetica Neue" panose="02000503000000020004"/>
              </a:rPr>
              <a:t>Handelt es sich möglicherweise um eine andere Art von partizipativem Projekt?</a:t>
            </a:r>
          </a:p>
          <a:p>
            <a:pPr marL="0" indent="0">
              <a:buNone/>
            </a:pPr>
            <a:endParaRPr lang="de-CH"/>
          </a:p>
          <a:p>
            <a:pPr marL="0" indent="0">
              <a:buNone/>
            </a:pPr>
            <a:r>
              <a:rPr lang="de-CH" sz="2400" b="1" i="0" u="none" strike="noStrike">
                <a:effectLst/>
                <a:latin typeface="Helvetica Neue" panose="02000503000000020004"/>
              </a:rPr>
              <a:t>Werden im Projekt die Perspektiven unterschiedlicher Fachrichtungen berücksichtigt?</a:t>
            </a:r>
          </a:p>
          <a:p>
            <a:pPr marL="0" indent="0" rtl="0">
              <a:spcAft>
                <a:spcPts val="0"/>
              </a:spcAft>
              <a:buNone/>
            </a:pPr>
            <a:endParaRPr lang="de-CH" sz="1800" b="1" i="0" u="none" strike="noStrike">
              <a:effectLst/>
              <a:latin typeface="Helvetica Neue" panose="02000503000000020004" pitchFamily="2" charset="0"/>
            </a:endParaRPr>
          </a:p>
          <a:p>
            <a:pPr marL="0" indent="0" rtl="0">
              <a:spcAft>
                <a:spcPts val="0"/>
              </a:spcAft>
              <a:buNone/>
            </a:pPr>
            <a:r>
              <a:rPr lang="de-CH" sz="1600" b="1">
                <a:solidFill>
                  <a:srgbClr val="BED201"/>
                </a:solidFill>
                <a:latin typeface="Helvetica Neue" panose="02000503000000020004" pitchFamily="2" charset="0"/>
              </a:rPr>
              <a:t>Nimm Dir etwas Zeit / Tausche Dich mit anderen dazu aus</a:t>
            </a:r>
            <a:endParaRPr lang="de-CH" sz="1600" b="1">
              <a:solidFill>
                <a:srgbClr val="BED201"/>
              </a:solidFill>
              <a:effectLst/>
            </a:endParaRPr>
          </a:p>
        </p:txBody>
      </p:sp>
      <p:sp>
        <p:nvSpPr>
          <p:cNvPr id="16" name="Text Placeholder 15">
            <a:extLst>
              <a:ext uri="{FF2B5EF4-FFF2-40B4-BE49-F238E27FC236}">
                <a16:creationId xmlns:a16="http://schemas.microsoft.com/office/drawing/2014/main" id="{DB6FA768-AD1E-4186-B287-2F953114B1EF}"/>
              </a:ext>
            </a:extLst>
          </p:cNvPr>
          <p:cNvSpPr>
            <a:spLocks noGrp="1"/>
          </p:cNvSpPr>
          <p:nvPr>
            <p:ph type="body" sz="quarter" idx="13"/>
          </p:nvPr>
        </p:nvSpPr>
        <p:spPr/>
        <p:txBody>
          <a:bodyPr/>
          <a:lstStyle/>
          <a:p>
            <a:r>
              <a:rPr lang="de-CH" sz="1600" b="1" dirty="0">
                <a:solidFill>
                  <a:srgbClr val="80CECE"/>
                </a:solidFill>
                <a:highlight>
                  <a:srgbClr val="000000"/>
                </a:highlight>
                <a:latin typeface="Helvetica Neue" panose="02000503000000020004"/>
              </a:rPr>
              <a:t>Hinweis:</a:t>
            </a:r>
            <a:r>
              <a:rPr lang="de-CH" sz="1600" dirty="0">
                <a:highlight>
                  <a:srgbClr val="80CECE"/>
                </a:highlight>
                <a:latin typeface="Helvetica Neue" panose="02000503000000020004"/>
              </a:rPr>
              <a:t> </a:t>
            </a:r>
            <a:r>
              <a:rPr lang="de-CH" sz="1600" u="none" strike="noStrike" dirty="0">
                <a:effectLst/>
                <a:latin typeface="Helvetica Neue" panose="02000503000000020004"/>
              </a:rPr>
              <a:t>Citizen-Science-Projekte verfolgen immer ein wissenschaftliches Erkenntnisinteresse und gehen diesem unter Einbezug der Bevölkerung nach. Sie können darüber hinaus weitere Ziele verfolgen und zum Beispiel einen aktivistischen oder politischen Anspruch haben. Für unterschiedliche Teilnehmende können daher unterschiedliche Ziele und Motivationen im Vordergrund stehen. Der wissenschaftliche Anspruch muss jedoch bei jedem Citizen-Science-Projekt vorhanden sein.</a:t>
            </a:r>
            <a:endParaRPr lang="de-CH" sz="1600" dirty="0">
              <a:effectLst/>
              <a:latin typeface="Helvetica Neue" panose="02000503000000020004"/>
            </a:endParaRPr>
          </a:p>
        </p:txBody>
      </p:sp>
      <p:pic>
        <p:nvPicPr>
          <p:cNvPr id="9" name="Graphic 8">
            <a:extLst>
              <a:ext uri="{FF2B5EF4-FFF2-40B4-BE49-F238E27FC236}">
                <a16:creationId xmlns:a16="http://schemas.microsoft.com/office/drawing/2014/main" id="{16C5C316-17F8-4CA0-B2B7-E27692E263D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3436225895"/>
      </p:ext>
    </p:extLst>
  </p:cSld>
  <p:clrMapOvr>
    <a:masterClrMapping/>
  </p:clrMapOvr>
  <p:transition spd="slow" advClick="0">
    <p:push dir="u"/>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BED20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4D65DA-0810-C5EF-25EB-CEC038D7F601}"/>
              </a:ext>
            </a:extLst>
          </p:cNvPr>
          <p:cNvSpPr>
            <a:spLocks noGrp="1"/>
          </p:cNvSpPr>
          <p:nvPr>
            <p:ph type="title"/>
          </p:nvPr>
        </p:nvSpPr>
        <p:spPr/>
        <p:txBody>
          <a:bodyPr>
            <a:normAutofit/>
          </a:bodyPr>
          <a:lstStyle/>
          <a:p>
            <a:pPr algn="ctr"/>
            <a:r>
              <a:rPr lang="de-CH" sz="4000">
                <a:latin typeface="Helvetica Neue" panose="02000503000000020004" pitchFamily="2" charset="0"/>
                <a:ea typeface="Helvetica Neue" panose="02000503000000020004" pitchFamily="2" charset="0"/>
                <a:cs typeface="Helvetica Neue" panose="02000503000000020004" pitchFamily="2" charset="0"/>
              </a:rPr>
              <a:t>Prinzip 2: Ziel</a:t>
            </a:r>
            <a:endParaRPr lang="de-DE" sz="400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Inhaltsplatzhalter 2">
            <a:extLst>
              <a:ext uri="{FF2B5EF4-FFF2-40B4-BE49-F238E27FC236}">
                <a16:creationId xmlns:a16="http://schemas.microsoft.com/office/drawing/2014/main" id="{E6D75EDA-B611-4957-43FF-B9BB7968035C}"/>
              </a:ext>
            </a:extLst>
          </p:cNvPr>
          <p:cNvSpPr>
            <a:spLocks noGrp="1"/>
          </p:cNvSpPr>
          <p:nvPr>
            <p:ph idx="1"/>
          </p:nvPr>
        </p:nvSpPr>
        <p:spPr>
          <a:xfrm>
            <a:off x="838200" y="2054089"/>
            <a:ext cx="10515600" cy="3884337"/>
          </a:xfrm>
        </p:spPr>
        <p:txBody>
          <a:bodyPr>
            <a:normAutofit/>
          </a:bodyPr>
          <a:lstStyle/>
          <a:p>
            <a:pPr marL="0" indent="0">
              <a:buNone/>
            </a:pPr>
            <a:r>
              <a:rPr lang="de-CH" sz="1600" dirty="0"/>
              <a:t>Du befindest Dich am Ende des Prinzips. Hier ist eine Zusammenfassung der wichtigsten Punkte aus Prinzip 2: </a:t>
            </a:r>
          </a:p>
          <a:p>
            <a:pPr marL="0" indent="0">
              <a:buNone/>
            </a:pPr>
            <a:r>
              <a:rPr lang="de-CH" sz="2400" dirty="0">
                <a:latin typeface="Helvetica Neue" panose="02000503000000020004" pitchFamily="2" charset="0"/>
                <a:ea typeface="Helvetica Neue" panose="02000503000000020004" pitchFamily="2" charset="0"/>
                <a:cs typeface="Helvetica Neue" panose="02000503000000020004" pitchFamily="2" charset="0"/>
              </a:rPr>
              <a:t>Citizen-Science-Projekte verfolgen eine klare wissenschaftliche Fragestellung, die mithilfe von Citizen Scientists beantwortet wird. </a:t>
            </a:r>
            <a:br>
              <a:rPr lang="de-CH" sz="2400" dirty="0">
                <a:latin typeface="Helvetica Neue" panose="02000503000000020004" pitchFamily="2" charset="0"/>
                <a:ea typeface="Helvetica Neue" panose="02000503000000020004" pitchFamily="2" charset="0"/>
                <a:cs typeface="Helvetica Neue" panose="02000503000000020004" pitchFamily="2" charset="0"/>
              </a:rPr>
            </a:br>
            <a:r>
              <a:rPr lang="de-CH" sz="2400" dirty="0">
                <a:latin typeface="Helvetica Neue" panose="02000503000000020004" pitchFamily="2" charset="0"/>
                <a:ea typeface="Helvetica Neue" panose="02000503000000020004" pitchFamily="2" charset="0"/>
                <a:cs typeface="Helvetica Neue" panose="02000503000000020004" pitchFamily="2" charset="0"/>
              </a:rPr>
              <a:t>Citizen-Science-Projekte können auch aktivistische oder politische Zielsetzungen haben, im Zentrum steht jedoch klar der wissenschaftliche Anspruch. </a:t>
            </a:r>
          </a:p>
          <a:p>
            <a:pPr marL="0" indent="0">
              <a:buNone/>
            </a:pPr>
            <a:r>
              <a:rPr lang="de-CH" sz="2400" dirty="0">
                <a:latin typeface="Helvetica Neue" panose="02000503000000020004" pitchFamily="2" charset="0"/>
                <a:ea typeface="Helvetica Neue" panose="02000503000000020004" pitchFamily="2" charset="0"/>
                <a:cs typeface="Helvetica Neue" panose="02000503000000020004" pitchFamily="2" charset="0"/>
              </a:rPr>
              <a:t>Es ist wichtig zu reflektieren, ob es sich um ein Citizen-Science-Projekt oder ein anderes partizipatives Vorhaben handelt, um Dein Vorhaben präzise verorten zu können.</a:t>
            </a:r>
          </a:p>
        </p:txBody>
      </p:sp>
      <p:sp>
        <p:nvSpPr>
          <p:cNvPr id="4" name="Abgerundetes Rechteck 3">
            <a:hlinkClick r:id="rId2" action="ppaction://hlinksldjump"/>
            <a:extLst>
              <a:ext uri="{FF2B5EF4-FFF2-40B4-BE49-F238E27FC236}">
                <a16:creationId xmlns:a16="http://schemas.microsoft.com/office/drawing/2014/main" id="{26DFAF68-64B2-DF6E-FC9E-5CFB6A999A4F}"/>
              </a:ext>
            </a:extLst>
          </p:cNvPr>
          <p:cNvSpPr/>
          <p:nvPr/>
        </p:nvSpPr>
        <p:spPr>
          <a:xfrm>
            <a:off x="2061460"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rId3" action="ppaction://hlinksldjump"/>
            <a:extLst>
              <a:ext uri="{FF2B5EF4-FFF2-40B4-BE49-F238E27FC236}">
                <a16:creationId xmlns:a16="http://schemas.microsoft.com/office/drawing/2014/main" id="{B84C1C8E-E7D8-E9EA-527A-0634EB4EF950}"/>
              </a:ext>
            </a:extLst>
          </p:cNvPr>
          <p:cNvSpPr/>
          <p:nvPr/>
        </p:nvSpPr>
        <p:spPr>
          <a:xfrm>
            <a:off x="5404624"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INTRO</a:t>
            </a:r>
            <a:endParaRPr lang="de-DE" sz="1400"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Abgerundetes Rechteck 5">
            <a:hlinkClick r:id="" action="ppaction://hlinkshowjump?jump=nextslide"/>
            <a:extLst>
              <a:ext uri="{FF2B5EF4-FFF2-40B4-BE49-F238E27FC236}">
                <a16:creationId xmlns:a16="http://schemas.microsoft.com/office/drawing/2014/main" id="{51D8568C-B51E-40F7-F013-E9F66357D0A7}"/>
              </a:ext>
            </a:extLst>
          </p:cNvPr>
          <p:cNvSpPr/>
          <p:nvPr/>
        </p:nvSpPr>
        <p:spPr>
          <a:xfrm>
            <a:off x="8747788" y="6107943"/>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PRINZIP 3</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7" name="Grafik 6">
            <a:hlinkClick r:id="rId2" action="ppaction://hlinksldjump"/>
            <a:extLst>
              <a:ext uri="{FF2B5EF4-FFF2-40B4-BE49-F238E27FC236}">
                <a16:creationId xmlns:a16="http://schemas.microsoft.com/office/drawing/2014/main" id="{98880156-3B4C-B3C1-6C1B-7BD46C8AB446}"/>
              </a:ext>
            </a:extLst>
          </p:cNvPr>
          <p:cNvPicPr>
            <a:picLocks noChangeAspect="1"/>
          </p:cNvPicPr>
          <p:nvPr/>
        </p:nvPicPr>
        <p:blipFill>
          <a:blip r:embed="rId4"/>
          <a:stretch>
            <a:fillRect/>
          </a:stretch>
        </p:blipFill>
        <p:spPr>
          <a:xfrm>
            <a:off x="0" y="0"/>
            <a:ext cx="1800000" cy="1800000"/>
          </a:xfrm>
          <a:prstGeom prst="rect">
            <a:avLst/>
          </a:prstGeom>
        </p:spPr>
      </p:pic>
    </p:spTree>
    <p:extLst>
      <p:ext uri="{BB962C8B-B14F-4D97-AF65-F5344CB8AC3E}">
        <p14:creationId xmlns:p14="http://schemas.microsoft.com/office/powerpoint/2010/main" val="821229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D159A697-0D7E-4ABB-9953-8F51AFFCAA8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10495" y="1104477"/>
            <a:ext cx="1997269" cy="932059"/>
          </a:xfrm>
          <a:prstGeom prst="rect">
            <a:avLst/>
          </a:prstGeom>
        </p:spPr>
      </p:pic>
      <p:pic>
        <p:nvPicPr>
          <p:cNvPr id="4" name="Grafik 3" descr="Ein Bild, das Schrift, Text, Grafiken, Logo enthält.&#10;&#10;Automatisch generierte Beschreibung">
            <a:extLst>
              <a:ext uri="{FF2B5EF4-FFF2-40B4-BE49-F238E27FC236}">
                <a16:creationId xmlns:a16="http://schemas.microsoft.com/office/drawing/2014/main" id="{0B4AB27D-AF72-33F7-CE64-2EF1169C7994}"/>
              </a:ext>
            </a:extLst>
          </p:cNvPr>
          <p:cNvPicPr>
            <a:picLocks noChangeAspect="1"/>
          </p:cNvPicPr>
          <p:nvPr/>
        </p:nvPicPr>
        <p:blipFill>
          <a:blip r:embed="rId5"/>
          <a:stretch>
            <a:fillRect/>
          </a:stretch>
        </p:blipFill>
        <p:spPr>
          <a:xfrm>
            <a:off x="562708" y="2526120"/>
            <a:ext cx="3259749" cy="902880"/>
          </a:xfrm>
          <a:prstGeom prst="rect">
            <a:avLst/>
          </a:prstGeom>
        </p:spPr>
      </p:pic>
      <p:sp>
        <p:nvSpPr>
          <p:cNvPr id="6" name="Textfeld 5">
            <a:extLst>
              <a:ext uri="{FF2B5EF4-FFF2-40B4-BE49-F238E27FC236}">
                <a16:creationId xmlns:a16="http://schemas.microsoft.com/office/drawing/2014/main" id="{64E04256-C8AF-3833-056E-432DC05B126B}"/>
              </a:ext>
            </a:extLst>
          </p:cNvPr>
          <p:cNvSpPr txBox="1"/>
          <p:nvPr/>
        </p:nvSpPr>
        <p:spPr>
          <a:xfrm>
            <a:off x="1793247" y="4108250"/>
            <a:ext cx="4717952" cy="923330"/>
          </a:xfrm>
          <a:prstGeom prst="rect">
            <a:avLst/>
          </a:prstGeom>
          <a:noFill/>
        </p:spPr>
        <p:txBody>
          <a:bodyPr wrap="square" rtlCol="0">
            <a:spAutoFit/>
          </a:bodyPr>
          <a:lstStyle/>
          <a:p>
            <a:pPr algn="just"/>
            <a:r>
              <a:rPr lang="de-CH" sz="900" b="0" i="0" dirty="0">
                <a:solidFill>
                  <a:srgbClr val="040C28"/>
                </a:solidFill>
                <a:effectLst/>
                <a:latin typeface="Helvetica Neue" panose="02000503000000020004" pitchFamily="2" charset="0"/>
                <a:ea typeface="Helvetica Neue" panose="02000503000000020004" pitchFamily="2" charset="0"/>
                <a:cs typeface="Helvetica Neue" panose="02000503000000020004" pitchFamily="2" charset="0"/>
              </a:rPr>
              <a:t>CC</a:t>
            </a:r>
            <a:r>
              <a:rPr lang="de-CH" sz="900" b="0" i="0" dirty="0">
                <a:solidFill>
                  <a:srgbClr val="202124"/>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 BY-</a:t>
            </a:r>
            <a:r>
              <a:rPr lang="de-CH" sz="900" b="0" i="0" dirty="0">
                <a:solidFill>
                  <a:srgbClr val="040C28"/>
                </a:solidFill>
                <a:effectLst/>
                <a:latin typeface="Helvetica Neue" panose="02000503000000020004" pitchFamily="2" charset="0"/>
                <a:ea typeface="Helvetica Neue" panose="02000503000000020004" pitchFamily="2" charset="0"/>
                <a:cs typeface="Helvetica Neue" panose="02000503000000020004" pitchFamily="2" charset="0"/>
              </a:rPr>
              <a:t>SA</a:t>
            </a:r>
            <a:r>
              <a:rPr lang="de-CH" sz="900" b="0" i="0" dirty="0">
                <a:solidFill>
                  <a:srgbClr val="202124"/>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 Diese </a:t>
            </a:r>
            <a:r>
              <a:rPr lang="de-CH" sz="900" b="0" i="0" dirty="0">
                <a:solidFill>
                  <a:srgbClr val="040C28"/>
                </a:solidFill>
                <a:effectLst/>
                <a:latin typeface="Helvetica Neue" panose="02000503000000020004" pitchFamily="2" charset="0"/>
                <a:ea typeface="Helvetica Neue" panose="02000503000000020004" pitchFamily="2" charset="0"/>
                <a:cs typeface="Helvetica Neue" panose="02000503000000020004" pitchFamily="2" charset="0"/>
              </a:rPr>
              <a:t>Lizenz</a:t>
            </a:r>
            <a:r>
              <a:rPr lang="de-CH" sz="900" b="0" i="0" dirty="0">
                <a:solidFill>
                  <a:srgbClr val="202124"/>
                </a:solidFill>
                <a:effectLst/>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 erlaubt Dritten, das Werk zu verbreiten, zu remixen, zu verbessern und darauf aufzubauen, auch kommerziell, solange der oder die Urheber:in des Originals genannt wird und die auf dem Werk basierenden neuen Werke unter denselben Bedingungen veröffentlicht werden.</a:t>
            </a:r>
          </a:p>
          <a:p>
            <a:pPr algn="just"/>
            <a:endParaRPr lang="de-CH" sz="900" dirty="0">
              <a:solidFill>
                <a:srgbClr val="202124"/>
              </a:solidFill>
              <a:highlight>
                <a:srgbClr val="FFFFFF"/>
              </a:highlight>
              <a:latin typeface="Helvetica Neue" panose="02000503000000020004" pitchFamily="2" charset="0"/>
              <a:ea typeface="Helvetica Neue" panose="02000503000000020004" pitchFamily="2" charset="0"/>
              <a:cs typeface="Helvetica Neue" panose="02000503000000020004" pitchFamily="2" charset="0"/>
            </a:endParaRPr>
          </a:p>
          <a:p>
            <a:pPr algn="just"/>
            <a:r>
              <a:rPr lang="de-CH" sz="900" dirty="0">
                <a:solidFill>
                  <a:srgbClr val="202124"/>
                </a:solidFill>
                <a:highlight>
                  <a:srgbClr val="FFFFFF"/>
                </a:highlight>
                <a:latin typeface="Helvetica Neue" panose="02000503000000020004" pitchFamily="2" charset="0"/>
                <a:ea typeface="Helvetica Neue" panose="02000503000000020004" pitchFamily="2" charset="0"/>
                <a:cs typeface="Helvetica Neue" panose="02000503000000020004" pitchFamily="2" charset="0"/>
              </a:rPr>
              <a:t>Erstellt: Juli 2024</a:t>
            </a:r>
            <a:endParaRPr lang="de-DE" sz="900"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026" name="Picture 2">
            <a:extLst>
              <a:ext uri="{FF2B5EF4-FFF2-40B4-BE49-F238E27FC236}">
                <a16:creationId xmlns:a16="http://schemas.microsoft.com/office/drawing/2014/main" id="{83CF2B73-5B94-1E11-7615-E5E8E24CBD6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1705" y="4108250"/>
            <a:ext cx="900332" cy="315004"/>
          </a:xfrm>
          <a:prstGeom prst="rect">
            <a:avLst/>
          </a:prstGeom>
          <a:noFill/>
          <a:extLst>
            <a:ext uri="{909E8E84-426E-40DD-AFC4-6F175D3DCCD1}">
              <a14:hiddenFill xmlns:a14="http://schemas.microsoft.com/office/drawing/2010/main">
                <a:solidFill>
                  <a:srgbClr val="FFFFFF"/>
                </a:solidFill>
              </a14:hiddenFill>
            </a:ext>
          </a:extLst>
        </p:spPr>
      </p:pic>
      <p:sp>
        <p:nvSpPr>
          <p:cNvPr id="9" name="Abgerundetes Rechteck 8">
            <a:hlinkClick r:id="" action="ppaction://hlinkshowjump?jump=nextslide"/>
            <a:extLst>
              <a:ext uri="{FF2B5EF4-FFF2-40B4-BE49-F238E27FC236}">
                <a16:creationId xmlns:a16="http://schemas.microsoft.com/office/drawing/2014/main" id="{E26D7549-6F9E-05AE-F72D-9E70163C2478}"/>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WEITER</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2" name="Abgerundetes Rechteck 1">
            <a:hlinkClick r:id="" action="ppaction://hlinkshowjump?jump=previousslide"/>
            <a:extLst>
              <a:ext uri="{FF2B5EF4-FFF2-40B4-BE49-F238E27FC236}">
                <a16:creationId xmlns:a16="http://schemas.microsoft.com/office/drawing/2014/main" id="{FD4F3DD0-72BE-F3A5-817C-55ECF93C107B}"/>
              </a:ext>
            </a:extLst>
          </p:cNvPr>
          <p:cNvSpPr/>
          <p:nvPr/>
        </p:nvSpPr>
        <p:spPr>
          <a:xfrm>
            <a:off x="8861493"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ZURÜCK</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3942435837"/>
      </p:ext>
    </p:extLst>
  </p:cSld>
  <p:clrMapOvr>
    <a:masterClrMapping/>
  </p:clrMapOvr>
  <p:transition spd="slow" advClick="0">
    <p:push dir="u"/>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80CECE"/>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lstStyle/>
          <a:p>
            <a:pPr marL="0" indent="0" algn="ctr">
              <a:buNone/>
            </a:pPr>
            <a:r>
              <a:rPr lang="de-DE" b="1">
                <a:latin typeface="Helvetica Neue" panose="02000503000000020004" pitchFamily="2" charset="0"/>
                <a:ea typeface="Helvetica Neue" panose="02000503000000020004" pitchFamily="2" charset="0"/>
                <a:cs typeface="Helvetica Neue" panose="02000503000000020004" pitchFamily="2" charset="0"/>
              </a:rPr>
              <a:t>Bietet </a:t>
            </a:r>
            <a:r>
              <a:rPr lang="de-DE">
                <a:latin typeface="Helvetica Neue" panose="02000503000000020004" pitchFamily="2" charset="0"/>
                <a:ea typeface="Helvetica Neue" panose="02000503000000020004" pitchFamily="2" charset="0"/>
                <a:cs typeface="Helvetica Neue" panose="02000503000000020004" pitchFamily="2" charset="0"/>
              </a:rPr>
              <a:t>D</a:t>
            </a:r>
            <a:r>
              <a:rPr lang="de-DE" b="1">
                <a:latin typeface="Helvetica Neue" panose="02000503000000020004" pitchFamily="2" charset="0"/>
                <a:ea typeface="Helvetica Neue" panose="02000503000000020004" pitchFamily="2" charset="0"/>
                <a:cs typeface="Helvetica Neue" panose="02000503000000020004" pitchFamily="2" charset="0"/>
              </a:rPr>
              <a:t>ein Citizen-Science-Projekt einen Mehrwert für Citizen Scientists?</a:t>
            </a:r>
          </a:p>
        </p:txBody>
      </p:sp>
      <p:sp>
        <p:nvSpPr>
          <p:cNvPr id="7" name="Abgerundetes Rechteck 4">
            <a:hlinkClick r:id="rId2" action="ppaction://hlinksldjump"/>
            <a:extLst>
              <a:ext uri="{FF2B5EF4-FFF2-40B4-BE49-F238E27FC236}">
                <a16:creationId xmlns:a16="http://schemas.microsoft.com/office/drawing/2014/main" id="{B5317E8E-04FF-4A22-8267-0666BD165488}"/>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b="1">
                <a:solidFill>
                  <a:schemeClr val="bg1"/>
                </a:solidFill>
              </a:rPr>
              <a:t>JA</a:t>
            </a:r>
          </a:p>
        </p:txBody>
      </p:sp>
      <p:sp>
        <p:nvSpPr>
          <p:cNvPr id="8" name="Abgerundetes Rechteck 5">
            <a:hlinkClick r:id="rId3" action="ppaction://hlinksldjump"/>
            <a:extLst>
              <a:ext uri="{FF2B5EF4-FFF2-40B4-BE49-F238E27FC236}">
                <a16:creationId xmlns:a16="http://schemas.microsoft.com/office/drawing/2014/main" id="{8C0062F7-59FA-4F76-8673-2AA4F29BE6AF}"/>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b="1">
                <a:solidFill>
                  <a:schemeClr val="bg1"/>
                </a:solidFill>
              </a:rPr>
              <a:t>NEIN</a:t>
            </a:r>
          </a:p>
        </p:txBody>
      </p:sp>
    </p:spTree>
    <p:extLst>
      <p:ext uri="{BB962C8B-B14F-4D97-AF65-F5344CB8AC3E}">
        <p14:creationId xmlns:p14="http://schemas.microsoft.com/office/powerpoint/2010/main" val="3170576883"/>
      </p:ext>
    </p:extLst>
  </p:cSld>
  <p:clrMapOvr>
    <a:masterClrMapping/>
  </p:clrMapOvr>
  <p:transition spd="slow" advClick="0">
    <p:push dir="u"/>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80CECE"/>
        </a:solidFill>
        <a:effectLst/>
      </p:bgPr>
    </p:bg>
    <p:spTree>
      <p:nvGrpSpPr>
        <p:cNvPr id="1" name=""/>
        <p:cNvGrpSpPr/>
        <p:nvPr/>
      </p:nvGrpSpPr>
      <p:grpSpPr>
        <a:xfrm>
          <a:off x="0" y="0"/>
          <a:ext cx="0" cy="0"/>
          <a:chOff x="0" y="0"/>
          <a:chExt cx="0" cy="0"/>
        </a:xfrm>
      </p:grpSpPr>
      <p:pic>
        <p:nvPicPr>
          <p:cNvPr id="10" name="Grafik 20">
            <a:extLst>
              <a:ext uri="{FF2B5EF4-FFF2-40B4-BE49-F238E27FC236}">
                <a16:creationId xmlns:a16="http://schemas.microsoft.com/office/drawing/2014/main" id="{01281665-E420-4DC2-A224-5C7F74FDD80C}"/>
              </a:ext>
            </a:extLst>
          </p:cNvPr>
          <p:cNvPicPr>
            <a:picLocks noChangeAspect="1"/>
          </p:cNvPicPr>
          <p:nvPr/>
        </p:nvPicPr>
        <p:blipFill>
          <a:blip r:embed="rId2"/>
          <a:stretch>
            <a:fillRect/>
          </a:stretch>
        </p:blipFill>
        <p:spPr>
          <a:xfrm>
            <a:off x="0" y="0"/>
            <a:ext cx="1800000" cy="1800000"/>
          </a:xfrm>
          <a:prstGeom prst="rect">
            <a:avLst/>
          </a:prstGeom>
        </p:spPr>
      </p:pic>
      <p:sp>
        <p:nvSpPr>
          <p:cNvPr id="11" name="Inhaltsplatzhalter 2">
            <a:extLst>
              <a:ext uri="{FF2B5EF4-FFF2-40B4-BE49-F238E27FC236}">
                <a16:creationId xmlns:a16="http://schemas.microsoft.com/office/drawing/2014/main" id="{D618BE9A-68E4-497C-A683-7D7B0F656211}"/>
              </a:ext>
            </a:extLst>
          </p:cNvPr>
          <p:cNvSpPr>
            <a:spLocks noGrp="1"/>
          </p:cNvSpPr>
          <p:nvPr>
            <p:ph idx="1"/>
          </p:nvPr>
        </p:nvSpPr>
        <p:spPr/>
        <p:txBody>
          <a:bodyPr>
            <a:normAutofit/>
          </a:bodyPr>
          <a:lstStyle/>
          <a:p>
            <a:pPr marL="0" indent="0">
              <a:spcBef>
                <a:spcPts val="0"/>
              </a:spcBef>
              <a:buNone/>
            </a:pPr>
            <a:r>
              <a:rPr lang="de-DE" sz="2400" b="1" dirty="0">
                <a:latin typeface="Helvetica Neue" panose="02000503000000020004" pitchFamily="2" charset="0"/>
                <a:ea typeface="Helvetica Neue" panose="02000503000000020004" pitchFamily="2" charset="0"/>
                <a:cs typeface="Helvetica Neue" panose="02000503000000020004" pitchFamily="2" charset="0"/>
              </a:rPr>
              <a:t>Citizen Science generiert auf unterschiedliche Arten </a:t>
            </a:r>
            <a:br>
              <a:rPr lang="de-DE" sz="2400" b="1" dirty="0">
                <a:latin typeface="Helvetica Neue" panose="02000503000000020004" pitchFamily="2" charset="0"/>
                <a:ea typeface="Helvetica Neue" panose="02000503000000020004" pitchFamily="2" charset="0"/>
                <a:cs typeface="Helvetica Neue" panose="02000503000000020004" pitchFamily="2" charset="0"/>
              </a:rPr>
            </a:br>
            <a:r>
              <a:rPr lang="de-DE" sz="2400" b="1" dirty="0">
                <a:latin typeface="Helvetica Neue" panose="02000503000000020004" pitchFamily="2" charset="0"/>
                <a:ea typeface="Helvetica Neue" panose="02000503000000020004" pitchFamily="2" charset="0"/>
                <a:cs typeface="Helvetica Neue" panose="02000503000000020004" pitchFamily="2" charset="0"/>
              </a:rPr>
              <a:t>Mehrwert für die…</a:t>
            </a:r>
            <a:endParaRPr lang="de-CH" sz="1050" b="1" dirty="0">
              <a:solidFill>
                <a:srgbClr val="BED201"/>
              </a:solidFill>
              <a:effectLst/>
            </a:endParaRPr>
          </a:p>
        </p:txBody>
      </p:sp>
      <p:sp>
        <p:nvSpPr>
          <p:cNvPr id="5" name="Content Placeholder 4">
            <a:extLst>
              <a:ext uri="{FF2B5EF4-FFF2-40B4-BE49-F238E27FC236}">
                <a16:creationId xmlns:a16="http://schemas.microsoft.com/office/drawing/2014/main" id="{E5EDAF4C-9D37-4791-8D34-7377A32E2102}"/>
              </a:ext>
            </a:extLst>
          </p:cNvPr>
          <p:cNvSpPr>
            <a:spLocks noGrp="1"/>
          </p:cNvSpPr>
          <p:nvPr>
            <p:ph idx="10"/>
          </p:nvPr>
        </p:nvSpPr>
        <p:spPr/>
        <p:txBody>
          <a:bodyPr/>
          <a:lstStyle/>
          <a:p>
            <a:r>
              <a:rPr lang="de-DE" sz="1200">
                <a:latin typeface="Helvetica Neue" panose="02000503000000020004"/>
              </a:rPr>
              <a:t>Quelle: mit:forschen!: </a:t>
            </a:r>
            <a:r>
              <a:rPr lang="de-DE" sz="1200">
                <a:latin typeface="Helvetica Neue" panose="02000503000000020004"/>
                <a:hlinkClick r:id="rId3">
                  <a:extLst>
                    <a:ext uri="{A12FA001-AC4F-418D-AE19-62706E023703}">
                      <ahyp:hlinkClr xmlns:ahyp="http://schemas.microsoft.com/office/drawing/2018/hyperlinkcolor" val="tx"/>
                    </a:ext>
                  </a:extLst>
                </a:hlinkClick>
              </a:rPr>
              <a:t>Warum Citizen Science? Was sind die Vorteile? Was sind die Herausforderungen?</a:t>
            </a:r>
            <a:endParaRPr lang="de-DE" sz="1200">
              <a:latin typeface="Helvetica Neue" panose="02000503000000020004"/>
            </a:endParaRPr>
          </a:p>
        </p:txBody>
      </p:sp>
      <p:grpSp>
        <p:nvGrpSpPr>
          <p:cNvPr id="4" name="Gruppieren 3">
            <a:extLst>
              <a:ext uri="{FF2B5EF4-FFF2-40B4-BE49-F238E27FC236}">
                <a16:creationId xmlns:a16="http://schemas.microsoft.com/office/drawing/2014/main" id="{E44F4819-847B-431E-B25F-DC8E6B2D6102}"/>
              </a:ext>
            </a:extLst>
          </p:cNvPr>
          <p:cNvGrpSpPr/>
          <p:nvPr/>
        </p:nvGrpSpPr>
        <p:grpSpPr>
          <a:xfrm>
            <a:off x="219352" y="1930988"/>
            <a:ext cx="11857034" cy="4927012"/>
            <a:chOff x="219352" y="1930988"/>
            <a:chExt cx="11857034" cy="4927012"/>
          </a:xfrm>
        </p:grpSpPr>
        <p:sp>
          <p:nvSpPr>
            <p:cNvPr id="12" name="Inhaltsplatzhalter 2">
              <a:extLst>
                <a:ext uri="{FF2B5EF4-FFF2-40B4-BE49-F238E27FC236}">
                  <a16:creationId xmlns:a16="http://schemas.microsoft.com/office/drawing/2014/main" id="{507BB0B3-245D-4A16-B157-03F14E06F1BF}"/>
                </a:ext>
              </a:extLst>
            </p:cNvPr>
            <p:cNvSpPr txBox="1">
              <a:spLocks/>
            </p:cNvSpPr>
            <p:nvPr/>
          </p:nvSpPr>
          <p:spPr>
            <a:xfrm>
              <a:off x="219352" y="1930988"/>
              <a:ext cx="3412335" cy="49270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00000"/>
                </a:lnSpc>
                <a:buNone/>
              </a:pPr>
              <a:r>
                <a:rPr lang="de-CH" sz="2400" b="1" i="0" dirty="0">
                  <a:solidFill>
                    <a:srgbClr val="80CECE"/>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WISSENSCHAFT</a:t>
              </a:r>
              <a:r>
                <a:rPr lang="de-CH" sz="2400" b="1" i="0" dirty="0">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 </a:t>
              </a:r>
            </a:p>
            <a:p>
              <a:pPr marL="0" indent="0">
                <a:buNone/>
              </a:pPr>
              <a:r>
                <a:rPr lang="de-DE" sz="13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Inspiration und Generierung von Forschungsfragen durch Einbringung neuer Ideen, Fragestellungen, Methoden und anderen Wissensformen aus der Gesellschaft.</a:t>
              </a:r>
            </a:p>
            <a:p>
              <a:pPr marL="0" indent="0">
                <a:buNone/>
              </a:pPr>
              <a:r>
                <a:rPr lang="de-DE" sz="13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Ermöglichung </a:t>
              </a:r>
              <a:r>
                <a:rPr lang="de-DE" sz="1300" dirty="0" err="1">
                  <a:solidFill>
                    <a:schemeClr val="tx1"/>
                  </a:solidFill>
                  <a:latin typeface="Helvetica Neue" panose="02000503000000020004" pitchFamily="2" charset="0"/>
                  <a:ea typeface="Helvetica Neue" panose="02000503000000020004" pitchFamily="2" charset="0"/>
                  <a:cs typeface="Helvetica Neue" panose="02000503000000020004" pitchFamily="2" charset="0"/>
                </a:rPr>
                <a:t>grosser</a:t>
              </a:r>
              <a:r>
                <a:rPr lang="de-DE" sz="13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räumlich und zeitlich skalierter Datensätze.</a:t>
              </a:r>
            </a:p>
            <a:p>
              <a:pPr marL="0" indent="0">
                <a:buNone/>
              </a:pPr>
              <a:r>
                <a:rPr lang="de-DE" sz="13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Diverse Auswertungskapazitäten.</a:t>
              </a:r>
            </a:p>
            <a:p>
              <a:pPr marL="0" indent="0">
                <a:buNone/>
              </a:pPr>
              <a:r>
                <a:rPr lang="de-DE" sz="13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Höhere Akzeptanz der Forschungsergebnisse.</a:t>
              </a:r>
            </a:p>
            <a:p>
              <a:pPr marL="0" indent="0">
                <a:buNone/>
              </a:pPr>
              <a:r>
                <a:rPr lang="de-DE" sz="13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Evaluation der Ergebnisse durch die Gesellschaft.</a:t>
              </a:r>
            </a:p>
            <a:p>
              <a:pPr marL="0" indent="0">
                <a:buNone/>
              </a:pPr>
              <a:r>
                <a:rPr lang="de-DE" sz="13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Überprüfung der praktischen Relevanz und Anwendbarkeit wissenschaftlicher Ergebnisse.</a:t>
              </a:r>
            </a:p>
          </p:txBody>
        </p:sp>
        <p:sp>
          <p:nvSpPr>
            <p:cNvPr id="13" name="Inhaltsplatzhalter 2">
              <a:extLst>
                <a:ext uri="{FF2B5EF4-FFF2-40B4-BE49-F238E27FC236}">
                  <a16:creationId xmlns:a16="http://schemas.microsoft.com/office/drawing/2014/main" id="{1929A836-3BA1-4616-BC3B-3CD8609BA474}"/>
                </a:ext>
              </a:extLst>
            </p:cNvPr>
            <p:cNvSpPr txBox="1">
              <a:spLocks/>
            </p:cNvSpPr>
            <p:nvPr/>
          </p:nvSpPr>
          <p:spPr>
            <a:xfrm>
              <a:off x="7726977" y="1935207"/>
              <a:ext cx="4349409" cy="4280742"/>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de-CH" b="1" i="0" dirty="0">
                  <a:solidFill>
                    <a:srgbClr val="80CECE"/>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BETEILIGTEN</a:t>
              </a:r>
              <a:r>
                <a:rPr lang="de-CH" b="1" i="0" dirty="0">
                  <a:solidFill>
                    <a:srgbClr val="80CECE"/>
                  </a:solidFill>
                  <a:latin typeface="Helvetica Neue" panose="02000503000000020004" pitchFamily="2" charset="0"/>
                  <a:ea typeface="Helvetica Neue" panose="02000503000000020004" pitchFamily="2" charset="0"/>
                  <a:cs typeface="Helvetica Neue" panose="02000503000000020004" pitchFamily="2" charset="0"/>
                </a:rPr>
                <a:t> </a:t>
              </a:r>
            </a:p>
            <a:p>
              <a:pPr marL="0" indent="0">
                <a:buNone/>
              </a:pPr>
              <a:r>
                <a:rPr lang="de-CH" sz="1600" kern="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 </a:t>
              </a: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Beitrag zu wissenschaftlicher Erkenntnis.</a:t>
              </a:r>
            </a:p>
            <a:p>
              <a:pPr marL="0" indent="0">
                <a:buNone/>
              </a:pP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Erhöhung der Bildung (auch Weiterqualifizierung) und des Wissenschaftsverständnis.</a:t>
              </a:r>
            </a:p>
            <a:p>
              <a:pPr marL="0" indent="0">
                <a:buNone/>
              </a:pP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Mehr Akzeptanz und Verständnis für ein Problem.</a:t>
              </a:r>
            </a:p>
            <a:p>
              <a:pPr marL="0" indent="0">
                <a:buNone/>
              </a:pP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Innovative Ideen in die Wissenschaft einbringen.</a:t>
              </a:r>
            </a:p>
            <a:p>
              <a:pPr marL="0" indent="0">
                <a:buNone/>
              </a:pP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Teilhabe an politischen Entscheidungsprozessen durch inhaltliche Beiträge.</a:t>
              </a:r>
            </a:p>
            <a:p>
              <a:pPr marL="0" indent="0">
                <a:buNone/>
              </a:pP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Einbringen von Ideen und Vorschlägen zu Alternativen.</a:t>
              </a:r>
            </a:p>
            <a:p>
              <a:pPr marL="0" indent="0">
                <a:buNone/>
              </a:pP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Kritische Hinterfragung der wissenschaftlichen Ergebnisse.</a:t>
              </a:r>
            </a:p>
            <a:p>
              <a:pPr marL="0" indent="0">
                <a:buNone/>
              </a:pP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Mitwirken an besserer Umwelt und besserer Gesellschaft.</a:t>
              </a:r>
            </a:p>
            <a:p>
              <a:pPr marL="0" indent="0">
                <a:buNone/>
              </a:pP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a:t>
              </a:r>
              <a:r>
                <a:rPr lang="de-DE" sz="1600" dirty="0" err="1">
                  <a:solidFill>
                    <a:schemeClr val="tx1"/>
                  </a:solidFill>
                  <a:latin typeface="Helvetica Neue" panose="02000503000000020004" pitchFamily="2" charset="0"/>
                  <a:ea typeface="Helvetica Neue" panose="02000503000000020004" pitchFamily="2" charset="0"/>
                  <a:cs typeface="Helvetica Neue" panose="02000503000000020004" pitchFamily="2" charset="0"/>
                </a:rPr>
                <a:t>Spass</a:t>
              </a: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haben und teilen.</a:t>
              </a:r>
            </a:p>
            <a:p>
              <a:pPr marL="0" indent="0">
                <a:lnSpc>
                  <a:spcPct val="100000"/>
                </a:lnSpc>
                <a:buNone/>
              </a:pPr>
              <a:endParaRPr lang="de-DE" sz="24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 name="Inhaltsplatzhalter 2">
              <a:extLst>
                <a:ext uri="{FF2B5EF4-FFF2-40B4-BE49-F238E27FC236}">
                  <a16:creationId xmlns:a16="http://schemas.microsoft.com/office/drawing/2014/main" id="{A7309D25-DB4A-4BA6-8EDF-FBC403591CEA}"/>
                </a:ext>
              </a:extLst>
            </p:cNvPr>
            <p:cNvSpPr txBox="1">
              <a:spLocks/>
            </p:cNvSpPr>
            <p:nvPr/>
          </p:nvSpPr>
          <p:spPr>
            <a:xfrm>
              <a:off x="3631688" y="1930988"/>
              <a:ext cx="3951526" cy="49270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00000"/>
                </a:lnSpc>
                <a:buNone/>
              </a:pPr>
              <a:r>
                <a:rPr lang="de-CH" sz="2400" b="1" i="0" dirty="0">
                  <a:solidFill>
                    <a:srgbClr val="80CECE"/>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GESELLSCHAFT</a:t>
              </a:r>
              <a:r>
                <a:rPr lang="de-CH" sz="2400" b="1" i="0" dirty="0">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 </a:t>
              </a:r>
            </a:p>
            <a:p>
              <a:pPr marL="0" indent="0">
                <a:buNone/>
              </a:pPr>
              <a:r>
                <a:rPr lang="de-CH" sz="1300" dirty="0">
                  <a:latin typeface="Helvetica Neue" panose="02000503000000020004" pitchFamily="2" charset="0"/>
                </a:rPr>
                <a:t>+ </a:t>
              </a:r>
              <a:r>
                <a:rPr lang="de-DE" sz="1300" dirty="0">
                  <a:latin typeface="Helvetica Neue" panose="02000503000000020004" pitchFamily="2" charset="0"/>
                </a:rPr>
                <a:t>Generierung und Kommunikation von gesellschaftlich relevanten Forschungsfragen.</a:t>
              </a:r>
            </a:p>
            <a:p>
              <a:pPr marL="0" indent="0">
                <a:buNone/>
              </a:pPr>
              <a:r>
                <a:rPr lang="de-DE" sz="1300" dirty="0">
                  <a:latin typeface="Helvetica Neue" panose="02000503000000020004" pitchFamily="2" charset="0"/>
                </a:rPr>
                <a:t>+ Mitgestaltung einer transparenten Forschung.</a:t>
              </a:r>
            </a:p>
            <a:p>
              <a:pPr marL="0" indent="0">
                <a:buNone/>
              </a:pPr>
              <a:r>
                <a:rPr lang="de-DE" sz="1300" dirty="0">
                  <a:latin typeface="Helvetica Neue" panose="02000503000000020004" pitchFamily="2" charset="0"/>
                </a:rPr>
                <a:t>+ Übernahme von </a:t>
              </a:r>
              <a:r>
                <a:rPr lang="de-CH" sz="1300" dirty="0">
                  <a:latin typeface="Helvetica Neue" panose="02000503000000020004" pitchFamily="2" charset="0"/>
                </a:rPr>
                <a:t>Verantwortung für die Mitwirkung in Forschung.</a:t>
              </a:r>
            </a:p>
            <a:p>
              <a:pPr marL="0" indent="0">
                <a:buNone/>
              </a:pPr>
              <a:r>
                <a:rPr lang="de-CH" sz="1300" dirty="0">
                  <a:latin typeface="Helvetica Neue" panose="02000503000000020004" pitchFamily="2" charset="0"/>
                </a:rPr>
                <a:t>+ Gestaltung eines Perspektivwechsels von allen Beteiligten.</a:t>
              </a:r>
            </a:p>
            <a:p>
              <a:pPr marL="0" indent="0">
                <a:buNone/>
              </a:pPr>
              <a:r>
                <a:rPr lang="de-CH" sz="1300" dirty="0">
                  <a:latin typeface="Helvetica Neue" panose="02000503000000020004" pitchFamily="2" charset="0"/>
                </a:rPr>
                <a:t>+ Möglichkeit zu gesellschaftlicher Transformation.</a:t>
              </a:r>
            </a:p>
            <a:p>
              <a:pPr marL="0" indent="0">
                <a:buNone/>
              </a:pPr>
              <a:r>
                <a:rPr lang="de-CH" sz="1300" dirty="0">
                  <a:latin typeface="Helvetica Neue" panose="02000503000000020004" pitchFamily="2" charset="0"/>
                </a:rPr>
                <a:t>+ Bessere Übertragung von Forschungsergebnissen in die Praxis durch frühzeitige Einbindung gesellschaftlicher Akteure.</a:t>
              </a:r>
            </a:p>
            <a:p>
              <a:pPr marL="0" indent="0">
                <a:buNone/>
              </a:pPr>
              <a:r>
                <a:rPr lang="de-CH" sz="1300" dirty="0">
                  <a:latin typeface="Helvetica Neue" panose="02000503000000020004" pitchFamily="2" charset="0"/>
                </a:rPr>
                <a:t>+ Öffnung der Deutungshoheit der Wissenschaft.</a:t>
              </a:r>
            </a:p>
            <a:p>
              <a:pPr marL="0" indent="0">
                <a:buNone/>
              </a:pPr>
              <a:r>
                <a:rPr lang="de-CH" sz="1300" dirty="0">
                  <a:latin typeface="Helvetica Neue" panose="02000503000000020004" pitchFamily="2" charset="0"/>
                </a:rPr>
                <a:t>+ Stärkung der Zivilgesellschaft und Verwaltung.</a:t>
              </a:r>
              <a:endParaRPr lang="de-DE" sz="1300" dirty="0">
                <a:latin typeface="Helvetica Neue" panose="02000503000000020004" pitchFamily="2" charset="0"/>
              </a:endParaRPr>
            </a:p>
          </p:txBody>
        </p:sp>
      </p:grpSp>
      <p:sp>
        <p:nvSpPr>
          <p:cNvPr id="3" name="Abgerundetes Rechteck 2">
            <a:hlinkClick r:id="rId4" action="ppaction://hlinksldjump"/>
            <a:extLst>
              <a:ext uri="{FF2B5EF4-FFF2-40B4-BE49-F238E27FC236}">
                <a16:creationId xmlns:a16="http://schemas.microsoft.com/office/drawing/2014/main" id="{01CE2420-3EB9-76DE-67AA-23CD03E3BD6B}"/>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5" name="Abgerundetes Rechteck 6">
            <a:hlinkClick r:id="rId5" action="ppaction://hlinksldjump"/>
            <a:extLst>
              <a:ext uri="{FF2B5EF4-FFF2-40B4-BE49-F238E27FC236}">
                <a16:creationId xmlns:a16="http://schemas.microsoft.com/office/drawing/2014/main" id="{7F59FC54-5C84-4DA6-BC0C-A4C702B19482}"/>
              </a:ext>
            </a:extLst>
          </p:cNvPr>
          <p:cNvSpPr/>
          <p:nvPr/>
        </p:nvSpPr>
        <p:spPr>
          <a:xfrm>
            <a:off x="8862037"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Rechteck 5">
            <a:extLst>
              <a:ext uri="{FF2B5EF4-FFF2-40B4-BE49-F238E27FC236}">
                <a16:creationId xmlns:a16="http://schemas.microsoft.com/office/drawing/2014/main" id="{3D912E5B-6555-51DC-5FB9-5E7CA1C44A50}"/>
              </a:ext>
            </a:extLst>
          </p:cNvPr>
          <p:cNvSpPr/>
          <p:nvPr/>
        </p:nvSpPr>
        <p:spPr>
          <a:xfrm>
            <a:off x="0" y="0"/>
            <a:ext cx="1594022" cy="1800000"/>
          </a:xfrm>
          <a:prstGeom prst="rect">
            <a:avLst/>
          </a:prstGeom>
          <a:solidFill>
            <a:srgbClr val="80CE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Grafik 4">
            <a:extLst>
              <a:ext uri="{FF2B5EF4-FFF2-40B4-BE49-F238E27FC236}">
                <a16:creationId xmlns:a16="http://schemas.microsoft.com/office/drawing/2014/main" id="{8E11D4DB-665D-8602-E02F-FEBB37C261C7}"/>
              </a:ext>
            </a:extLst>
          </p:cNvPr>
          <p:cNvPicPr>
            <a:picLocks noChangeAspect="1"/>
          </p:cNvPicPr>
          <p:nvPr/>
        </p:nvPicPr>
        <p:blipFill>
          <a:blip r:embed="rId6"/>
          <a:stretch>
            <a:fillRect/>
          </a:stretch>
        </p:blipFill>
        <p:spPr>
          <a:xfrm>
            <a:off x="0" y="-59297"/>
            <a:ext cx="1800000" cy="1800000"/>
          </a:xfrm>
          <a:prstGeom prst="rect">
            <a:avLst/>
          </a:prstGeom>
        </p:spPr>
      </p:pic>
      <p:pic>
        <p:nvPicPr>
          <p:cNvPr id="8" name="Graphic 7">
            <a:extLst>
              <a:ext uri="{FF2B5EF4-FFF2-40B4-BE49-F238E27FC236}">
                <a16:creationId xmlns:a16="http://schemas.microsoft.com/office/drawing/2014/main" id="{07567A5D-31A5-4675-A07C-3650EFA448A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210379069"/>
      </p:ext>
    </p:extLst>
  </p:cSld>
  <p:clrMapOvr>
    <a:masterClrMapping/>
  </p:clrMapOvr>
  <p:transition spd="slow" advClick="0">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bgerundetes Rechteck 4">
            <a:hlinkClick r:id="rId2" action="ppaction://hlinksldjump"/>
            <a:extLst>
              <a:ext uri="{FF2B5EF4-FFF2-40B4-BE49-F238E27FC236}">
                <a16:creationId xmlns:a16="http://schemas.microsoft.com/office/drawing/2014/main" id="{93FD05FD-EA40-44C8-97EF-CA2A65965193}"/>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3" action="ppaction://hlinksldjump"/>
            <a:extLst>
              <a:ext uri="{FF2B5EF4-FFF2-40B4-BE49-F238E27FC236}">
                <a16:creationId xmlns:a16="http://schemas.microsoft.com/office/drawing/2014/main" id="{15046E07-6A39-4580-BC9E-2D3E73952D88}"/>
              </a:ext>
            </a:extLst>
          </p:cNvPr>
          <p:cNvSpPr/>
          <p:nvPr/>
        </p:nvSpPr>
        <p:spPr>
          <a:xfrm>
            <a:off x="8860980"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2" name="Content Placeholder 1">
            <a:extLst>
              <a:ext uri="{FF2B5EF4-FFF2-40B4-BE49-F238E27FC236}">
                <a16:creationId xmlns:a16="http://schemas.microsoft.com/office/drawing/2014/main" id="{B4E9DD50-A579-4482-A36B-7B865F0D02D0}"/>
              </a:ext>
            </a:extLst>
          </p:cNvPr>
          <p:cNvSpPr>
            <a:spLocks noGrp="1"/>
          </p:cNvSpPr>
          <p:nvPr>
            <p:ph idx="1"/>
          </p:nvPr>
        </p:nvSpPr>
        <p:spPr/>
        <p:txBody>
          <a:bodyPr/>
          <a:lstStyle/>
          <a:p>
            <a:pPr marL="0" indent="0">
              <a:buNone/>
            </a:pPr>
            <a:r>
              <a:rPr lang="de-CH" sz="2400" b="1" i="0" u="none" strike="noStrike" dirty="0">
                <a:effectLst/>
                <a:highlight>
                  <a:srgbClr val="BED201"/>
                </a:highlight>
                <a:latin typeface="Helvetica Neue" panose="02000503000000020004" pitchFamily="2" charset="0"/>
              </a:rPr>
              <a:t>Reflexion:</a:t>
            </a:r>
            <a:r>
              <a:rPr lang="de-CH" sz="2400" b="1" i="0" u="none" strike="noStrike" dirty="0">
                <a:effectLst/>
                <a:latin typeface="Helvetica Neue" panose="02000503000000020004" pitchFamily="2" charset="0"/>
              </a:rPr>
              <a:t> </a:t>
            </a:r>
            <a:r>
              <a:rPr lang="de-CH" sz="2400" b="1" dirty="0">
                <a:latin typeface="Helvetica Neue" panose="02000503000000020004" pitchFamily="2" charset="0"/>
              </a:rPr>
              <a:t>Citizen Scientists leisten durch ihr freiwilliges Engagement einen wichtigen Beitrag zur Forschung. </a:t>
            </a:r>
            <a:br>
              <a:rPr lang="de-CH" sz="2400" b="1" dirty="0">
                <a:latin typeface="Helvetica Neue" panose="02000503000000020004" pitchFamily="2" charset="0"/>
              </a:rPr>
            </a:br>
            <a:r>
              <a:rPr lang="de-CH" sz="2400" b="1" dirty="0">
                <a:latin typeface="Helvetica Neue" panose="02000503000000020004" pitchFamily="2" charset="0"/>
              </a:rPr>
              <a:t>Anders als hauptamtlich Forschende werden sie für ihre Tätigkeit häufig aber</a:t>
            </a:r>
            <a:r>
              <a:rPr lang="de-CH" sz="2400" b="1" dirty="0">
                <a:solidFill>
                  <a:srgbClr val="FF0000"/>
                </a:solidFill>
                <a:latin typeface="Helvetica Neue" panose="02000503000000020004" pitchFamily="2" charset="0"/>
              </a:rPr>
              <a:t> </a:t>
            </a:r>
            <a:r>
              <a:rPr lang="de-CH" sz="2400" b="1" dirty="0">
                <a:latin typeface="Helvetica Neue" panose="02000503000000020004" pitchFamily="2" charset="0"/>
              </a:rPr>
              <a:t>nicht entlohnt. </a:t>
            </a:r>
            <a:endParaRPr lang="de-CH" sz="2400" b="1" i="0" u="none" strike="noStrike" dirty="0">
              <a:effectLst/>
              <a:latin typeface="Helvetica Neue" panose="02000503000000020004" pitchFamily="2" charset="0"/>
            </a:endParaRPr>
          </a:p>
          <a:p>
            <a:pPr marL="0" indent="0">
              <a:buNone/>
            </a:pPr>
            <a:endParaRPr lang="de-CH" sz="2400" b="1" dirty="0">
              <a:latin typeface="Helvetica Neue" panose="02000503000000020004" pitchFamily="2" charset="0"/>
            </a:endParaRPr>
          </a:p>
          <a:p>
            <a:pPr marL="0" indent="0">
              <a:buNone/>
            </a:pPr>
            <a:r>
              <a:rPr lang="de-CH" sz="2400" b="1" i="0" u="none" strike="noStrike" dirty="0">
                <a:effectLst/>
                <a:latin typeface="Helvetica Neue" panose="02000503000000020004" pitchFamily="2" charset="0"/>
              </a:rPr>
              <a:t>Warum sollten sich Menschen als Citizen Scientists in </a:t>
            </a:r>
            <a:br>
              <a:rPr lang="de-CH" sz="2400" b="1" i="0" u="none" strike="noStrike" dirty="0">
                <a:effectLst/>
                <a:latin typeface="Helvetica Neue" panose="02000503000000020004" pitchFamily="2" charset="0"/>
              </a:rPr>
            </a:br>
            <a:r>
              <a:rPr lang="de-CH" sz="2400" b="1" i="0" u="none" strike="noStrike" dirty="0">
                <a:effectLst/>
                <a:latin typeface="Helvetica Neue" panose="02000503000000020004" pitchFamily="2" charset="0"/>
              </a:rPr>
              <a:t>Deinem Projekt engagieren? Welchen Mehrwert bietet </a:t>
            </a:r>
            <a:br>
              <a:rPr lang="de-CH" sz="2400" b="1" i="0" u="none" strike="noStrike" dirty="0">
                <a:effectLst/>
                <a:latin typeface="Helvetica Neue" panose="02000503000000020004" pitchFamily="2" charset="0"/>
              </a:rPr>
            </a:br>
            <a:r>
              <a:rPr lang="de-CH" sz="2400" b="1" i="0" u="none" strike="noStrike" dirty="0">
                <a:effectLst/>
                <a:latin typeface="Helvetica Neue" panose="02000503000000020004" pitchFamily="2" charset="0"/>
              </a:rPr>
              <a:t>ihnen die Teilnahme? Welche Möglichkeiten hast Du, </a:t>
            </a:r>
            <a:br>
              <a:rPr lang="de-CH" sz="2400" b="1" i="0" u="none" strike="noStrike" dirty="0">
                <a:effectLst/>
                <a:latin typeface="Helvetica Neue" panose="02000503000000020004" pitchFamily="2" charset="0"/>
              </a:rPr>
            </a:br>
            <a:r>
              <a:rPr lang="de-CH" sz="2400" b="1" i="0" u="none" strike="noStrike" dirty="0">
                <a:effectLst/>
                <a:latin typeface="Helvetica Neue" panose="02000503000000020004" pitchFamily="2" charset="0"/>
              </a:rPr>
              <a:t>von den Teilnehmenden selbst zu erfahren, was für sie </a:t>
            </a:r>
            <a:br>
              <a:rPr lang="de-CH" sz="2400" b="1" i="0" u="none" strike="noStrike" dirty="0">
                <a:effectLst/>
                <a:latin typeface="Helvetica Neue" panose="02000503000000020004" pitchFamily="2" charset="0"/>
              </a:rPr>
            </a:br>
            <a:r>
              <a:rPr lang="de-CH" sz="2400" b="1" i="0" u="none" strike="noStrike" dirty="0">
                <a:effectLst/>
                <a:latin typeface="Helvetica Neue" panose="02000503000000020004" pitchFamily="2" charset="0"/>
              </a:rPr>
              <a:t>eine Bereicherung wäre?</a:t>
            </a:r>
          </a:p>
          <a:p>
            <a:pPr marL="0" indent="0">
              <a:buNone/>
            </a:pPr>
            <a:endParaRPr lang="de-CH" sz="2400" b="1" dirty="0">
              <a:latin typeface="Helvetica Neue" panose="02000503000000020004" pitchFamily="2" charset="0"/>
              <a:ea typeface="Helvetica Neue" panose="02000503000000020004" pitchFamily="2" charset="0"/>
              <a:cs typeface="Helvetica Neue" panose="02000503000000020004" pitchFamily="2" charset="0"/>
            </a:endParaRPr>
          </a:p>
          <a:p>
            <a:pPr marL="0" indent="0" rtl="0">
              <a:spcAft>
                <a:spcPts val="0"/>
              </a:spcAft>
              <a:buNone/>
            </a:pPr>
            <a:r>
              <a:rPr lang="de-CH" sz="1600" b="1" dirty="0">
                <a:solidFill>
                  <a:srgbClr val="BED201"/>
                </a:solidFill>
                <a:latin typeface="Helvetica Neue" panose="02000503000000020004" pitchFamily="2" charset="0"/>
              </a:rPr>
              <a:t>Nimm Dir etwas Zeit / Mach Dir Notizen / Überprüfe wenn möglich, ob Deine Annahmen stimmen</a:t>
            </a:r>
            <a:endParaRPr lang="de-CH" sz="1600" b="1" dirty="0">
              <a:solidFill>
                <a:srgbClr val="BED201"/>
              </a:solidFill>
              <a:effectLst/>
            </a:endParaRPr>
          </a:p>
        </p:txBody>
      </p:sp>
      <p:pic>
        <p:nvPicPr>
          <p:cNvPr id="9" name="Graphic 8">
            <a:extLst>
              <a:ext uri="{FF2B5EF4-FFF2-40B4-BE49-F238E27FC236}">
                <a16:creationId xmlns:a16="http://schemas.microsoft.com/office/drawing/2014/main" id="{F2F42972-3229-48C0-9260-23B86932426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3719726120"/>
      </p:ext>
    </p:extLst>
  </p:cSld>
  <p:clrMapOvr>
    <a:masterClrMapping/>
  </p:clrMapOvr>
  <p:transition spd="slow" advClick="0">
    <p:push dir="u"/>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80CECE"/>
        </a:solidFill>
        <a:effectLst/>
      </p:bgPr>
    </p:bg>
    <p:spTree>
      <p:nvGrpSpPr>
        <p:cNvPr id="1" name=""/>
        <p:cNvGrpSpPr/>
        <p:nvPr/>
      </p:nvGrpSpPr>
      <p:grpSpPr>
        <a:xfrm>
          <a:off x="0" y="0"/>
          <a:ext cx="0" cy="0"/>
          <a:chOff x="0" y="0"/>
          <a:chExt cx="0" cy="0"/>
        </a:xfrm>
      </p:grpSpPr>
      <p:sp>
        <p:nvSpPr>
          <p:cNvPr id="11" name="Inhaltsplatzhalter 2">
            <a:extLst>
              <a:ext uri="{FF2B5EF4-FFF2-40B4-BE49-F238E27FC236}">
                <a16:creationId xmlns:a16="http://schemas.microsoft.com/office/drawing/2014/main" id="{D618BE9A-68E4-497C-A683-7D7B0F656211}"/>
              </a:ext>
            </a:extLst>
          </p:cNvPr>
          <p:cNvSpPr>
            <a:spLocks noGrp="1"/>
          </p:cNvSpPr>
          <p:nvPr>
            <p:ph idx="1"/>
          </p:nvPr>
        </p:nvSpPr>
        <p:spPr/>
        <p:txBody>
          <a:bodyPr>
            <a:normAutofit/>
          </a:bodyPr>
          <a:lstStyle/>
          <a:p>
            <a:pPr marL="0" indent="0">
              <a:spcBef>
                <a:spcPts val="0"/>
              </a:spcBef>
              <a:buNone/>
            </a:pPr>
            <a:r>
              <a:rPr lang="de-DE" sz="2400" b="1" dirty="0">
                <a:latin typeface="Helvetica Neue" panose="02000503000000020004" pitchFamily="2" charset="0"/>
                <a:ea typeface="Helvetica Neue" panose="02000503000000020004" pitchFamily="2" charset="0"/>
                <a:cs typeface="Helvetica Neue" panose="02000503000000020004" pitchFamily="2" charset="0"/>
              </a:rPr>
              <a:t>Citizen Science generiert auf unterschiedliche Arten </a:t>
            </a:r>
            <a:br>
              <a:rPr lang="de-DE" sz="2400" b="1" dirty="0">
                <a:latin typeface="Helvetica Neue" panose="02000503000000020004" pitchFamily="2" charset="0"/>
                <a:ea typeface="Helvetica Neue" panose="02000503000000020004" pitchFamily="2" charset="0"/>
                <a:cs typeface="Helvetica Neue" panose="02000503000000020004" pitchFamily="2" charset="0"/>
              </a:rPr>
            </a:br>
            <a:r>
              <a:rPr lang="de-DE" sz="2400" b="1" dirty="0">
                <a:latin typeface="Helvetica Neue" panose="02000503000000020004" pitchFamily="2" charset="0"/>
                <a:ea typeface="Helvetica Neue" panose="02000503000000020004" pitchFamily="2" charset="0"/>
                <a:cs typeface="Helvetica Neue" panose="02000503000000020004" pitchFamily="2" charset="0"/>
              </a:rPr>
              <a:t>Mehrwert für die…</a:t>
            </a:r>
            <a:endParaRPr lang="de-CH" sz="1050" b="1" dirty="0">
              <a:solidFill>
                <a:srgbClr val="BED201"/>
              </a:solidFill>
              <a:effectLst/>
            </a:endParaRPr>
          </a:p>
        </p:txBody>
      </p:sp>
      <p:sp>
        <p:nvSpPr>
          <p:cNvPr id="2" name="Content Placeholder 1">
            <a:extLst>
              <a:ext uri="{FF2B5EF4-FFF2-40B4-BE49-F238E27FC236}">
                <a16:creationId xmlns:a16="http://schemas.microsoft.com/office/drawing/2014/main" id="{2A5A0126-BE73-4AC6-AD60-50052821E65B}"/>
              </a:ext>
            </a:extLst>
          </p:cNvPr>
          <p:cNvSpPr>
            <a:spLocks noGrp="1"/>
          </p:cNvSpPr>
          <p:nvPr>
            <p:ph idx="10"/>
          </p:nvPr>
        </p:nvSpPr>
        <p:spPr/>
        <p:txBody>
          <a:bodyPr>
            <a:normAutofit/>
          </a:bodyPr>
          <a:lstStyle/>
          <a:p>
            <a:r>
              <a:rPr lang="de-DE" sz="1200">
                <a:latin typeface="Helvetica Neue" panose="02000503000000020004"/>
              </a:rPr>
              <a:t>Quelle: mit:forschen!: </a:t>
            </a:r>
            <a:r>
              <a:rPr lang="de-DE" sz="1200">
                <a:latin typeface="Helvetica Neue" panose="02000503000000020004"/>
                <a:hlinkClick r:id="rId2">
                  <a:extLst>
                    <a:ext uri="{A12FA001-AC4F-418D-AE19-62706E023703}">
                      <ahyp:hlinkClr xmlns:ahyp="http://schemas.microsoft.com/office/drawing/2018/hyperlinkcolor" val="tx"/>
                    </a:ext>
                  </a:extLst>
                </a:hlinkClick>
              </a:rPr>
              <a:t>Warum Citizen Science? Was sind die Vorteile? Was sind die Herausforderungen?</a:t>
            </a:r>
            <a:endParaRPr lang="de-DE" sz="1200">
              <a:latin typeface="Helvetica Neue" panose="02000503000000020004"/>
            </a:endParaRPr>
          </a:p>
        </p:txBody>
      </p:sp>
      <p:sp>
        <p:nvSpPr>
          <p:cNvPr id="3" name="Abgerundetes Rechteck 2">
            <a:hlinkClick r:id="rId3" action="ppaction://hlinksldjump"/>
            <a:extLst>
              <a:ext uri="{FF2B5EF4-FFF2-40B4-BE49-F238E27FC236}">
                <a16:creationId xmlns:a16="http://schemas.microsoft.com/office/drawing/2014/main" id="{01CE2420-3EB9-76DE-67AA-23CD03E3BD6B}"/>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9" name="Abgerundetes Rechteck 6">
            <a:hlinkClick r:id="rId4" action="ppaction://hlinksldjump"/>
            <a:extLst>
              <a:ext uri="{FF2B5EF4-FFF2-40B4-BE49-F238E27FC236}">
                <a16:creationId xmlns:a16="http://schemas.microsoft.com/office/drawing/2014/main" id="{DE95B424-90F3-43F2-B0C7-92856E1F5CCF}"/>
              </a:ext>
            </a:extLst>
          </p:cNvPr>
          <p:cNvSpPr/>
          <p:nvPr/>
        </p:nvSpPr>
        <p:spPr>
          <a:xfrm>
            <a:off x="886213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Rechteck 3">
            <a:extLst>
              <a:ext uri="{FF2B5EF4-FFF2-40B4-BE49-F238E27FC236}">
                <a16:creationId xmlns:a16="http://schemas.microsoft.com/office/drawing/2014/main" id="{D991DF04-E4B7-398B-6401-6DE55D13CD77}"/>
              </a:ext>
            </a:extLst>
          </p:cNvPr>
          <p:cNvSpPr/>
          <p:nvPr/>
        </p:nvSpPr>
        <p:spPr>
          <a:xfrm>
            <a:off x="0" y="0"/>
            <a:ext cx="1618735" cy="1800000"/>
          </a:xfrm>
          <a:prstGeom prst="rect">
            <a:avLst/>
          </a:prstGeom>
          <a:solidFill>
            <a:srgbClr val="80CE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a:extLst>
              <a:ext uri="{FF2B5EF4-FFF2-40B4-BE49-F238E27FC236}">
                <a16:creationId xmlns:a16="http://schemas.microsoft.com/office/drawing/2014/main" id="{2EFCD41E-B828-4AEE-E8F9-3A55BF51AEE1}"/>
              </a:ext>
            </a:extLst>
          </p:cNvPr>
          <p:cNvPicPr>
            <a:picLocks noChangeAspect="1"/>
          </p:cNvPicPr>
          <p:nvPr/>
        </p:nvPicPr>
        <p:blipFill>
          <a:blip r:embed="rId5"/>
          <a:stretch>
            <a:fillRect/>
          </a:stretch>
        </p:blipFill>
        <p:spPr>
          <a:xfrm>
            <a:off x="0" y="-59297"/>
            <a:ext cx="1800000" cy="1800000"/>
          </a:xfrm>
          <a:prstGeom prst="rect">
            <a:avLst/>
          </a:prstGeom>
        </p:spPr>
      </p:pic>
      <p:sp>
        <p:nvSpPr>
          <p:cNvPr id="7" name="Inhaltsplatzhalter 2">
            <a:extLst>
              <a:ext uri="{FF2B5EF4-FFF2-40B4-BE49-F238E27FC236}">
                <a16:creationId xmlns:a16="http://schemas.microsoft.com/office/drawing/2014/main" id="{F0B3B370-097B-682E-C577-ABF6B59C9CAA}"/>
              </a:ext>
            </a:extLst>
          </p:cNvPr>
          <p:cNvSpPr txBox="1">
            <a:spLocks/>
          </p:cNvSpPr>
          <p:nvPr/>
        </p:nvSpPr>
        <p:spPr>
          <a:xfrm>
            <a:off x="219352" y="1930988"/>
            <a:ext cx="3412335" cy="492701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00000"/>
              </a:lnSpc>
              <a:buNone/>
            </a:pPr>
            <a:r>
              <a:rPr lang="de-CH" sz="2400" b="1" i="0" dirty="0">
                <a:solidFill>
                  <a:srgbClr val="80CECE"/>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WISSENSCHAFT</a:t>
            </a:r>
            <a:r>
              <a:rPr lang="de-CH" sz="2400" b="1" i="0" dirty="0">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 </a:t>
            </a:r>
          </a:p>
          <a:p>
            <a:pPr marL="0" indent="0">
              <a:buNone/>
            </a:pPr>
            <a:r>
              <a:rPr lang="de-DE" sz="13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Inspiration und Generierung von Forschungsfragen durch Einbringung neuer Ideen, Fragestellungen, Methoden und anderen Wissensformen aus der Gesellschaft.</a:t>
            </a:r>
          </a:p>
          <a:p>
            <a:pPr marL="0" indent="0">
              <a:buNone/>
            </a:pPr>
            <a:r>
              <a:rPr lang="de-DE" sz="13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Ermöglichung </a:t>
            </a:r>
            <a:r>
              <a:rPr lang="de-DE" sz="1300" dirty="0" err="1">
                <a:solidFill>
                  <a:schemeClr val="tx1"/>
                </a:solidFill>
                <a:latin typeface="Helvetica Neue" panose="02000503000000020004" pitchFamily="2" charset="0"/>
                <a:ea typeface="Helvetica Neue" panose="02000503000000020004" pitchFamily="2" charset="0"/>
                <a:cs typeface="Helvetica Neue" panose="02000503000000020004" pitchFamily="2" charset="0"/>
              </a:rPr>
              <a:t>grosser</a:t>
            </a:r>
            <a:r>
              <a:rPr lang="de-DE" sz="13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räumlich und zeitlich skalierter Datensätze.</a:t>
            </a:r>
          </a:p>
          <a:p>
            <a:pPr marL="0" indent="0">
              <a:buNone/>
            </a:pPr>
            <a:r>
              <a:rPr lang="de-DE" sz="13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Diverse Auswertungskapazitäten.</a:t>
            </a:r>
          </a:p>
          <a:p>
            <a:pPr marL="0" indent="0">
              <a:buNone/>
            </a:pPr>
            <a:r>
              <a:rPr lang="de-DE" sz="13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Höhere Akzeptanz der Forschungsergebnisse.</a:t>
            </a:r>
          </a:p>
          <a:p>
            <a:pPr marL="0" indent="0">
              <a:buNone/>
            </a:pPr>
            <a:r>
              <a:rPr lang="de-DE" sz="13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Evaluation der Ergebnisse durch die Gesellschaft.</a:t>
            </a:r>
          </a:p>
          <a:p>
            <a:pPr marL="0" indent="0">
              <a:buNone/>
            </a:pPr>
            <a:r>
              <a:rPr lang="de-DE" sz="13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Überprüfung der praktischen Relevanz und Anwendbarkeit wissenschaftlicher Ergebnisse.</a:t>
            </a:r>
          </a:p>
        </p:txBody>
      </p:sp>
      <p:sp>
        <p:nvSpPr>
          <p:cNvPr id="8" name="Inhaltsplatzhalter 2">
            <a:extLst>
              <a:ext uri="{FF2B5EF4-FFF2-40B4-BE49-F238E27FC236}">
                <a16:creationId xmlns:a16="http://schemas.microsoft.com/office/drawing/2014/main" id="{E00F3298-9692-613C-1580-538BAD20E18A}"/>
              </a:ext>
            </a:extLst>
          </p:cNvPr>
          <p:cNvSpPr txBox="1">
            <a:spLocks/>
          </p:cNvSpPr>
          <p:nvPr/>
        </p:nvSpPr>
        <p:spPr>
          <a:xfrm>
            <a:off x="3631688" y="1930988"/>
            <a:ext cx="3951526" cy="492701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00000"/>
              </a:lnSpc>
              <a:buNone/>
            </a:pPr>
            <a:r>
              <a:rPr lang="de-CH" sz="2400" b="1" i="0" dirty="0">
                <a:solidFill>
                  <a:srgbClr val="80CECE"/>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GESELLSCHAFT</a:t>
            </a:r>
            <a:r>
              <a:rPr lang="de-CH" sz="2400" b="1" i="0" dirty="0">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 </a:t>
            </a:r>
          </a:p>
          <a:p>
            <a:pPr marL="0" indent="0">
              <a:buNone/>
            </a:pPr>
            <a:r>
              <a:rPr lang="de-CH" sz="1300" dirty="0">
                <a:latin typeface="Helvetica Neue" panose="02000503000000020004" pitchFamily="2" charset="0"/>
              </a:rPr>
              <a:t>+ </a:t>
            </a:r>
            <a:r>
              <a:rPr lang="de-DE" sz="1300" dirty="0">
                <a:latin typeface="Helvetica Neue" panose="02000503000000020004" pitchFamily="2" charset="0"/>
              </a:rPr>
              <a:t>Generierung und Kommunikation von gesellschaftlich relevanten Forschungsfragen.</a:t>
            </a:r>
          </a:p>
          <a:p>
            <a:pPr marL="0" indent="0">
              <a:buNone/>
            </a:pPr>
            <a:r>
              <a:rPr lang="de-DE" sz="1300" dirty="0">
                <a:latin typeface="Helvetica Neue" panose="02000503000000020004" pitchFamily="2" charset="0"/>
              </a:rPr>
              <a:t>+ Mitgestaltung einer transparenten Forschung.</a:t>
            </a:r>
          </a:p>
          <a:p>
            <a:pPr marL="0" indent="0">
              <a:buNone/>
            </a:pPr>
            <a:r>
              <a:rPr lang="de-DE" sz="1300" dirty="0">
                <a:latin typeface="Helvetica Neue" panose="02000503000000020004" pitchFamily="2" charset="0"/>
              </a:rPr>
              <a:t>+ Übernahme von </a:t>
            </a:r>
            <a:r>
              <a:rPr lang="de-CH" sz="1300" dirty="0">
                <a:latin typeface="Helvetica Neue" panose="02000503000000020004" pitchFamily="2" charset="0"/>
              </a:rPr>
              <a:t>Verantwortung für die Mitwirkung in Forschung.</a:t>
            </a:r>
          </a:p>
          <a:p>
            <a:pPr marL="0" indent="0">
              <a:buNone/>
            </a:pPr>
            <a:r>
              <a:rPr lang="de-CH" sz="1300" dirty="0">
                <a:latin typeface="Helvetica Neue" panose="02000503000000020004" pitchFamily="2" charset="0"/>
              </a:rPr>
              <a:t>+ Gestaltung eines Perspektivwechsels von allen Beteiligten.</a:t>
            </a:r>
          </a:p>
          <a:p>
            <a:pPr marL="0" indent="0">
              <a:buNone/>
            </a:pPr>
            <a:r>
              <a:rPr lang="de-CH" sz="1300" dirty="0">
                <a:latin typeface="Helvetica Neue" panose="02000503000000020004" pitchFamily="2" charset="0"/>
              </a:rPr>
              <a:t>+ Möglichkeit zu gesellschaftlicher Transformation.</a:t>
            </a:r>
          </a:p>
          <a:p>
            <a:pPr marL="0" indent="0">
              <a:buNone/>
            </a:pPr>
            <a:r>
              <a:rPr lang="de-CH" sz="1300" dirty="0">
                <a:latin typeface="Helvetica Neue" panose="02000503000000020004" pitchFamily="2" charset="0"/>
              </a:rPr>
              <a:t>+ Bessere Übertragung von Forschungsergebnissen in die Praxis durch frühzeitige Einbindung gesellschaftlicher Akteure.</a:t>
            </a:r>
          </a:p>
          <a:p>
            <a:pPr marL="0" indent="0">
              <a:buNone/>
            </a:pPr>
            <a:r>
              <a:rPr lang="de-CH" sz="1300" dirty="0">
                <a:latin typeface="Helvetica Neue" panose="02000503000000020004" pitchFamily="2" charset="0"/>
              </a:rPr>
              <a:t>+ Öffnung der Deutungshoheit der Wissenschaft.</a:t>
            </a:r>
          </a:p>
          <a:p>
            <a:pPr marL="0" indent="0">
              <a:buNone/>
            </a:pPr>
            <a:r>
              <a:rPr lang="de-CH" sz="1300" dirty="0">
                <a:latin typeface="Helvetica Neue" panose="02000503000000020004" pitchFamily="2" charset="0"/>
              </a:rPr>
              <a:t>+ Stärkung der Zivilgesellschaft und Verwaltung.</a:t>
            </a:r>
            <a:endParaRPr lang="de-DE" sz="1300" dirty="0">
              <a:latin typeface="Helvetica Neue" panose="02000503000000020004" pitchFamily="2" charset="0"/>
            </a:endParaRPr>
          </a:p>
        </p:txBody>
      </p:sp>
      <p:sp>
        <p:nvSpPr>
          <p:cNvPr id="10" name="Inhaltsplatzhalter 2">
            <a:extLst>
              <a:ext uri="{FF2B5EF4-FFF2-40B4-BE49-F238E27FC236}">
                <a16:creationId xmlns:a16="http://schemas.microsoft.com/office/drawing/2014/main" id="{1D31DBD6-3720-D2A7-6555-AF502FA1B634}"/>
              </a:ext>
            </a:extLst>
          </p:cNvPr>
          <p:cNvSpPr txBox="1">
            <a:spLocks/>
          </p:cNvSpPr>
          <p:nvPr/>
        </p:nvSpPr>
        <p:spPr>
          <a:xfrm>
            <a:off x="7726977" y="1935207"/>
            <a:ext cx="4349409" cy="4280742"/>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de-CH" b="1" i="0" dirty="0">
                <a:solidFill>
                  <a:srgbClr val="80CECE"/>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BETEILIGTEN</a:t>
            </a:r>
            <a:r>
              <a:rPr lang="de-CH" b="1" i="0" dirty="0">
                <a:solidFill>
                  <a:srgbClr val="80CECE"/>
                </a:solidFill>
                <a:latin typeface="Helvetica Neue" panose="02000503000000020004" pitchFamily="2" charset="0"/>
                <a:ea typeface="Helvetica Neue" panose="02000503000000020004" pitchFamily="2" charset="0"/>
                <a:cs typeface="Helvetica Neue" panose="02000503000000020004" pitchFamily="2" charset="0"/>
              </a:rPr>
              <a:t> </a:t>
            </a:r>
          </a:p>
          <a:p>
            <a:pPr marL="0" indent="0">
              <a:buNone/>
            </a:pPr>
            <a:r>
              <a:rPr lang="de-CH" sz="1600" kern="0"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 </a:t>
            </a: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Beitrag zu wissenschaftlicher Erkenntnis.</a:t>
            </a:r>
          </a:p>
          <a:p>
            <a:pPr marL="0" indent="0">
              <a:buNone/>
            </a:pP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Erhöhung der Bildung (auch Weiterqualifizierung) und des Wissenschaftsverständnis.</a:t>
            </a:r>
          </a:p>
          <a:p>
            <a:pPr marL="0" indent="0">
              <a:buNone/>
            </a:pP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Mehr Akzeptanz und Verständnis für ein Problem.</a:t>
            </a:r>
          </a:p>
          <a:p>
            <a:pPr marL="0" indent="0">
              <a:buNone/>
            </a:pP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Innovative Ideen in die Wissenschaft einbringen.</a:t>
            </a:r>
          </a:p>
          <a:p>
            <a:pPr marL="0" indent="0">
              <a:buNone/>
            </a:pP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Teilhabe an politischen Entscheidungsprozessen durch inhaltliche Beiträge.</a:t>
            </a:r>
          </a:p>
          <a:p>
            <a:pPr marL="0" indent="0">
              <a:buNone/>
            </a:pP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Einbringen von Ideen und Vorschlägen zu Alternativen.</a:t>
            </a:r>
          </a:p>
          <a:p>
            <a:pPr marL="0" indent="0">
              <a:buNone/>
            </a:pP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Kritische Hinterfragung der wissenschaftlichen Ergebnisse.</a:t>
            </a:r>
          </a:p>
          <a:p>
            <a:pPr marL="0" indent="0">
              <a:buNone/>
            </a:pP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Mitwirken an besserer Umwelt und besserer Gesellschaft.</a:t>
            </a:r>
          </a:p>
          <a:p>
            <a:pPr marL="0" indent="0">
              <a:buNone/>
            </a:pP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a:t>
            </a:r>
            <a:r>
              <a:rPr lang="de-DE" sz="1600" dirty="0" err="1">
                <a:solidFill>
                  <a:schemeClr val="tx1"/>
                </a:solidFill>
                <a:latin typeface="Helvetica Neue" panose="02000503000000020004" pitchFamily="2" charset="0"/>
                <a:ea typeface="Helvetica Neue" panose="02000503000000020004" pitchFamily="2" charset="0"/>
                <a:cs typeface="Helvetica Neue" panose="02000503000000020004" pitchFamily="2" charset="0"/>
              </a:rPr>
              <a:t>Spass</a:t>
            </a:r>
            <a:r>
              <a:rPr lang="de-DE" sz="16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haben und teilen.</a:t>
            </a:r>
          </a:p>
          <a:p>
            <a:pPr marL="0" indent="0">
              <a:lnSpc>
                <a:spcPct val="100000"/>
              </a:lnSpc>
              <a:buNone/>
            </a:pPr>
            <a:endParaRPr lang="de-DE" sz="2400"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Graphic 12">
            <a:extLst>
              <a:ext uri="{FF2B5EF4-FFF2-40B4-BE49-F238E27FC236}">
                <a16:creationId xmlns:a16="http://schemas.microsoft.com/office/drawing/2014/main" id="{B07F79EE-688A-453A-9549-66A2A924226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4017130478"/>
      </p:ext>
    </p:extLst>
  </p:cSld>
  <p:clrMapOvr>
    <a:masterClrMapping/>
  </p:clrMapOvr>
  <p:transition spd="slow" advClick="0">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s Rechteck 4">
            <a:hlinkClick r:id="rId2" action="ppaction://hlinksldjump"/>
            <a:extLst>
              <a:ext uri="{FF2B5EF4-FFF2-40B4-BE49-F238E27FC236}">
                <a16:creationId xmlns:a16="http://schemas.microsoft.com/office/drawing/2014/main" id="{9F8FDA19-A1B8-A22E-BDAA-E8D41239A741}"/>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3" action="ppaction://hlinksldjump"/>
            <a:extLst>
              <a:ext uri="{FF2B5EF4-FFF2-40B4-BE49-F238E27FC236}">
                <a16:creationId xmlns:a16="http://schemas.microsoft.com/office/drawing/2014/main" id="{2F660ED4-5117-3FBD-C64F-3C95BFECBDF2}"/>
              </a:ext>
            </a:extLst>
          </p:cNvPr>
          <p:cNvSpPr/>
          <p:nvPr/>
        </p:nvSpPr>
        <p:spPr>
          <a:xfrm>
            <a:off x="8861098"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3" name="Textfeld 12">
            <a:extLst>
              <a:ext uri="{FF2B5EF4-FFF2-40B4-BE49-F238E27FC236}">
                <a16:creationId xmlns:a16="http://schemas.microsoft.com/office/drawing/2014/main" id="{D9845676-F8C6-4DEF-984C-54A667CD80FB}"/>
              </a:ext>
            </a:extLst>
          </p:cNvPr>
          <p:cNvSpPr txBox="1"/>
          <p:nvPr/>
        </p:nvSpPr>
        <p:spPr>
          <a:xfrm>
            <a:off x="1800000" y="2211460"/>
            <a:ext cx="4097245" cy="338554"/>
          </a:xfrm>
          <a:prstGeom prst="rect">
            <a:avLst/>
          </a:prstGeom>
          <a:noFill/>
        </p:spPr>
        <p:txBody>
          <a:bodyPr wrap="square">
            <a:spAutoFit/>
          </a:bodyPr>
          <a:lstStyle/>
          <a:p>
            <a:r>
              <a:rPr lang="de-DE" sz="1600" b="1">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hlinkClick r:id="rId4">
                  <a:extLst>
                    <a:ext uri="{A12FA001-AC4F-418D-AE19-62706E023703}">
                      <ahyp:hlinkClr xmlns:ahyp="http://schemas.microsoft.com/office/drawing/2018/hyperlinkcolor" val="tx"/>
                    </a:ext>
                  </a:extLst>
                </a:hlinkClick>
              </a:rPr>
              <a:t> </a:t>
            </a:r>
            <a:r>
              <a:rPr lang="de-CH" sz="1600" b="1">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 </a:t>
            </a:r>
            <a:endParaRPr lang="de-DE" sz="1600" b="1">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Content Placeholder 3">
            <a:extLst>
              <a:ext uri="{FF2B5EF4-FFF2-40B4-BE49-F238E27FC236}">
                <a16:creationId xmlns:a16="http://schemas.microsoft.com/office/drawing/2014/main" id="{28BE16C2-D070-4A57-9F96-AFCD01AC3303}"/>
              </a:ext>
            </a:extLst>
          </p:cNvPr>
          <p:cNvSpPr>
            <a:spLocks noGrp="1"/>
          </p:cNvSpPr>
          <p:nvPr>
            <p:ph idx="1"/>
          </p:nvPr>
        </p:nvSpPr>
        <p:spPr/>
        <p:txBody>
          <a:bodyPr/>
          <a:lstStyle/>
          <a:p>
            <a:pPr marL="0" indent="0" rtl="0">
              <a:spcAft>
                <a:spcPts val="0"/>
              </a:spcAft>
              <a:buNone/>
            </a:pPr>
            <a:r>
              <a:rPr lang="de-CH" sz="2400" b="1" i="0" u="none" strike="noStrike" dirty="0">
                <a:effectLst/>
                <a:highlight>
                  <a:srgbClr val="BED201"/>
                </a:highlight>
                <a:latin typeface="Helvetica Neue" panose="02000503000000020004" pitchFamily="2" charset="0"/>
                <a:ea typeface="Helvetica Neue" panose="02000503000000020004" pitchFamily="2" charset="0"/>
                <a:cs typeface="Helvetica Neue" panose="02000503000000020004" pitchFamily="2" charset="0"/>
              </a:rPr>
              <a:t>Reflexion:</a:t>
            </a:r>
            <a:r>
              <a:rPr lang="de-CH" sz="2400" b="1" i="0" u="none" strike="noStrike" dirty="0">
                <a:effectLst/>
                <a:latin typeface="Helvetica Neue" panose="02000503000000020004" pitchFamily="2" charset="0"/>
                <a:ea typeface="Helvetica Neue" panose="02000503000000020004" pitchFamily="2" charset="0"/>
                <a:cs typeface="Helvetica Neue" panose="02000503000000020004" pitchFamily="2" charset="0"/>
              </a:rPr>
              <a:t> Benötigen die Teilnehmenden Vor- oder Spezialwissen? Was müssen Citizen Scientists für die Teilnahme am Projekt wissen oder können? </a:t>
            </a:r>
          </a:p>
          <a:p>
            <a:pPr marL="0" indent="0" rtl="0">
              <a:spcAft>
                <a:spcPts val="0"/>
              </a:spcAft>
              <a:buNone/>
            </a:pPr>
            <a:r>
              <a:rPr lang="de-CH" sz="2400" b="1" i="0" u="none" strike="noStrike" dirty="0">
                <a:effectLst/>
                <a:latin typeface="Helvetica Neue" panose="02000503000000020004" pitchFamily="2" charset="0"/>
                <a:ea typeface="Helvetica Neue" panose="02000503000000020004" pitchFamily="2" charset="0"/>
                <a:cs typeface="Helvetica Neue" panose="02000503000000020004" pitchFamily="2" charset="0"/>
              </a:rPr>
              <a:t>Können sie dies im Rahmen des Projekts lernen? Oder braucht es dafür externe Unterstützung?</a:t>
            </a:r>
          </a:p>
        </p:txBody>
      </p:sp>
      <p:sp>
        <p:nvSpPr>
          <p:cNvPr id="9" name="Text Placeholder 8">
            <a:extLst>
              <a:ext uri="{FF2B5EF4-FFF2-40B4-BE49-F238E27FC236}">
                <a16:creationId xmlns:a16="http://schemas.microsoft.com/office/drawing/2014/main" id="{2CA810D6-EAF8-4A46-B2AD-AAED5F42FE73}"/>
              </a:ext>
            </a:extLst>
          </p:cNvPr>
          <p:cNvSpPr>
            <a:spLocks noGrp="1"/>
          </p:cNvSpPr>
          <p:nvPr>
            <p:ph type="body" sz="quarter" idx="11"/>
          </p:nvPr>
        </p:nvSpPr>
        <p:spPr/>
        <p:txBody>
          <a:bodyPr/>
          <a:lstStyle/>
          <a:p>
            <a:r>
              <a:rPr lang="de-CH" sz="1600" b="1" i="0" u="none" strike="noStrike" dirty="0">
                <a:solidFill>
                  <a:srgbClr val="80CECE"/>
                </a:solidFill>
                <a:effectLst/>
                <a:highlight>
                  <a:srgbClr val="000000"/>
                </a:highlight>
                <a:latin typeface="Helvetica Neue" panose="02000503000000020004"/>
              </a:rPr>
              <a:t>Hinweis:</a:t>
            </a:r>
            <a:r>
              <a:rPr lang="de-CH" sz="1600" i="0" u="none" strike="noStrike" dirty="0">
                <a:solidFill>
                  <a:srgbClr val="000000"/>
                </a:solidFill>
                <a:effectLst/>
                <a:latin typeface="Helvetica Neue" panose="02000503000000020004"/>
              </a:rPr>
              <a:t> </a:t>
            </a:r>
            <a:r>
              <a:rPr lang="de-CH" dirty="0">
                <a:solidFill>
                  <a:srgbClr val="000000"/>
                </a:solidFill>
              </a:rPr>
              <a:t>Für Citizen Scientists kann es ein Mehrwert sein, im Rahmen des Projekts neue Kompetenzen zu erwerben. </a:t>
            </a:r>
          </a:p>
          <a:p>
            <a:r>
              <a:rPr lang="de-CH" sz="1600" i="0" u="none" strike="noStrike" dirty="0">
                <a:solidFill>
                  <a:srgbClr val="000000"/>
                </a:solidFill>
                <a:effectLst/>
                <a:latin typeface="Helvetica Neue" panose="02000503000000020004"/>
              </a:rPr>
              <a:t>Denke daran, die gegenseitigen Erwartungen der Beteiligten in Erfahrung zu bringen und diese transparent zu kommunizieren.</a:t>
            </a:r>
          </a:p>
        </p:txBody>
      </p:sp>
      <p:sp>
        <p:nvSpPr>
          <p:cNvPr id="19" name="Text Placeholder 18">
            <a:extLst>
              <a:ext uri="{FF2B5EF4-FFF2-40B4-BE49-F238E27FC236}">
                <a16:creationId xmlns:a16="http://schemas.microsoft.com/office/drawing/2014/main" id="{57C540D4-278B-408B-8116-06183A4FD829}"/>
              </a:ext>
            </a:extLst>
          </p:cNvPr>
          <p:cNvSpPr>
            <a:spLocks noGrp="1"/>
          </p:cNvSpPr>
          <p:nvPr>
            <p:ph type="body" sz="quarter" idx="13"/>
          </p:nvPr>
        </p:nvSpPr>
        <p:spPr/>
        <p:txBody>
          <a:bodyPr/>
          <a:lstStyle/>
          <a:p>
            <a:r>
              <a:rPr lang="de-DE" sz="1600" b="1">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Weiterführende Informationen</a:t>
            </a:r>
            <a:r>
              <a:rPr lang="de-DE" sz="1600">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a:t>
            </a:r>
            <a:r>
              <a:rPr lang="de-DE" sz="1600">
                <a:latin typeface="Helvetica Neue" panose="02000503000000020004" pitchFamily="2" charset="0"/>
                <a:ea typeface="Helvetica Neue" panose="02000503000000020004" pitchFamily="2" charset="0"/>
                <a:cs typeface="Helvetica Neue" panose="02000503000000020004" pitchFamily="2" charset="0"/>
              </a:rPr>
              <a:t> Wie Du die erworbenen Kompetenzen Deiner Citizen Scientists ausweisen kannst, erfährst Du im </a:t>
            </a:r>
            <a:r>
              <a:rPr lang="de-DE" sz="1600" b="1">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Blogbeitrag von Citizen Science Zürich </a:t>
            </a:r>
            <a:r>
              <a:rPr lang="en-CH" b="1" i="0">
                <a:solidFill>
                  <a:srgbClr val="7ECFFF"/>
                </a:solidFill>
                <a:effectLst/>
                <a:highlight>
                  <a:srgbClr val="000000"/>
                </a:highlight>
                <a:hlinkClick r:id="rId5">
                  <a:extLst>
                    <a:ext uri="{A12FA001-AC4F-418D-AE19-62706E023703}">
                      <ahyp:hlinkClr xmlns:ahyp="http://schemas.microsoft.com/office/drawing/2018/hyperlinkcolor" val="tx"/>
                    </a:ext>
                  </a:extLst>
                </a:hlinkClick>
              </a:rPr>
              <a:t>«</a:t>
            </a:r>
            <a:r>
              <a:rPr lang="de-DE" b="1">
                <a:solidFill>
                  <a:srgbClr val="7ECFFF"/>
                </a:solidFill>
                <a:highlight>
                  <a:srgbClr val="000000"/>
                </a:highlight>
                <a:ea typeface="Helvetica Neue" panose="02000503000000020004" pitchFamily="2" charset="0"/>
                <a:cs typeface="Helvetica Neue" panose="02000503000000020004" pitchFamily="2" charset="0"/>
                <a:hlinkClick r:id="rId5">
                  <a:extLst>
                    <a:ext uri="{A12FA001-AC4F-418D-AE19-62706E023703}">
                      <ahyp:hlinkClr xmlns:ahyp="http://schemas.microsoft.com/office/drawing/2018/hyperlinkcolor" val="tx"/>
                    </a:ext>
                  </a:extLst>
                </a:hlinkClick>
              </a:rPr>
              <a:t>Durch Citizen-Science-Projekte erworbene Kompetenzen sichtbar machen</a:t>
            </a:r>
            <a:r>
              <a:rPr lang="en-CH" b="1" i="0">
                <a:solidFill>
                  <a:srgbClr val="7ECFFF"/>
                </a:solidFill>
                <a:effectLst/>
                <a:highlight>
                  <a:srgbClr val="000000"/>
                </a:highlight>
                <a:hlinkClick r:id="rId5">
                  <a:extLst>
                    <a:ext uri="{A12FA001-AC4F-418D-AE19-62706E023703}">
                      <ahyp:hlinkClr xmlns:ahyp="http://schemas.microsoft.com/office/drawing/2018/hyperlinkcolor" val="tx"/>
                    </a:ext>
                  </a:extLst>
                </a:hlinkClick>
              </a:rPr>
              <a:t>»</a:t>
            </a:r>
            <a:r>
              <a:rPr lang="de-CH" b="1" i="0">
                <a:solidFill>
                  <a:srgbClr val="7ECFFF"/>
                </a:solidFill>
                <a:effectLst/>
                <a:highlight>
                  <a:srgbClr val="000000"/>
                </a:highlight>
              </a:rPr>
              <a:t>.</a:t>
            </a:r>
            <a:endParaRPr lang="de-DE" b="1">
              <a:solidFill>
                <a:srgbClr val="7ECFFF"/>
              </a:solidFill>
              <a:highlight>
                <a:srgbClr val="000000"/>
              </a:highlight>
              <a:ea typeface="Helvetica Neue" panose="02000503000000020004" pitchFamily="2" charset="0"/>
              <a:cs typeface="Helvetica Neue" panose="02000503000000020004" pitchFamily="2" charset="0"/>
            </a:endParaRPr>
          </a:p>
        </p:txBody>
      </p:sp>
      <p:pic>
        <p:nvPicPr>
          <p:cNvPr id="11" name="Graphic 10">
            <a:extLst>
              <a:ext uri="{FF2B5EF4-FFF2-40B4-BE49-F238E27FC236}">
                <a16:creationId xmlns:a16="http://schemas.microsoft.com/office/drawing/2014/main" id="{5B061714-D0E7-4707-ABE5-67E6AE0AA63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282378240"/>
      </p:ext>
    </p:extLst>
  </p:cSld>
  <p:clrMapOvr>
    <a:masterClrMapping/>
  </p:clrMapOvr>
  <p:transition spd="slow" advClick="0">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157B9B7D-A92C-4A6E-877F-EB0BB993DE5A}"/>
              </a:ext>
            </a:extLst>
          </p:cNvPr>
          <p:cNvSpPr>
            <a:spLocks noGrp="1"/>
          </p:cNvSpPr>
          <p:nvPr>
            <p:ph idx="1"/>
          </p:nvPr>
        </p:nvSpPr>
        <p:spPr/>
        <p:txBody>
          <a:bodyPr/>
          <a:lstStyle/>
          <a:p>
            <a:pPr marL="0" indent="0" rtl="0">
              <a:spcAft>
                <a:spcPts val="0"/>
              </a:spcAft>
              <a:buNone/>
            </a:pPr>
            <a:r>
              <a:rPr lang="de-CH" sz="2400" b="1" i="0" u="none" strike="noStrike" dirty="0">
                <a:solidFill>
                  <a:srgbClr val="000000"/>
                </a:solidFill>
                <a:effectLst/>
                <a:highlight>
                  <a:srgbClr val="BED201"/>
                </a:highlight>
                <a:latin typeface="Helvetica Neue" panose="02000503000000020004" pitchFamily="2" charset="0"/>
                <a:ea typeface="Helvetica Neue" panose="02000503000000020004" pitchFamily="2" charset="0"/>
                <a:cs typeface="Helvetica Neue" panose="02000503000000020004" pitchFamily="2" charset="0"/>
              </a:rPr>
              <a:t>Reflexion:</a:t>
            </a:r>
            <a: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 Hebt der Projektplan die Mehrwerte für Citizen Scientists auch hervor? Zeige auf, welches neue Wissen und welche Kompetenzen Teilnehmende erlangen können.</a:t>
            </a:r>
            <a:endParaRPr lang="de-CH" sz="2400" b="1" dirty="0">
              <a:effectLst/>
              <a:latin typeface="Helvetica Neue" panose="02000503000000020004" pitchFamily="2" charset="0"/>
              <a:ea typeface="Helvetica Neue" panose="02000503000000020004" pitchFamily="2" charset="0"/>
              <a:cs typeface="Helvetica Neue" panose="02000503000000020004" pitchFamily="2" charset="0"/>
            </a:endParaRPr>
          </a:p>
          <a:p>
            <a:pPr marL="0" indent="0" rtl="0">
              <a:spcAft>
                <a:spcPts val="0"/>
              </a:spcAft>
              <a:buNone/>
            </a:pPr>
            <a: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Benötigen die Teilnehmenden Vor- oder Spezialwissen?</a:t>
            </a:r>
          </a:p>
          <a:p>
            <a:pPr marL="0" indent="0" rtl="0">
              <a:spcAft>
                <a:spcPts val="0"/>
              </a:spcAft>
              <a:buNone/>
            </a:pPr>
            <a: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Was müssen die hauptamtlich Forschenden und Citizen Scientists wissen? Können sie dies im Rahmen des Projekts lernen? Oder braucht es externe Unterstützung?</a:t>
            </a:r>
            <a:endParaRPr lang="de-CH" sz="2400" b="1" i="0" u="none" strike="noStrike"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 action="ppaction://hlinkshowjump?jump=nextslide"/>
            <a:extLst>
              <a:ext uri="{FF2B5EF4-FFF2-40B4-BE49-F238E27FC236}">
                <a16:creationId xmlns:a16="http://schemas.microsoft.com/office/drawing/2014/main" id="{3D082168-D2DD-532F-975D-4D50D2DE72E5}"/>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 name="Abgerundetes Rechteck 6">
            <a:hlinkClick r:id="rId2" action="ppaction://hlinksldjump"/>
            <a:extLst>
              <a:ext uri="{FF2B5EF4-FFF2-40B4-BE49-F238E27FC236}">
                <a16:creationId xmlns:a16="http://schemas.microsoft.com/office/drawing/2014/main" id="{5E2D52F7-5F56-40EB-A3BC-F4225CB2D745}"/>
              </a:ext>
            </a:extLst>
          </p:cNvPr>
          <p:cNvSpPr/>
          <p:nvPr/>
        </p:nvSpPr>
        <p:spPr>
          <a:xfrm>
            <a:off x="8861928"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7" name="Text Placeholder 16">
            <a:extLst>
              <a:ext uri="{FF2B5EF4-FFF2-40B4-BE49-F238E27FC236}">
                <a16:creationId xmlns:a16="http://schemas.microsoft.com/office/drawing/2014/main" id="{790540F5-A939-4318-8A06-A58CD330A327}"/>
              </a:ext>
            </a:extLst>
          </p:cNvPr>
          <p:cNvSpPr>
            <a:spLocks noGrp="1"/>
          </p:cNvSpPr>
          <p:nvPr>
            <p:ph type="body" sz="quarter" idx="11"/>
          </p:nvPr>
        </p:nvSpPr>
        <p:spPr/>
        <p:txBody>
          <a:bodyPr/>
          <a:lstStyle/>
          <a:p>
            <a:r>
              <a:rPr lang="de-CH" sz="1600" b="1" i="0" u="none" strike="noStrike" dirty="0">
                <a:solidFill>
                  <a:srgbClr val="80CECE"/>
                </a:solidFill>
                <a:effectLst/>
                <a:highlight>
                  <a:srgbClr val="000000"/>
                </a:highlight>
                <a:latin typeface="Helvetica Neue" panose="02000503000000020004"/>
              </a:rPr>
              <a:t>Hinweis:</a:t>
            </a:r>
            <a:r>
              <a:rPr lang="de-CH" sz="1600" i="0" u="none" strike="noStrike" dirty="0">
                <a:solidFill>
                  <a:srgbClr val="000000"/>
                </a:solidFill>
                <a:effectLst/>
                <a:latin typeface="Helvetica Neue" panose="02000503000000020004"/>
              </a:rPr>
              <a:t> </a:t>
            </a:r>
            <a:r>
              <a:rPr lang="de-CH" dirty="0">
                <a:solidFill>
                  <a:srgbClr val="000000"/>
                </a:solidFill>
              </a:rPr>
              <a:t>Für Citizen Scientists kann es ein Mehrwert sein, im Rahmen des Projekts neue Kompetenzen zu erwerben. </a:t>
            </a:r>
          </a:p>
          <a:p>
            <a:r>
              <a:rPr lang="de-CH" sz="1600" i="0" u="none" strike="noStrike" dirty="0">
                <a:solidFill>
                  <a:srgbClr val="000000"/>
                </a:solidFill>
                <a:effectLst/>
                <a:latin typeface="Helvetica Neue" panose="02000503000000020004"/>
              </a:rPr>
              <a:t>Denke daran, die gegenseitigen Erwartungen der Beteiligten in Erfahrung zu bringen und diese transparent zu kommunizieren.</a:t>
            </a:r>
          </a:p>
        </p:txBody>
      </p:sp>
      <p:sp>
        <p:nvSpPr>
          <p:cNvPr id="19" name="Text Placeholder 18">
            <a:extLst>
              <a:ext uri="{FF2B5EF4-FFF2-40B4-BE49-F238E27FC236}">
                <a16:creationId xmlns:a16="http://schemas.microsoft.com/office/drawing/2014/main" id="{46ECB330-7BCA-4445-92FF-FD1D5969CDD6}"/>
              </a:ext>
            </a:extLst>
          </p:cNvPr>
          <p:cNvSpPr>
            <a:spLocks noGrp="1"/>
          </p:cNvSpPr>
          <p:nvPr>
            <p:ph type="body" sz="quarter" idx="13"/>
          </p:nvPr>
        </p:nvSpPr>
        <p:spPr/>
        <p:txBody>
          <a:bodyPr/>
          <a:lstStyle/>
          <a:p>
            <a:r>
              <a:rPr lang="de-DE" sz="1600" b="1">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Weiterführende Informationen</a:t>
            </a:r>
            <a:r>
              <a:rPr lang="de-DE" sz="1600">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a:t>
            </a:r>
            <a:r>
              <a:rPr lang="de-DE" sz="1600">
                <a:latin typeface="Helvetica Neue" panose="02000503000000020004" pitchFamily="2" charset="0"/>
                <a:ea typeface="Helvetica Neue" panose="02000503000000020004" pitchFamily="2" charset="0"/>
                <a:cs typeface="Helvetica Neue" panose="02000503000000020004" pitchFamily="2" charset="0"/>
              </a:rPr>
              <a:t> Wie Du die erworbenen Kompetenzen Deiner Citizen Scientists ausweisen kannst, erfährst Du im </a:t>
            </a:r>
            <a:r>
              <a:rPr lang="de-DE" sz="1600" b="1">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Blogbeitrag von Citizen Science Zürich </a:t>
            </a:r>
            <a:r>
              <a:rPr lang="en-CH" b="1" i="0">
                <a:solidFill>
                  <a:srgbClr val="7ECFFF"/>
                </a:solidFill>
                <a:effectLst/>
                <a:highlight>
                  <a:srgbClr val="000000"/>
                </a:highlight>
                <a:hlinkClick r:id="rId3">
                  <a:extLst>
                    <a:ext uri="{A12FA001-AC4F-418D-AE19-62706E023703}">
                      <ahyp:hlinkClr xmlns:ahyp="http://schemas.microsoft.com/office/drawing/2018/hyperlinkcolor" val="tx"/>
                    </a:ext>
                  </a:extLst>
                </a:hlinkClick>
              </a:rPr>
              <a:t>«</a:t>
            </a:r>
            <a:r>
              <a:rPr lang="de-DE" b="1">
                <a:solidFill>
                  <a:srgbClr val="7ECFFF"/>
                </a:solidFill>
                <a:highlight>
                  <a:srgbClr val="000000"/>
                </a:highlight>
                <a:ea typeface="Helvetica Neue" panose="02000503000000020004" pitchFamily="2" charset="0"/>
                <a:cs typeface="Helvetica Neue" panose="02000503000000020004" pitchFamily="2" charset="0"/>
                <a:hlinkClick r:id="rId3">
                  <a:extLst>
                    <a:ext uri="{A12FA001-AC4F-418D-AE19-62706E023703}">
                      <ahyp:hlinkClr xmlns:ahyp="http://schemas.microsoft.com/office/drawing/2018/hyperlinkcolor" val="tx"/>
                    </a:ext>
                  </a:extLst>
                </a:hlinkClick>
              </a:rPr>
              <a:t>Durch Citizen-Science-Projekte erworbene Kompetenzen sichtbar machen</a:t>
            </a:r>
            <a:r>
              <a:rPr lang="en-CH" b="1" i="0">
                <a:solidFill>
                  <a:srgbClr val="7ECFFF"/>
                </a:solidFill>
                <a:effectLst/>
                <a:highlight>
                  <a:srgbClr val="000000"/>
                </a:highlight>
                <a:hlinkClick r:id="rId3">
                  <a:extLst>
                    <a:ext uri="{A12FA001-AC4F-418D-AE19-62706E023703}">
                      <ahyp:hlinkClr xmlns:ahyp="http://schemas.microsoft.com/office/drawing/2018/hyperlinkcolor" val="tx"/>
                    </a:ext>
                  </a:extLst>
                </a:hlinkClick>
              </a:rPr>
              <a:t>»</a:t>
            </a:r>
            <a:r>
              <a:rPr lang="de-CH" b="1" i="0">
                <a:solidFill>
                  <a:srgbClr val="7ECFFF"/>
                </a:solidFill>
                <a:effectLst/>
                <a:highlight>
                  <a:srgbClr val="000000"/>
                </a:highlight>
              </a:rPr>
              <a:t>.</a:t>
            </a:r>
            <a:endParaRPr lang="de-DE" b="1">
              <a:solidFill>
                <a:srgbClr val="7ECFFF"/>
              </a:solidFill>
              <a:highlight>
                <a:srgbClr val="000000"/>
              </a:highlight>
              <a:ea typeface="Helvetica Neue" panose="02000503000000020004" pitchFamily="2" charset="0"/>
              <a:cs typeface="Helvetica Neue" panose="02000503000000020004" pitchFamily="2" charset="0"/>
            </a:endParaRPr>
          </a:p>
        </p:txBody>
      </p:sp>
      <p:pic>
        <p:nvPicPr>
          <p:cNvPr id="10" name="Graphic 9">
            <a:extLst>
              <a:ext uri="{FF2B5EF4-FFF2-40B4-BE49-F238E27FC236}">
                <a16:creationId xmlns:a16="http://schemas.microsoft.com/office/drawing/2014/main" id="{01562BA0-85A6-4CA3-A5C3-C2976D238F0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3342421128"/>
      </p:ext>
    </p:extLst>
  </p:cSld>
  <p:clrMapOvr>
    <a:masterClrMapping/>
  </p:clrMapOvr>
  <p:transition spd="slow" advClick="0">
    <p:push dir="u"/>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80CECE"/>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lstStyle/>
          <a:p>
            <a:pPr marL="0" indent="0" algn="ctr">
              <a:buNone/>
            </a:pPr>
            <a:r>
              <a:rPr lang="de-DE" b="1">
                <a:latin typeface="Helvetica Neue" panose="02000503000000020004" pitchFamily="2" charset="0"/>
                <a:ea typeface="Helvetica Neue" panose="02000503000000020004" pitchFamily="2" charset="0"/>
                <a:cs typeface="Helvetica Neue" panose="02000503000000020004" pitchFamily="2" charset="0"/>
              </a:rPr>
              <a:t>Bietet Dein Citizen-Science-Projekt einen Mehrwert </a:t>
            </a:r>
            <a:br>
              <a:rPr lang="de-DE" b="1">
                <a:latin typeface="Helvetica Neue" panose="02000503000000020004" pitchFamily="2" charset="0"/>
                <a:ea typeface="Helvetica Neue" panose="02000503000000020004" pitchFamily="2" charset="0"/>
                <a:cs typeface="Helvetica Neue" panose="02000503000000020004" pitchFamily="2" charset="0"/>
              </a:rPr>
            </a:br>
            <a:r>
              <a:rPr lang="de-DE" b="1">
                <a:latin typeface="Helvetica Neue" panose="02000503000000020004" pitchFamily="2" charset="0"/>
                <a:ea typeface="Helvetica Neue" panose="02000503000000020004" pitchFamily="2" charset="0"/>
                <a:cs typeface="Helvetica Neue" panose="02000503000000020004" pitchFamily="2" charset="0"/>
              </a:rPr>
              <a:t>für hauptamtlich Forschende und die Wissenschaft?</a:t>
            </a:r>
            <a:endParaRPr lang="de-DE"/>
          </a:p>
        </p:txBody>
      </p:sp>
      <p:sp>
        <p:nvSpPr>
          <p:cNvPr id="7" name="Abgerundetes Rechteck 4">
            <a:hlinkClick r:id="rId2" action="ppaction://hlinksldjump"/>
            <a:extLst>
              <a:ext uri="{FF2B5EF4-FFF2-40B4-BE49-F238E27FC236}">
                <a16:creationId xmlns:a16="http://schemas.microsoft.com/office/drawing/2014/main" id="{6B9A8085-3AD4-430F-AA37-8F2696AED31E}"/>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8" name="Abgerundetes Rechteck 5">
            <a:hlinkClick r:id="rId3" action="ppaction://hlinksldjump"/>
            <a:extLst>
              <a:ext uri="{FF2B5EF4-FFF2-40B4-BE49-F238E27FC236}">
                <a16:creationId xmlns:a16="http://schemas.microsoft.com/office/drawing/2014/main" id="{84C52CE3-C272-4579-8EC1-91943C3BF0EB}"/>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2336614090"/>
      </p:ext>
    </p:extLst>
  </p:cSld>
  <p:clrMapOvr>
    <a:masterClrMapping/>
  </p:clrMapOvr>
  <p:transition spd="slow" advClick="0">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s Rechteck 4">
            <a:hlinkClick r:id="rId2" action="ppaction://hlinksldjump"/>
            <a:extLst>
              <a:ext uri="{FF2B5EF4-FFF2-40B4-BE49-F238E27FC236}">
                <a16:creationId xmlns:a16="http://schemas.microsoft.com/office/drawing/2014/main" id="{EE42B055-FB9C-608F-727A-5251DAD65FD9}"/>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3" action="ppaction://hlinksldjump"/>
            <a:extLst>
              <a:ext uri="{FF2B5EF4-FFF2-40B4-BE49-F238E27FC236}">
                <a16:creationId xmlns:a16="http://schemas.microsoft.com/office/drawing/2014/main" id="{115B35AC-7EF5-1208-E0DC-F9393A1C2EC4}"/>
              </a:ext>
            </a:extLst>
          </p:cNvPr>
          <p:cNvSpPr/>
          <p:nvPr/>
        </p:nvSpPr>
        <p:spPr>
          <a:xfrm>
            <a:off x="8861739"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6" name="Content Placeholder 15">
            <a:extLst>
              <a:ext uri="{FF2B5EF4-FFF2-40B4-BE49-F238E27FC236}">
                <a16:creationId xmlns:a16="http://schemas.microsoft.com/office/drawing/2014/main" id="{88E67C49-D2E3-4D3D-9213-DFE345ABA591}"/>
              </a:ext>
            </a:extLst>
          </p:cNvPr>
          <p:cNvSpPr>
            <a:spLocks noGrp="1"/>
          </p:cNvSpPr>
          <p:nvPr>
            <p:ph idx="10"/>
          </p:nvPr>
        </p:nvSpPr>
        <p:spPr>
          <a:xfrm>
            <a:off x="406400" y="6416565"/>
            <a:ext cx="8455637" cy="316373"/>
          </a:xfrm>
        </p:spPr>
        <p:txBody>
          <a:bodyPr/>
          <a:lstStyle/>
          <a:p>
            <a:r>
              <a:rPr lang="en-US" dirty="0"/>
              <a:t>1  «10 Schweizer Citizen-Science-</a:t>
            </a:r>
            <a:r>
              <a:rPr lang="en-US" dirty="0" err="1"/>
              <a:t>Prinzipien</a:t>
            </a:r>
            <a:r>
              <a:rPr lang="en-US" dirty="0"/>
              <a:t>»: </a:t>
            </a:r>
            <a:r>
              <a:rPr lang="en-US" dirty="0">
                <a:hlinkClick r:id="rId4">
                  <a:extLst>
                    <a:ext uri="{A12FA001-AC4F-418D-AE19-62706E023703}">
                      <ahyp:hlinkClr xmlns:ahyp="http://schemas.microsoft.com/office/drawing/2018/hyperlinkcolor" val="tx"/>
                    </a:ext>
                  </a:extLst>
                </a:hlinkClick>
              </a:rPr>
              <a:t>Prinzip 3 </a:t>
            </a:r>
            <a:r>
              <a:rPr lang="de-CH" dirty="0">
                <a:hlinkClick r:id="rId4">
                  <a:extLst>
                    <a:ext uri="{A12FA001-AC4F-418D-AE19-62706E023703}">
                      <ahyp:hlinkClr xmlns:ahyp="http://schemas.microsoft.com/office/drawing/2018/hyperlinkcolor" val="tx"/>
                    </a:ext>
                  </a:extLst>
                </a:hlinkClick>
              </a:rPr>
              <a:t>«</a:t>
            </a:r>
            <a:r>
              <a:rPr lang="en-US" dirty="0">
                <a:hlinkClick r:id="rId4">
                  <a:extLst>
                    <a:ext uri="{A12FA001-AC4F-418D-AE19-62706E023703}">
                      <ahyp:hlinkClr xmlns:ahyp="http://schemas.microsoft.com/office/drawing/2018/hyperlinkcolor" val="tx"/>
                    </a:ext>
                  </a:extLst>
                </a:hlinkClick>
              </a:rPr>
              <a:t>Mehrwert</a:t>
            </a:r>
            <a:r>
              <a:rPr lang="de-CH" dirty="0">
                <a:hlinkClick r:id="rId4">
                  <a:extLst>
                    <a:ext uri="{A12FA001-AC4F-418D-AE19-62706E023703}">
                      <ahyp:hlinkClr xmlns:ahyp="http://schemas.microsoft.com/office/drawing/2018/hyperlinkcolor" val="tx"/>
                    </a:ext>
                  </a:extLst>
                </a:hlinkClick>
              </a:rPr>
              <a:t>»</a:t>
            </a:r>
            <a:endParaRPr lang="de-CH" dirty="0"/>
          </a:p>
          <a:p>
            <a:endParaRPr lang="en-CH"/>
          </a:p>
        </p:txBody>
      </p:sp>
      <p:sp>
        <p:nvSpPr>
          <p:cNvPr id="10" name="Content Placeholder 9">
            <a:extLst>
              <a:ext uri="{FF2B5EF4-FFF2-40B4-BE49-F238E27FC236}">
                <a16:creationId xmlns:a16="http://schemas.microsoft.com/office/drawing/2014/main" id="{411CC3D6-0C72-4130-8C92-3D78DA471BBE}"/>
              </a:ext>
            </a:extLst>
          </p:cNvPr>
          <p:cNvSpPr>
            <a:spLocks noGrp="1"/>
          </p:cNvSpPr>
          <p:nvPr>
            <p:ph idx="11"/>
          </p:nvPr>
        </p:nvSpPr>
        <p:spPr/>
        <p:txBody>
          <a:bodyPr/>
          <a:lstStyle/>
          <a:p>
            <a:r>
              <a:rPr lang="de-CH" dirty="0">
                <a:highlight>
                  <a:srgbClr val="BED201"/>
                </a:highlight>
              </a:rPr>
              <a:t>Reflexion:</a:t>
            </a:r>
            <a:r>
              <a:rPr lang="de-CH" dirty="0"/>
              <a:t> Was wird konkret durch das Mitwirken von Citizen Scientists in der Forschung möglich und ermöglicht? </a:t>
            </a:r>
          </a:p>
          <a:p>
            <a:endParaRPr lang="de-CH" sz="1600" dirty="0">
              <a:solidFill>
                <a:srgbClr val="BED201"/>
              </a:solidFill>
              <a:latin typeface="Helvetica Neue" panose="02000503000000020004" pitchFamily="2" charset="0"/>
            </a:endParaRPr>
          </a:p>
          <a:p>
            <a:r>
              <a:rPr lang="de-CH" sz="1600" dirty="0">
                <a:solidFill>
                  <a:srgbClr val="BED201"/>
                </a:solidFill>
                <a:latin typeface="Helvetica Neue" panose="02000503000000020004" pitchFamily="2" charset="0"/>
              </a:rPr>
              <a:t>Nimm Dir etwas Zeit / Halte den Mehrwert ggf. in Deinem Projektplan bei den beabsichtigen Wirkungen Deines Projekts fest</a:t>
            </a:r>
          </a:p>
        </p:txBody>
      </p:sp>
      <p:sp>
        <p:nvSpPr>
          <p:cNvPr id="17" name="Text Placeholder 16">
            <a:extLst>
              <a:ext uri="{FF2B5EF4-FFF2-40B4-BE49-F238E27FC236}">
                <a16:creationId xmlns:a16="http://schemas.microsoft.com/office/drawing/2014/main" id="{FBC6A017-B848-4546-A003-7EBFCA0FB79A}"/>
              </a:ext>
            </a:extLst>
          </p:cNvPr>
          <p:cNvSpPr>
            <a:spLocks noGrp="1"/>
          </p:cNvSpPr>
          <p:nvPr>
            <p:ph type="body" sz="quarter" idx="12"/>
          </p:nvPr>
        </p:nvSpPr>
        <p:spPr/>
        <p:txBody>
          <a:bodyPr>
            <a:normAutofit/>
          </a:bodyPr>
          <a:lstStyle/>
          <a:p>
            <a:r>
              <a:rPr lang="de-CH"/>
              <a:t>«</a:t>
            </a:r>
            <a:r>
              <a:rPr lang="de-DE"/>
              <a:t>Dieser [Mehrwert] kann sowohl im gegenseitigen Lernen unter den Projektteam-Mitgliedern (Dialog, gesellschaftlicher Austausch, organisatorische Fähigkeiten), als auch im Kompetenzaufbau, in der persönlichen Weiterentwicklung oder in der Freude an der wissenschaftlichen Erkenntnisgewinnung beizutragen, bestehen</a:t>
            </a:r>
            <a:r>
              <a:rPr lang="de-CH"/>
              <a:t>.»</a:t>
            </a:r>
            <a:r>
              <a:rPr lang="de-CH" baseline="30000"/>
              <a:t>1</a:t>
            </a:r>
          </a:p>
        </p:txBody>
      </p:sp>
      <p:sp>
        <p:nvSpPr>
          <p:cNvPr id="32" name="Text Placeholder 31">
            <a:extLst>
              <a:ext uri="{FF2B5EF4-FFF2-40B4-BE49-F238E27FC236}">
                <a16:creationId xmlns:a16="http://schemas.microsoft.com/office/drawing/2014/main" id="{E9A26BFB-846B-4E05-BEF7-1A5061FA501C}"/>
              </a:ext>
            </a:extLst>
          </p:cNvPr>
          <p:cNvSpPr>
            <a:spLocks noGrp="1"/>
          </p:cNvSpPr>
          <p:nvPr>
            <p:ph type="body" sz="quarter" idx="13"/>
          </p:nvPr>
        </p:nvSpPr>
        <p:spPr>
          <a:xfrm>
            <a:off x="1694793" y="4793744"/>
            <a:ext cx="10397360" cy="1299628"/>
          </a:xfrm>
        </p:spPr>
        <p:txBody>
          <a:bodyPr>
            <a:noAutofit/>
          </a:bodyPr>
          <a:lstStyle/>
          <a:p>
            <a:r>
              <a:rPr lang="de-CH" sz="1500" b="1" dirty="0">
                <a:solidFill>
                  <a:srgbClr val="80CECE"/>
                </a:solidFill>
                <a:highlight>
                  <a:srgbClr val="000000"/>
                </a:highlight>
                <a:latin typeface="Helvetica Neue" panose="02000503000000020004"/>
              </a:rPr>
              <a:t>Hinweis:</a:t>
            </a:r>
            <a:r>
              <a:rPr lang="de-CH" sz="1500" b="1" dirty="0">
                <a:highlight>
                  <a:srgbClr val="80CECE"/>
                </a:highlight>
                <a:latin typeface="Helvetica Neue" panose="02000503000000020004"/>
              </a:rPr>
              <a:t> </a:t>
            </a:r>
            <a:r>
              <a:rPr lang="de-CH" sz="1500" b="0" i="0" u="none" strike="noStrike" dirty="0">
                <a:solidFill>
                  <a:srgbClr val="000000"/>
                </a:solidFill>
                <a:effectLst/>
                <a:latin typeface="Helvetica Neue" panose="02000503000000020004"/>
              </a:rPr>
              <a:t>Für hauptamtlich Forschende bietet Citizen Science die Chance, wissenschaftliche Erkenntnisse zu gewinnen, </a:t>
            </a:r>
            <a:br>
              <a:rPr lang="de-CH" sz="1500" b="0" i="0" u="none" strike="noStrike" dirty="0">
                <a:solidFill>
                  <a:srgbClr val="000000"/>
                </a:solidFill>
                <a:effectLst/>
                <a:latin typeface="Helvetica Neue" panose="02000503000000020004"/>
              </a:rPr>
            </a:br>
            <a:r>
              <a:rPr lang="de-CH" sz="1500" b="0" i="0" u="none" strike="noStrike" dirty="0">
                <a:solidFill>
                  <a:srgbClr val="000000"/>
                </a:solidFill>
                <a:effectLst/>
                <a:latin typeface="Helvetica Neue" panose="02000503000000020004"/>
              </a:rPr>
              <a:t>die ohne die Mitarbeit von Citizen Scientists nicht möglich wären. Dies kann sich zum Beispiel auf die Möglichkeit beziehen, innovative Fragen zu stellen, unterrepräsentierte Perspektiven und Lebenswelten einzubeziehen, Alltagswissen und spezifische Expertise in der Forschung fruchtbar zu machen oder grossflächig Informationen zu sammeln. Durch den Einbezug von Citizen Scientists kann die gesellschaftliche Relevanz von Forschung erhöht werden, was für hauptamtlich Forschende unter dem Stichwort </a:t>
            </a:r>
            <a:r>
              <a:rPr lang="de-CH" sz="1500" b="1" i="0" u="none" strike="noStrike" dirty="0">
                <a:solidFill>
                  <a:srgbClr val="000000"/>
                </a:solidFill>
                <a:effectLst/>
                <a:latin typeface="Helvetica Neue" panose="02000503000000020004"/>
              </a:rPr>
              <a:t>«</a:t>
            </a:r>
            <a:r>
              <a:rPr lang="de-CH" sz="1500" b="1" dirty="0">
                <a:solidFill>
                  <a:srgbClr val="000000"/>
                </a:solidFill>
                <a:latin typeface="Helvetica Neue" panose="02000503000000020004"/>
              </a:rPr>
              <a:t>I</a:t>
            </a:r>
            <a:r>
              <a:rPr lang="de-CH" sz="1500" b="1" i="0" u="none" strike="noStrike" dirty="0">
                <a:solidFill>
                  <a:srgbClr val="000000"/>
                </a:solidFill>
                <a:effectLst/>
                <a:latin typeface="Helvetica Neue" panose="02000503000000020004"/>
              </a:rPr>
              <a:t>mpact-Steigerung»</a:t>
            </a:r>
            <a:r>
              <a:rPr lang="de-CH" sz="1500" b="0" i="0" u="none" strike="noStrike" dirty="0">
                <a:solidFill>
                  <a:srgbClr val="000000"/>
                </a:solidFill>
                <a:effectLst/>
                <a:latin typeface="Helvetica Neue" panose="02000503000000020004"/>
              </a:rPr>
              <a:t> relevant ist.</a:t>
            </a:r>
            <a:endParaRPr lang="de-DE" sz="1500" dirty="0">
              <a:latin typeface="Helvetica Neue" panose="02000503000000020004"/>
            </a:endParaRPr>
          </a:p>
        </p:txBody>
      </p:sp>
      <p:pic>
        <p:nvPicPr>
          <p:cNvPr id="11" name="Graphic 10">
            <a:extLst>
              <a:ext uri="{FF2B5EF4-FFF2-40B4-BE49-F238E27FC236}">
                <a16:creationId xmlns:a16="http://schemas.microsoft.com/office/drawing/2014/main" id="{5F11223D-26CF-4412-8936-8ABC60ED797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4275615235"/>
      </p:ext>
    </p:extLst>
  </p:cSld>
  <p:clrMapOvr>
    <a:masterClrMapping/>
  </p:clrMapOvr>
  <p:transition spd="slow" advClick="0">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nhaltsplatzhalter 2">
            <a:extLst>
              <a:ext uri="{FF2B5EF4-FFF2-40B4-BE49-F238E27FC236}">
                <a16:creationId xmlns:a16="http://schemas.microsoft.com/office/drawing/2014/main" id="{E161E6EE-23BC-12E6-DF44-C48E6E71E736}"/>
              </a:ext>
            </a:extLst>
          </p:cNvPr>
          <p:cNvSpPr txBox="1">
            <a:spLocks/>
          </p:cNvSpPr>
          <p:nvPr/>
        </p:nvSpPr>
        <p:spPr>
          <a:xfrm>
            <a:off x="-740484" y="-713466"/>
            <a:ext cx="5080968" cy="2838832"/>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spcBef>
                <a:spcPts val="0"/>
              </a:spcBef>
              <a:spcAft>
                <a:spcPts val="0"/>
              </a:spcAft>
              <a:buNone/>
            </a:pPr>
            <a:endParaRPr lang="de-CH" sz="2400" b="0">
              <a:effectLst/>
            </a:endParaRPr>
          </a:p>
        </p:txBody>
      </p:sp>
      <p:sp>
        <p:nvSpPr>
          <p:cNvPr id="5" name="Abgerundetes Rechteck 4">
            <a:hlinkClick r:id="rId2" action="ppaction://hlinksldjump"/>
            <a:extLst>
              <a:ext uri="{FF2B5EF4-FFF2-40B4-BE49-F238E27FC236}">
                <a16:creationId xmlns:a16="http://schemas.microsoft.com/office/drawing/2014/main" id="{61DA5B5C-7ACB-AA77-1BD2-150C60FC6BBE}"/>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3" action="ppaction://hlinksldjump"/>
            <a:extLst>
              <a:ext uri="{FF2B5EF4-FFF2-40B4-BE49-F238E27FC236}">
                <a16:creationId xmlns:a16="http://schemas.microsoft.com/office/drawing/2014/main" id="{23C1F8D2-64FF-8B39-3632-CC3C8FDD6554}"/>
              </a:ext>
            </a:extLst>
          </p:cNvPr>
          <p:cNvSpPr/>
          <p:nvPr/>
        </p:nvSpPr>
        <p:spPr>
          <a:xfrm>
            <a:off x="8861160"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9" name="Content Placeholder 8">
            <a:extLst>
              <a:ext uri="{FF2B5EF4-FFF2-40B4-BE49-F238E27FC236}">
                <a16:creationId xmlns:a16="http://schemas.microsoft.com/office/drawing/2014/main" id="{B7A2E5E4-19A9-4FAB-AF26-EE891330EDA5}"/>
              </a:ext>
            </a:extLst>
          </p:cNvPr>
          <p:cNvSpPr>
            <a:spLocks noGrp="1"/>
          </p:cNvSpPr>
          <p:nvPr>
            <p:ph idx="1"/>
          </p:nvPr>
        </p:nvSpPr>
        <p:spPr/>
        <p:txBody>
          <a:bodyPr/>
          <a:lstStyle/>
          <a:p>
            <a:pPr marL="0" indent="0" rtl="0">
              <a:spcAft>
                <a:spcPts val="0"/>
              </a:spcAft>
              <a:buNone/>
            </a:pPr>
            <a:r>
              <a:rPr lang="de-CH" sz="2400" b="1" i="0" u="none" strike="noStrike">
                <a:effectLst/>
                <a:highlight>
                  <a:srgbClr val="BED201"/>
                </a:highlight>
                <a:latin typeface="Helvetica Neue" panose="02000503000000020004" pitchFamily="2" charset="0"/>
              </a:rPr>
              <a:t>Reflexion:</a:t>
            </a:r>
            <a:r>
              <a:rPr lang="de-CH" sz="2400" b="1" i="0" u="none" strike="noStrike">
                <a:effectLst/>
                <a:latin typeface="Helvetica Neue" panose="02000503000000020004" pitchFamily="2" charset="0"/>
              </a:rPr>
              <a:t> </a:t>
            </a:r>
            <a:r>
              <a:rPr lang="de-CH" sz="2400" b="1" i="0" u="none" strike="noStrike">
                <a:solidFill>
                  <a:srgbClr val="000000"/>
                </a:solidFill>
                <a:effectLst/>
                <a:latin typeface="Helvetica Neue" panose="02000503000000020004" pitchFamily="2" charset="0"/>
              </a:rPr>
              <a:t>Handelt es sich dann eventuell um ein Vorhaben zur Wissenschaftskommunikation oder Netzwerkbildung?  </a:t>
            </a:r>
          </a:p>
          <a:p>
            <a:pPr marL="0" indent="0" rtl="0">
              <a:spcAft>
                <a:spcPts val="0"/>
              </a:spcAft>
              <a:buNone/>
            </a:pPr>
            <a:endParaRPr lang="de-CH" sz="1800" b="1" i="0" u="none" strike="noStrike">
              <a:effectLst/>
              <a:latin typeface="Helvetica Neue" panose="02000503000000020004" pitchFamily="2" charset="0"/>
            </a:endParaRPr>
          </a:p>
          <a:p>
            <a:pPr marL="0" indent="0" rtl="0">
              <a:spcAft>
                <a:spcPts val="0"/>
              </a:spcAft>
              <a:buNone/>
            </a:pPr>
            <a:r>
              <a:rPr lang="de-CH" sz="1600" b="1">
                <a:solidFill>
                  <a:srgbClr val="BED201"/>
                </a:solidFill>
                <a:latin typeface="Helvetica Neue" panose="02000503000000020004" pitchFamily="2" charset="0"/>
              </a:rPr>
              <a:t>Nimm Dir etwas Zeit / Tausche Dich mit anderen aus</a:t>
            </a:r>
            <a:endParaRPr lang="de-CH" sz="1600" b="1">
              <a:solidFill>
                <a:srgbClr val="BED201"/>
              </a:solidFill>
              <a:effectLst/>
            </a:endParaRPr>
          </a:p>
        </p:txBody>
      </p:sp>
      <p:sp>
        <p:nvSpPr>
          <p:cNvPr id="14" name="Text Placeholder 13">
            <a:extLst>
              <a:ext uri="{FF2B5EF4-FFF2-40B4-BE49-F238E27FC236}">
                <a16:creationId xmlns:a16="http://schemas.microsoft.com/office/drawing/2014/main" id="{6A65111F-EDA6-46D8-9172-E37A523F4263}"/>
              </a:ext>
            </a:extLst>
          </p:cNvPr>
          <p:cNvSpPr>
            <a:spLocks noGrp="1"/>
          </p:cNvSpPr>
          <p:nvPr>
            <p:ph type="body" sz="quarter" idx="11"/>
          </p:nvPr>
        </p:nvSpPr>
        <p:spPr/>
        <p:txBody>
          <a:bodyPr>
            <a:noAutofit/>
          </a:bodyPr>
          <a:lstStyle/>
          <a:p>
            <a:r>
              <a:rPr lang="de-CH" sz="1600" b="1" dirty="0">
                <a:solidFill>
                  <a:srgbClr val="80CECE"/>
                </a:solidFill>
                <a:highlight>
                  <a:srgbClr val="000000"/>
                </a:highlight>
                <a:latin typeface="Helvetica Neue" panose="02000503000000020004" pitchFamily="2" charset="0"/>
              </a:rPr>
              <a:t>Hinweis 1:</a:t>
            </a:r>
            <a:r>
              <a:rPr lang="de-CH" sz="1600" b="1" dirty="0">
                <a:highlight>
                  <a:srgbClr val="80CECE"/>
                </a:highlight>
                <a:latin typeface="Helvetica Neue" panose="02000503000000020004" pitchFamily="2" charset="0"/>
              </a:rPr>
              <a:t> </a:t>
            </a:r>
            <a:r>
              <a:rPr lang="de-CH" sz="1600" b="0" i="0" u="none" strike="noStrike" dirty="0">
                <a:solidFill>
                  <a:srgbClr val="000000"/>
                </a:solidFill>
                <a:effectLst/>
                <a:latin typeface="Helvetica Neue" panose="02000503000000020004" pitchFamily="2" charset="0"/>
              </a:rPr>
              <a:t>Eine Vielzahl von zentralen wissen-</a:t>
            </a:r>
            <a:r>
              <a:rPr lang="de-CH" sz="1600" b="0" i="0" u="none" strike="noStrike" dirty="0" err="1">
                <a:solidFill>
                  <a:srgbClr val="000000"/>
                </a:solidFill>
                <a:effectLst/>
                <a:latin typeface="Helvetica Neue" panose="02000503000000020004" pitchFamily="2" charset="0"/>
              </a:rPr>
              <a:t>schaftlichen</a:t>
            </a:r>
            <a:r>
              <a:rPr lang="de-CH" sz="1600" b="0" i="0" u="none" strike="noStrike" dirty="0">
                <a:solidFill>
                  <a:srgbClr val="000000"/>
                </a:solidFill>
                <a:effectLst/>
                <a:latin typeface="Helvetica Neue" panose="02000503000000020004" pitchFamily="2" charset="0"/>
              </a:rPr>
              <a:t> Erkenntnissen konnte nur durch das aktive Mitwirken von Citizen Scientists gewonnen werden. Deshalb ist es besonders wichtig, sich des </a:t>
            </a:r>
            <a:r>
              <a:rPr lang="de-CH" sz="1600" dirty="0">
                <a:solidFill>
                  <a:srgbClr val="000000"/>
                </a:solidFill>
                <a:latin typeface="Helvetica Neue" panose="02000503000000020004" pitchFamily="2" charset="0"/>
              </a:rPr>
              <a:t>wissenschaftlichen Beitrags der Citizen Scientists </a:t>
            </a:r>
            <a:r>
              <a:rPr lang="de-CH" sz="1600" b="0" i="0" u="none" strike="noStrike" dirty="0">
                <a:solidFill>
                  <a:srgbClr val="000000"/>
                </a:solidFill>
                <a:effectLst/>
                <a:latin typeface="Helvetica Neue" panose="02000503000000020004" pitchFamily="2" charset="0"/>
              </a:rPr>
              <a:t>bewusst zu sein und diesen konkret zu benennen. Verfolgt das Projekt eine wissenschaftliche Fragestellung, sollte folglich klar beantwortet werden können, welcher wissenschaftliche Mehrwert sich aus Citizen Science als Methode ergibt.</a:t>
            </a:r>
            <a:endParaRPr lang="de-CH" sz="2400" b="0" dirty="0">
              <a:effectLst/>
            </a:endParaRPr>
          </a:p>
        </p:txBody>
      </p:sp>
      <p:sp>
        <p:nvSpPr>
          <p:cNvPr id="15" name="Text Placeholder 14">
            <a:extLst>
              <a:ext uri="{FF2B5EF4-FFF2-40B4-BE49-F238E27FC236}">
                <a16:creationId xmlns:a16="http://schemas.microsoft.com/office/drawing/2014/main" id="{3170CBC9-8521-408B-8C2F-BA4E9576E74F}"/>
              </a:ext>
            </a:extLst>
          </p:cNvPr>
          <p:cNvSpPr>
            <a:spLocks noGrp="1"/>
          </p:cNvSpPr>
          <p:nvPr>
            <p:ph type="body" sz="quarter" idx="13"/>
          </p:nvPr>
        </p:nvSpPr>
        <p:spPr/>
        <p:txBody>
          <a:bodyPr/>
          <a:lstStyle/>
          <a:p>
            <a:r>
              <a:rPr lang="de-CH" sz="1600" b="1">
                <a:solidFill>
                  <a:srgbClr val="80CECE"/>
                </a:solidFill>
                <a:highlight>
                  <a:srgbClr val="000000"/>
                </a:highlight>
                <a:latin typeface="Helvetica Neue" panose="02000503000000020004" pitchFamily="2" charset="0"/>
              </a:rPr>
              <a:t>Hinweis 2:</a:t>
            </a:r>
            <a:r>
              <a:rPr lang="de-CH" sz="1600" b="1">
                <a:highlight>
                  <a:srgbClr val="80CECE"/>
                </a:highlight>
                <a:latin typeface="Helvetica Neue" panose="02000503000000020004" pitchFamily="2" charset="0"/>
              </a:rPr>
              <a:t> </a:t>
            </a:r>
            <a:r>
              <a:rPr lang="de-DE" sz="1600" b="0" i="0" u="none" strike="noStrike">
                <a:solidFill>
                  <a:srgbClr val="000000"/>
                </a:solidFill>
                <a:effectLst/>
                <a:latin typeface="Helvetica Neue" panose="02000503000000020004" pitchFamily="2" charset="0"/>
              </a:rPr>
              <a:t>Der wissenschaftliche Mehrwert von Citizen Science muss klar in einer Projekt-beschreibung ausgearbeitet sein, um die im Rahmen der Citizen-Science-Methode anfallenden Ressourcen zu legitimieren und Förderanträge nachvollziehbar zu machen.</a:t>
            </a:r>
          </a:p>
        </p:txBody>
      </p:sp>
      <p:pic>
        <p:nvPicPr>
          <p:cNvPr id="11" name="Graphic 10">
            <a:extLst>
              <a:ext uri="{FF2B5EF4-FFF2-40B4-BE49-F238E27FC236}">
                <a16:creationId xmlns:a16="http://schemas.microsoft.com/office/drawing/2014/main" id="{B03232F6-9E78-4DF2-AFEF-1CD5DAE036C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714254921"/>
      </p:ext>
    </p:extLst>
  </p:cSld>
  <p:clrMapOvr>
    <a:masterClrMapping/>
  </p:clrMapOvr>
  <p:transition spd="slow" advClick="0">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8A2B5F2B-139B-4811-BC75-C81EE6A297F5}"/>
              </a:ext>
            </a:extLst>
          </p:cNvPr>
          <p:cNvSpPr>
            <a:spLocks noGrp="1"/>
          </p:cNvSpPr>
          <p:nvPr>
            <p:ph idx="11"/>
          </p:nvPr>
        </p:nvSpPr>
        <p:spPr/>
        <p:txBody>
          <a:bodyPr/>
          <a:lstStyle/>
          <a:p>
            <a:r>
              <a:rPr lang="de-CH" sz="2400" b="1" i="0" u="none" strike="noStrike">
                <a:solidFill>
                  <a:srgbClr val="7ECFFF"/>
                </a:solidFill>
                <a:effectLst/>
                <a:highlight>
                  <a:srgbClr val="000000"/>
                </a:highlight>
                <a:latin typeface="Helvetica Neue" panose="02000503000000020004"/>
                <a:ea typeface="Helvetica Neue" panose="02000503000000020004" pitchFamily="2" charset="0"/>
                <a:cs typeface="Helvetica Neue" panose="02000503000000020004" pitchFamily="2" charset="0"/>
              </a:rPr>
              <a:t>Weiterführende Informationen:</a:t>
            </a:r>
            <a:r>
              <a:rPr lang="de-CH" sz="2400" b="1" i="0" u="none" strike="noStrike">
                <a:solidFill>
                  <a:srgbClr val="7ECFFF"/>
                </a:solidFill>
                <a:effectLst/>
                <a:latin typeface="Helvetica Neue" panose="02000503000000020004"/>
                <a:ea typeface="Helvetica Neue" panose="02000503000000020004" pitchFamily="2" charset="0"/>
                <a:cs typeface="Helvetica Neue" panose="02000503000000020004" pitchFamily="2" charset="0"/>
              </a:rPr>
              <a:t> </a:t>
            </a:r>
            <a:r>
              <a:rPr lang="de-CH" sz="2400" b="1">
                <a:latin typeface="Helvetica Neue" panose="02000503000000020004" pitchFamily="2" charset="0"/>
                <a:ea typeface="Helvetica Neue" panose="02000503000000020004" pitchFamily="2" charset="0"/>
                <a:cs typeface="Helvetica Neue" panose="02000503000000020004" pitchFamily="2" charset="0"/>
              </a:rPr>
              <a:t>E</a:t>
            </a:r>
            <a:r>
              <a:rPr lang="de-CH" i="0" u="none" strike="noStrike">
                <a:effectLst/>
                <a:latin typeface="Helvetica Neue" panose="02000503000000020004" pitchFamily="2" charset="0"/>
                <a:ea typeface="Helvetica Neue" panose="02000503000000020004" pitchFamily="2" charset="0"/>
                <a:cs typeface="Helvetica Neue" panose="02000503000000020004" pitchFamily="2" charset="0"/>
              </a:rPr>
              <a:t>ng verknüpft mit dem Mehrwert Deines Projekts ist die Frage nach </a:t>
            </a:r>
            <a:r>
              <a:rPr lang="de-CH">
                <a:latin typeface="Helvetica Neue" panose="02000503000000020004" pitchFamily="2" charset="0"/>
                <a:ea typeface="Helvetica Neue" panose="02000503000000020004" pitchFamily="2" charset="0"/>
                <a:cs typeface="Helvetica Neue" panose="02000503000000020004" pitchFamily="2" charset="0"/>
              </a:rPr>
              <a:t>seiner </a:t>
            </a:r>
            <a:r>
              <a:rPr lang="de-CH" i="0" u="none" strike="noStrike">
                <a:effectLst/>
                <a:latin typeface="Helvetica Neue" panose="02000503000000020004" pitchFamily="2" charset="0"/>
                <a:ea typeface="Helvetica Neue" panose="02000503000000020004" pitchFamily="2" charset="0"/>
                <a:cs typeface="Helvetica Neue" panose="02000503000000020004" pitchFamily="2" charset="0"/>
              </a:rPr>
              <a:t>Wirkung. Wie Du diese erfassen und zielgruppengerecht kommunizieren kannst, erfährst Du im Blogbeitrag und Wirkungsnarrativ.</a:t>
            </a:r>
            <a:endParaRPr lang="en-CH"/>
          </a:p>
        </p:txBody>
      </p:sp>
      <p:sp>
        <p:nvSpPr>
          <p:cNvPr id="11" name="Content Placeholder 10">
            <a:extLst>
              <a:ext uri="{FF2B5EF4-FFF2-40B4-BE49-F238E27FC236}">
                <a16:creationId xmlns:a16="http://schemas.microsoft.com/office/drawing/2014/main" id="{5387E236-76E5-44E0-BEF5-EDB48B6D5468}"/>
              </a:ext>
            </a:extLst>
          </p:cNvPr>
          <p:cNvSpPr>
            <a:spLocks noGrp="1"/>
          </p:cNvSpPr>
          <p:nvPr>
            <p:ph idx="1"/>
          </p:nvPr>
        </p:nvSpPr>
        <p:spPr/>
        <p:txBody>
          <a:bodyPr anchor="ctr"/>
          <a:lstStyle/>
          <a:p>
            <a:pPr marL="0" indent="0">
              <a:lnSpc>
                <a:spcPct val="100000"/>
              </a:lnSpc>
              <a:buNone/>
            </a:pPr>
            <a:r>
              <a:rPr lang="de-DE" sz="2400" b="1">
                <a:solidFill>
                  <a:srgbClr val="7ECFFF"/>
                </a:solidFill>
                <a:latin typeface="Helvetica Neue" panose="02000503000000020004"/>
                <a:ea typeface="Helvetica Neue" panose="02000503000000020004" pitchFamily="2" charset="0"/>
                <a:cs typeface="Helvetica Neue" panose="02000503000000020004" pitchFamily="2" charset="0"/>
              </a:rPr>
              <a:t>Blogbeitrag auf mit:forschen!: Julia Lorke und Vincent Schmid-Loertzer: «</a:t>
            </a:r>
            <a:r>
              <a:rPr lang="de-DE" sz="2400" b="1">
                <a:solidFill>
                  <a:srgbClr val="7ECFFF"/>
                </a:solidFill>
                <a:latin typeface="Helvetica Neue" panose="02000503000000020004"/>
                <a:ea typeface="Helvetica Neue" panose="02000503000000020004" pitchFamily="2" charset="0"/>
                <a:cs typeface="Helvetica Neue" panose="02000503000000020004" pitchFamily="2" charset="0"/>
                <a:hlinkClick r:id="rId2">
                  <a:extLst>
                    <a:ext uri="{A12FA001-AC4F-418D-AE19-62706E023703}">
                      <ahyp:hlinkClr xmlns:ahyp="http://schemas.microsoft.com/office/drawing/2018/hyperlinkcolor" val="tx"/>
                    </a:ext>
                  </a:extLst>
                </a:hlinkClick>
              </a:rPr>
              <a:t>Wie wirkt eigentlich Citizen Science? Wirkungsmodell und Ziele</a:t>
            </a:r>
            <a:r>
              <a:rPr lang="de-DE" sz="2400" b="1">
                <a:solidFill>
                  <a:srgbClr val="7ECFFF"/>
                </a:solidFill>
                <a:latin typeface="Helvetica Neue" panose="02000503000000020004"/>
                <a:ea typeface="Helvetica Neue" panose="02000503000000020004" pitchFamily="2" charset="0"/>
                <a:cs typeface="Helvetica Neue" panose="02000503000000020004" pitchFamily="2" charset="0"/>
              </a:rPr>
              <a:t>»</a:t>
            </a:r>
          </a:p>
          <a:p>
            <a:pPr marL="0" indent="0">
              <a:lnSpc>
                <a:spcPct val="100000"/>
              </a:lnSpc>
              <a:buNone/>
            </a:pPr>
            <a:endParaRPr lang="de-DE" sz="2400" b="1">
              <a:solidFill>
                <a:srgbClr val="7ECFFF"/>
              </a:solidFill>
              <a:latin typeface="Helvetica Neue" panose="02000503000000020004"/>
              <a:ea typeface="Helvetica Neue" panose="02000503000000020004" pitchFamily="2" charset="0"/>
              <a:cs typeface="Helvetica Neue" panose="02000503000000020004" pitchFamily="2" charset="0"/>
            </a:endParaRPr>
          </a:p>
          <a:p>
            <a:pPr marL="0" indent="0">
              <a:lnSpc>
                <a:spcPct val="100000"/>
              </a:lnSpc>
              <a:buNone/>
            </a:pPr>
            <a:r>
              <a:rPr lang="de-DE" sz="2400" b="1">
                <a:solidFill>
                  <a:srgbClr val="7ECFFF"/>
                </a:solidFill>
                <a:latin typeface="Helvetica Neue" panose="02000503000000020004"/>
                <a:ea typeface="Helvetica Neue" panose="02000503000000020004" pitchFamily="2" charset="0"/>
                <a:cs typeface="Helvetica Neue" panose="02000503000000020004" pitchFamily="2" charset="0"/>
              </a:rPr>
              <a:t>Citizen Science Zürich: </a:t>
            </a:r>
            <a:r>
              <a:rPr lang="de-DE" sz="2400" b="1">
                <a:solidFill>
                  <a:srgbClr val="7ECFFF"/>
                </a:solidFill>
                <a:latin typeface="Helvetica Neue" panose="02000503000000020004"/>
                <a:ea typeface="Helvetica Neue" panose="02000503000000020004" pitchFamily="2" charset="0"/>
                <a:cs typeface="Helvetica Neue" panose="02000503000000020004" pitchFamily="2" charset="0"/>
                <a:hlinkClick r:id="rId3">
                  <a:extLst>
                    <a:ext uri="{A12FA001-AC4F-418D-AE19-62706E023703}">
                      <ahyp:hlinkClr xmlns:ahyp="http://schemas.microsoft.com/office/drawing/2018/hyperlinkcolor" val="tx"/>
                    </a:ext>
                  </a:extLst>
                </a:hlinkClick>
              </a:rPr>
              <a:t>Vorlage für Wirkungsnarrative</a:t>
            </a:r>
            <a:endParaRPr lang="de-DE" sz="2400" b="1">
              <a:solidFill>
                <a:srgbClr val="7ECFFF"/>
              </a:solidFill>
              <a:latin typeface="Helvetica Neue" panose="02000503000000020004"/>
              <a:ea typeface="Helvetica Neue" panose="02000503000000020004" pitchFamily="2" charset="0"/>
              <a:cs typeface="Helvetica Neue" panose="02000503000000020004" pitchFamily="2" charset="0"/>
            </a:endParaRPr>
          </a:p>
        </p:txBody>
      </p:sp>
      <p:sp>
        <p:nvSpPr>
          <p:cNvPr id="9" name="Abgerundetes Rechteck 6">
            <a:hlinkClick r:id="rId4" action="ppaction://hlinksldjump"/>
            <a:extLst>
              <a:ext uri="{FF2B5EF4-FFF2-40B4-BE49-F238E27FC236}">
                <a16:creationId xmlns:a16="http://schemas.microsoft.com/office/drawing/2014/main" id="{8CEF0CB2-E9B0-4E16-A04D-FBEDB7ADA09F}"/>
              </a:ext>
            </a:extLst>
          </p:cNvPr>
          <p:cNvSpPr/>
          <p:nvPr/>
        </p:nvSpPr>
        <p:spPr>
          <a:xfrm>
            <a:off x="8861698"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0" name="Abgerundetes Rechteck 4">
            <a:hlinkClick r:id="rId5" action="ppaction://hlinksldjump"/>
            <a:extLst>
              <a:ext uri="{FF2B5EF4-FFF2-40B4-BE49-F238E27FC236}">
                <a16:creationId xmlns:a16="http://schemas.microsoft.com/office/drawing/2014/main" id="{4D721F70-3C56-4E14-AE21-5669D46CEA1B}"/>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8" name="Graphic 7">
            <a:extLst>
              <a:ext uri="{FF2B5EF4-FFF2-40B4-BE49-F238E27FC236}">
                <a16:creationId xmlns:a16="http://schemas.microsoft.com/office/drawing/2014/main" id="{46EFC849-95B4-404F-A4D9-97D9A775D3B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584848223"/>
      </p:ext>
    </p:extLst>
  </p:cSld>
  <p:clrMapOvr>
    <a:masterClrMapping/>
  </p:clrMapOvr>
  <p:transition spd="slow" advClick="0">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DC1053C7-4C9C-9CCD-0194-5A5B448EE917}"/>
              </a:ext>
            </a:extLst>
          </p:cNvPr>
          <p:cNvSpPr>
            <a:spLocks noGrp="1"/>
          </p:cNvSpPr>
          <p:nvPr>
            <p:ph idx="1"/>
          </p:nvPr>
        </p:nvSpPr>
        <p:spPr>
          <a:xfrm>
            <a:off x="406400" y="1046089"/>
            <a:ext cx="10947400" cy="4977024"/>
          </a:xfrm>
        </p:spPr>
        <p:txBody>
          <a:bodyPr>
            <a:normAutofit lnSpcReduction="10000"/>
          </a:bodyPr>
          <a:lstStyle/>
          <a:p>
            <a:pPr marL="0" indent="0">
              <a:buNone/>
            </a:pPr>
            <a:r>
              <a:rPr lang="de-CH" b="1" dirty="0">
                <a:effectLst/>
                <a:latin typeface="Helvetica Neue" panose="02000503000000020004" pitchFamily="2" charset="0"/>
                <a:ea typeface="Helvetica Neue" panose="02000503000000020004" pitchFamily="2" charset="0"/>
                <a:cs typeface="Helvetica Neue" panose="02000503000000020004" pitchFamily="2" charset="0"/>
              </a:rPr>
              <a:t>Planst Du ein Citizen-Science-Projekt oder suchst nach Wegen, Dein bestehendes Projekt zu optimieren? </a:t>
            </a:r>
            <a:br>
              <a:rPr lang="de-CH" b="1" dirty="0">
                <a:effectLst/>
                <a:latin typeface="Helvetica Neue" panose="02000503000000020004" pitchFamily="2" charset="0"/>
                <a:ea typeface="Helvetica Neue" panose="02000503000000020004" pitchFamily="2" charset="0"/>
                <a:cs typeface="Helvetica Neue" panose="02000503000000020004" pitchFamily="2" charset="0"/>
              </a:rPr>
            </a:br>
            <a:r>
              <a:rPr lang="de-CH" b="1" dirty="0">
                <a:effectLst/>
                <a:latin typeface="Helvetica Neue" panose="02000503000000020004" pitchFamily="2" charset="0"/>
                <a:ea typeface="Helvetica Neue" panose="02000503000000020004" pitchFamily="2" charset="0"/>
                <a:cs typeface="Helvetica Neue" panose="02000503000000020004" pitchFamily="2" charset="0"/>
              </a:rPr>
              <a:t>Die Citizen-Science-Checkliste unterstützt dich dabei!</a:t>
            </a:r>
          </a:p>
          <a:p>
            <a:pPr marL="0" indent="0">
              <a:buNone/>
            </a:pPr>
            <a:r>
              <a:rPr lang="de-CH" b="0" dirty="0">
                <a:latin typeface="Helvetica Neue" panose="02000503000000020004" pitchFamily="2" charset="0"/>
                <a:ea typeface="Helvetica Neue" panose="02000503000000020004" pitchFamily="2" charset="0"/>
                <a:cs typeface="Helvetica Neue" panose="02000503000000020004" pitchFamily="2" charset="0"/>
              </a:rPr>
              <a:t>B</a:t>
            </a:r>
            <a:r>
              <a:rPr lang="de-CH" b="0" dirty="0">
                <a:effectLst/>
                <a:latin typeface="Helvetica Neue" panose="02000503000000020004" pitchFamily="2" charset="0"/>
                <a:ea typeface="Helvetica Neue" panose="02000503000000020004" pitchFamily="2" charset="0"/>
                <a:cs typeface="Helvetica Neue" panose="02000503000000020004" pitchFamily="2" charset="0"/>
              </a:rPr>
              <a:t>asierend auf den </a:t>
            </a:r>
            <a:r>
              <a:rPr lang="de-CH" b="1" dirty="0">
                <a:solidFill>
                  <a:schemeClr val="bg1"/>
                </a:solidFill>
                <a:effectLst/>
                <a:highlight>
                  <a:srgbClr val="000000"/>
                </a:highlight>
                <a:latin typeface="Helvetica Neue" panose="02000503000000020004" pitchFamily="2" charset="0"/>
                <a:ea typeface="Helvetica Neue" panose="02000503000000020004" pitchFamily="2" charset="0"/>
                <a:cs typeface="Helvetica Neue" panose="02000503000000020004" pitchFamily="2" charset="0"/>
                <a:hlinkClick r:id="rId3">
                  <a:extLst>
                    <a:ext uri="{A12FA001-AC4F-418D-AE19-62706E023703}">
                      <ahyp:hlinkClr xmlns:ahyp="http://schemas.microsoft.com/office/drawing/2018/hyperlinkcolor" val="tx"/>
                    </a:ext>
                  </a:extLst>
                </a:hlinkClick>
              </a:rPr>
              <a:t>10 Schweizer Citizen-Science-Prinzipien</a:t>
            </a:r>
            <a:r>
              <a:rPr lang="de-CH" b="1" dirty="0">
                <a:solidFill>
                  <a:schemeClr val="bg1"/>
                </a:solidFill>
                <a:effectLst/>
                <a:latin typeface="Helvetica Neue" panose="02000503000000020004" pitchFamily="2" charset="0"/>
                <a:ea typeface="Helvetica Neue" panose="02000503000000020004" pitchFamily="2" charset="0"/>
                <a:cs typeface="Helvetica Neue" panose="02000503000000020004" pitchFamily="2" charset="0"/>
                <a:hlinkClick r:id="rId3">
                  <a:extLst>
                    <a:ext uri="{A12FA001-AC4F-418D-AE19-62706E023703}">
                      <ahyp:hlinkClr xmlns:ahyp="http://schemas.microsoft.com/office/drawing/2018/hyperlinkcolor" val="tx"/>
                    </a:ext>
                  </a:extLst>
                </a:hlinkClick>
              </a:rPr>
              <a:t> </a:t>
            </a:r>
            <a:r>
              <a:rPr lang="de-CH" b="0" dirty="0">
                <a:effectLst/>
                <a:latin typeface="Helvetica Neue" panose="02000503000000020004" pitchFamily="2" charset="0"/>
                <a:ea typeface="Helvetica Neue" panose="02000503000000020004" pitchFamily="2" charset="0"/>
                <a:cs typeface="Helvetica Neue" panose="02000503000000020004" pitchFamily="2" charset="0"/>
              </a:rPr>
              <a:t>und unter Einbezug der Community haben wir von </a:t>
            </a:r>
            <a:r>
              <a:rPr lang="de-CH" b="0" i="1" dirty="0">
                <a:effectLst/>
                <a:latin typeface="Helvetica Neue" panose="02000503000000020004" pitchFamily="2" charset="0"/>
                <a:ea typeface="Helvetica Neue" panose="02000503000000020004" pitchFamily="2" charset="0"/>
                <a:cs typeface="Helvetica Neue" panose="02000503000000020004" pitchFamily="2" charset="0"/>
              </a:rPr>
              <a:t>Citizen Science Zürich </a:t>
            </a:r>
            <a:r>
              <a:rPr lang="de-CH" b="0" dirty="0">
                <a:effectLst/>
                <a:latin typeface="Helvetica Neue" panose="02000503000000020004" pitchFamily="2" charset="0"/>
                <a:ea typeface="Helvetica Neue" panose="02000503000000020004" pitchFamily="2" charset="0"/>
                <a:cs typeface="Helvetica Neue" panose="02000503000000020004" pitchFamily="2" charset="0"/>
              </a:rPr>
              <a:t>und </a:t>
            </a:r>
            <a:r>
              <a:rPr lang="de-CH" b="0" i="1" dirty="0">
                <a:effectLst/>
                <a:latin typeface="Helvetica Neue" panose="02000503000000020004" pitchFamily="2" charset="0"/>
                <a:ea typeface="Helvetica Neue" panose="02000503000000020004" pitchFamily="2" charset="0"/>
                <a:cs typeface="Helvetica Neue" panose="02000503000000020004" pitchFamily="2" charset="0"/>
              </a:rPr>
              <a:t>Schweiz forscht </a:t>
            </a:r>
            <a:r>
              <a:rPr lang="de-CH" b="0" dirty="0">
                <a:effectLst/>
                <a:latin typeface="Helvetica Neue" panose="02000503000000020004" pitchFamily="2" charset="0"/>
                <a:ea typeface="Helvetica Neue" panose="02000503000000020004" pitchFamily="2" charset="0"/>
                <a:cs typeface="Helvetica Neue" panose="02000503000000020004" pitchFamily="2" charset="0"/>
              </a:rPr>
              <a:t>gemeinsam</a:t>
            </a:r>
            <a:r>
              <a:rPr lang="de-CH" b="0" i="1" dirty="0">
                <a:effectLst/>
                <a:latin typeface="Helvetica Neue" panose="02000503000000020004" pitchFamily="2" charset="0"/>
                <a:ea typeface="Helvetica Neue" panose="02000503000000020004" pitchFamily="2" charset="0"/>
                <a:cs typeface="Helvetica Neue" panose="02000503000000020004" pitchFamily="2" charset="0"/>
              </a:rPr>
              <a:t> </a:t>
            </a:r>
            <a:r>
              <a:rPr lang="de-CH" b="0" dirty="0">
                <a:effectLst/>
                <a:latin typeface="Helvetica Neue" panose="02000503000000020004" pitchFamily="2" charset="0"/>
                <a:ea typeface="Helvetica Neue" panose="02000503000000020004" pitchFamily="2" charset="0"/>
                <a:cs typeface="Helvetica Neue" panose="02000503000000020004" pitchFamily="2" charset="0"/>
              </a:rPr>
              <a:t>diese interaktive Checkliste entwickelt</a:t>
            </a:r>
            <a:r>
              <a:rPr lang="de-CH" b="0" dirty="0">
                <a:latin typeface="Helvetica Neue" panose="02000503000000020004" pitchFamily="2" charset="0"/>
                <a:ea typeface="Helvetica Neue" panose="02000503000000020004" pitchFamily="2" charset="0"/>
                <a:cs typeface="Helvetica Neue" panose="02000503000000020004" pitchFamily="2" charset="0"/>
              </a:rPr>
              <a:t>. </a:t>
            </a:r>
          </a:p>
          <a:p>
            <a:pPr marL="0" indent="0">
              <a:buNone/>
            </a:pPr>
            <a:endParaRPr lang="de-CH" b="0" dirty="0">
              <a:effectLst/>
              <a:latin typeface="Helvetica Neue" panose="02000503000000020004" pitchFamily="2" charset="0"/>
              <a:ea typeface="Helvetica Neue" panose="02000503000000020004" pitchFamily="2" charset="0"/>
              <a:cs typeface="Helvetica Neue" panose="02000503000000020004" pitchFamily="2" charset="0"/>
            </a:endParaRPr>
          </a:p>
          <a:p>
            <a:pPr marL="0" indent="0">
              <a:buNone/>
            </a:pPr>
            <a:r>
              <a:rPr lang="de-CH" b="0" dirty="0">
                <a:effectLst/>
                <a:latin typeface="Helvetica Neue" panose="02000503000000020004" pitchFamily="2" charset="0"/>
                <a:ea typeface="Helvetica Neue" panose="02000503000000020004" pitchFamily="2" charset="0"/>
                <a:cs typeface="Helvetica Neue" panose="02000503000000020004" pitchFamily="2" charset="0"/>
              </a:rPr>
              <a:t>Für die </a:t>
            </a:r>
            <a:r>
              <a:rPr lang="de-CH" b="0" dirty="0">
                <a:latin typeface="Helvetica Neue" panose="02000503000000020004" pitchFamily="2" charset="0"/>
                <a:ea typeface="Helvetica Neue" panose="02000503000000020004" pitchFamily="2" charset="0"/>
                <a:cs typeface="Helvetica Neue" panose="02000503000000020004" pitchFamily="2" charset="0"/>
              </a:rPr>
              <a:t>P</a:t>
            </a:r>
            <a:r>
              <a:rPr lang="de-CH" b="0" dirty="0">
                <a:effectLst/>
                <a:latin typeface="Helvetica Neue" panose="02000503000000020004" pitchFamily="2" charset="0"/>
                <a:ea typeface="Helvetica Neue" panose="02000503000000020004" pitchFamily="2" charset="0"/>
                <a:cs typeface="Helvetica Neue" panose="02000503000000020004" pitchFamily="2" charset="0"/>
              </a:rPr>
              <a:t>lanung und Umsetzung Deines Projekts bietet sie Dir:</a:t>
            </a:r>
          </a:p>
          <a:p>
            <a:pPr marL="0" indent="0">
              <a:lnSpc>
                <a:spcPct val="150000"/>
              </a:lnSpc>
              <a:buNone/>
            </a:pPr>
            <a:r>
              <a:rPr lang="de-CH" b="0" dirty="0">
                <a:effectLst/>
                <a:latin typeface="Helvetica Neue" panose="02000503000000020004" pitchFamily="2" charset="0"/>
                <a:ea typeface="Helvetica Neue" panose="02000503000000020004" pitchFamily="2" charset="0"/>
                <a:cs typeface="Helvetica Neue" panose="02000503000000020004" pitchFamily="2" charset="0"/>
              </a:rPr>
              <a:t>	</a:t>
            </a:r>
            <a:r>
              <a:rPr lang="de-CH" b="1" dirty="0">
                <a:effectLst/>
                <a:highlight>
                  <a:srgbClr val="BED201"/>
                </a:highlight>
                <a:latin typeface="Helvetica Neue" panose="02000503000000020004" pitchFamily="2" charset="0"/>
                <a:ea typeface="Helvetica Neue" panose="02000503000000020004" pitchFamily="2" charset="0"/>
                <a:cs typeface="Helvetica Neue" panose="02000503000000020004" pitchFamily="2" charset="0"/>
              </a:rPr>
              <a:t>Reflexionsfragen</a:t>
            </a:r>
            <a:r>
              <a:rPr lang="de-CH" b="0" dirty="0">
                <a:effectLst/>
                <a:latin typeface="Helvetica Neue" panose="02000503000000020004" pitchFamily="2" charset="0"/>
                <a:ea typeface="Helvetica Neue" panose="02000503000000020004" pitchFamily="2" charset="0"/>
                <a:cs typeface="Helvetica Neue" panose="02000503000000020004" pitchFamily="2" charset="0"/>
              </a:rPr>
              <a:t>,</a:t>
            </a:r>
          </a:p>
          <a:p>
            <a:pPr marL="0" indent="0">
              <a:lnSpc>
                <a:spcPct val="150000"/>
              </a:lnSpc>
              <a:buNone/>
            </a:pPr>
            <a:r>
              <a:rPr lang="de-CH" dirty="0">
                <a:latin typeface="Helvetica Neue" panose="02000503000000020004" pitchFamily="2" charset="0"/>
                <a:ea typeface="Helvetica Neue" panose="02000503000000020004" pitchFamily="2" charset="0"/>
                <a:cs typeface="Helvetica Neue" panose="02000503000000020004" pitchFamily="2" charset="0"/>
              </a:rPr>
              <a:t>	</a:t>
            </a:r>
            <a:r>
              <a:rPr lang="de-CH" b="1" dirty="0">
                <a:effectLst/>
                <a:highlight>
                  <a:srgbClr val="80CECE"/>
                </a:highlight>
                <a:latin typeface="Helvetica Neue" panose="02000503000000020004" pitchFamily="2" charset="0"/>
                <a:ea typeface="Helvetica Neue" panose="02000503000000020004" pitchFamily="2" charset="0"/>
                <a:cs typeface="Helvetica Neue" panose="02000503000000020004" pitchFamily="2" charset="0"/>
              </a:rPr>
              <a:t>Hinweise</a:t>
            </a:r>
            <a:r>
              <a:rPr lang="de-CH" b="0" dirty="0">
                <a:effectLst/>
                <a:latin typeface="Helvetica Neue" panose="02000503000000020004" pitchFamily="2" charset="0"/>
                <a:ea typeface="Helvetica Neue" panose="02000503000000020004" pitchFamily="2" charset="0"/>
                <a:cs typeface="Helvetica Neue" panose="02000503000000020004" pitchFamily="2" charset="0"/>
              </a:rPr>
              <a:t> und</a:t>
            </a:r>
          </a:p>
          <a:p>
            <a:pPr marL="0" indent="0">
              <a:lnSpc>
                <a:spcPct val="150000"/>
              </a:lnSpc>
              <a:buNone/>
            </a:pPr>
            <a:r>
              <a:rPr lang="de-CH" b="0" dirty="0">
                <a:latin typeface="Helvetica Neue" panose="02000503000000020004" pitchFamily="2" charset="0"/>
                <a:ea typeface="Helvetica Neue" panose="02000503000000020004" pitchFamily="2" charset="0"/>
                <a:cs typeface="Helvetica Neue" panose="02000503000000020004" pitchFamily="2" charset="0"/>
              </a:rPr>
              <a:t>	</a:t>
            </a:r>
            <a:r>
              <a:rPr lang="de-CH" b="1" dirty="0">
                <a:highlight>
                  <a:srgbClr val="7ECFFF"/>
                </a:highlight>
                <a:latin typeface="Helvetica Neue" panose="02000503000000020004" pitchFamily="2" charset="0"/>
                <a:ea typeface="Helvetica Neue" panose="02000503000000020004" pitchFamily="2" charset="0"/>
                <a:cs typeface="Helvetica Neue" panose="02000503000000020004" pitchFamily="2" charset="0"/>
              </a:rPr>
              <a:t>w</a:t>
            </a:r>
            <a:r>
              <a:rPr lang="de-CH" b="1" dirty="0">
                <a:effectLst/>
                <a:highlight>
                  <a:srgbClr val="7ECFFF"/>
                </a:highlight>
                <a:latin typeface="Helvetica Neue" panose="02000503000000020004" pitchFamily="2" charset="0"/>
                <a:ea typeface="Helvetica Neue" panose="02000503000000020004" pitchFamily="2" charset="0"/>
                <a:cs typeface="Helvetica Neue" panose="02000503000000020004" pitchFamily="2" charset="0"/>
              </a:rPr>
              <a:t>eiterführende Ressourcen</a:t>
            </a:r>
            <a:r>
              <a:rPr lang="de-CH" b="0" dirty="0">
                <a:effectLst/>
                <a:latin typeface="Helvetica Neue" panose="02000503000000020004" pitchFamily="2" charset="0"/>
                <a:ea typeface="Helvetica Neue" panose="02000503000000020004" pitchFamily="2" charset="0"/>
                <a:cs typeface="Helvetica Neue" panose="02000503000000020004" pitchFamily="2" charset="0"/>
              </a:rPr>
              <a:t>.</a:t>
            </a:r>
          </a:p>
          <a:p>
            <a:pPr marL="0" indent="0">
              <a:buNone/>
            </a:pPr>
            <a:endParaRPr lang="de-CH" b="0" dirty="0">
              <a:effectLst/>
              <a:latin typeface="Helvetica Neue" panose="02000503000000020004" pitchFamily="2" charset="0"/>
              <a:ea typeface="Helvetica Neue" panose="02000503000000020004" pitchFamily="2" charset="0"/>
              <a:cs typeface="Helvetica Neue" panose="02000503000000020004" pitchFamily="2" charset="0"/>
            </a:endParaRPr>
          </a:p>
          <a:p>
            <a:pPr marL="0" indent="0">
              <a:buNone/>
            </a:pPr>
            <a:r>
              <a:rPr lang="de-CH" b="0" dirty="0">
                <a:effectLst/>
                <a:latin typeface="Helvetica Neue" panose="02000503000000020004" pitchFamily="2" charset="0"/>
                <a:ea typeface="Helvetica Neue" panose="02000503000000020004" pitchFamily="2" charset="0"/>
                <a:cs typeface="Helvetica Neue" panose="02000503000000020004" pitchFamily="2" charset="0"/>
              </a:rPr>
              <a:t>Auf den post-its findest Du darüber hinaus passende Zitate aus den «10 Schweizer Citizen-Science-Prinzipien». </a:t>
            </a:r>
          </a:p>
          <a:p>
            <a:pPr marL="0" indent="0">
              <a:buNone/>
            </a:pPr>
            <a:r>
              <a:rPr lang="de-CH" b="0" dirty="0">
                <a:effectLst/>
                <a:latin typeface="Helvetica Neue" panose="02000503000000020004" pitchFamily="2" charset="0"/>
                <a:ea typeface="Helvetica Neue" panose="02000503000000020004" pitchFamily="2" charset="0"/>
                <a:cs typeface="Helvetica Neue" panose="02000503000000020004" pitchFamily="2" charset="0"/>
              </a:rPr>
              <a:t>Zu Projektbeginn hilft Dir die Checkliste, zentrale Fragen zu klären und verschiedene Perspektiven zu berücksichtigen. </a:t>
            </a:r>
            <a:br>
              <a:rPr lang="de-CH" b="0" dirty="0">
                <a:effectLst/>
                <a:latin typeface="Helvetica Neue" panose="02000503000000020004" pitchFamily="2" charset="0"/>
                <a:ea typeface="Helvetica Neue" panose="02000503000000020004" pitchFamily="2" charset="0"/>
                <a:cs typeface="Helvetica Neue" panose="02000503000000020004" pitchFamily="2" charset="0"/>
              </a:rPr>
            </a:br>
            <a:r>
              <a:rPr lang="de-CH" b="0" dirty="0">
                <a:effectLst/>
                <a:latin typeface="Helvetica Neue" panose="02000503000000020004" pitchFamily="2" charset="0"/>
                <a:ea typeface="Helvetica Neue" panose="02000503000000020004" pitchFamily="2" charset="0"/>
                <a:cs typeface="Helvetica Neue" panose="02000503000000020004" pitchFamily="2" charset="0"/>
              </a:rPr>
              <a:t>Auch während des Projekts unterstützt sie Dich, die Qualität Deines Vorhabens zu verbessern.</a:t>
            </a:r>
          </a:p>
          <a:p>
            <a:pPr marL="0" indent="0">
              <a:buNone/>
            </a:pPr>
            <a:r>
              <a:rPr lang="de-CH" b="0" dirty="0">
                <a:effectLst/>
                <a:latin typeface="Helvetica Neue" panose="02000503000000020004" pitchFamily="2" charset="0"/>
                <a:ea typeface="Helvetica Neue" panose="02000503000000020004" pitchFamily="2" charset="0"/>
                <a:cs typeface="Helvetica Neue" panose="02000503000000020004" pitchFamily="2" charset="0"/>
              </a:rPr>
              <a:t>Citizen Science fördert Zusammenarbeit und macht Wissenschaft zugänglicher und relevanter für die Gesellschaft. Nutze die Checkliste, um sicherzustellen, dass </a:t>
            </a:r>
            <a:r>
              <a:rPr lang="de-CH" b="0" dirty="0">
                <a:latin typeface="Helvetica Neue" panose="02000503000000020004" pitchFamily="2" charset="0"/>
                <a:ea typeface="Helvetica Neue" panose="02000503000000020004" pitchFamily="2" charset="0"/>
                <a:cs typeface="Helvetica Neue" panose="02000503000000020004" pitchFamily="2" charset="0"/>
              </a:rPr>
              <a:t>D</a:t>
            </a:r>
            <a:r>
              <a:rPr lang="de-CH" b="0" dirty="0">
                <a:effectLst/>
                <a:latin typeface="Helvetica Neue" panose="02000503000000020004" pitchFamily="2" charset="0"/>
                <a:ea typeface="Helvetica Neue" panose="02000503000000020004" pitchFamily="2" charset="0"/>
                <a:cs typeface="Helvetica Neue" panose="02000503000000020004" pitchFamily="2" charset="0"/>
              </a:rPr>
              <a:t>ein Citizen-Science-Projekt</a:t>
            </a:r>
            <a:r>
              <a:rPr lang="de-CH" dirty="0">
                <a:effectLst/>
                <a:latin typeface="Helvetica Neue" panose="02000503000000020004" pitchFamily="2" charset="0"/>
                <a:ea typeface="Helvetica Neue" panose="02000503000000020004" pitchFamily="2" charset="0"/>
                <a:cs typeface="Helvetica Neue" panose="02000503000000020004" pitchFamily="2" charset="0"/>
              </a:rPr>
              <a:t> sowohl wissenschaftlich als auch gesellschaftlich wertvoll ist.</a:t>
            </a:r>
            <a:endParaRPr lang="de-CH"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Title 5">
            <a:extLst>
              <a:ext uri="{FF2B5EF4-FFF2-40B4-BE49-F238E27FC236}">
                <a16:creationId xmlns:a16="http://schemas.microsoft.com/office/drawing/2014/main" id="{1E299B68-36C3-4DA5-BE53-BAEC1DBF7C7E}"/>
              </a:ext>
            </a:extLst>
          </p:cNvPr>
          <p:cNvSpPr>
            <a:spLocks noGrp="1"/>
          </p:cNvSpPr>
          <p:nvPr>
            <p:ph type="title"/>
          </p:nvPr>
        </p:nvSpPr>
        <p:spPr/>
        <p:txBody>
          <a:bodyPr>
            <a:noAutofit/>
          </a:bodyPr>
          <a:lstStyle/>
          <a:p>
            <a:r>
              <a:rPr lang="en-US" b="1" dirty="0">
                <a:latin typeface="Helvetica Neue" panose="02000503000000020004" pitchFamily="2" charset="0"/>
              </a:rPr>
              <a:t>Citizen-Science-Checkliste: Dein Projektleitfaden</a:t>
            </a:r>
            <a:endParaRPr lang="en-CH"/>
          </a:p>
        </p:txBody>
      </p:sp>
      <p:sp>
        <p:nvSpPr>
          <p:cNvPr id="9" name="Abgerundetes Rechteck 8">
            <a:hlinkClick r:id="" action="ppaction://hlinkshowjump?jump=nextslide"/>
            <a:extLst>
              <a:ext uri="{FF2B5EF4-FFF2-40B4-BE49-F238E27FC236}">
                <a16:creationId xmlns:a16="http://schemas.microsoft.com/office/drawing/2014/main" id="{E26D7549-6F9E-05AE-F72D-9E70163C2478}"/>
              </a:ext>
            </a:extLst>
          </p:cNvPr>
          <p:cNvSpPr/>
          <p:nvPr/>
        </p:nvSpPr>
        <p:spPr>
          <a:xfrm>
            <a:off x="10589421" y="621722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WEITER</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2" name="Abgerundetes Rechteck 1">
            <a:hlinkClick r:id="" action="ppaction://hlinkshowjump?jump=previousslide"/>
            <a:extLst>
              <a:ext uri="{FF2B5EF4-FFF2-40B4-BE49-F238E27FC236}">
                <a16:creationId xmlns:a16="http://schemas.microsoft.com/office/drawing/2014/main" id="{FD4F3DD0-72BE-F3A5-817C-55ECF93C107B}"/>
              </a:ext>
            </a:extLst>
          </p:cNvPr>
          <p:cNvSpPr/>
          <p:nvPr/>
        </p:nvSpPr>
        <p:spPr>
          <a:xfrm>
            <a:off x="8861736" y="6215766"/>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ZURÜCK</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0" name="Picture 10">
            <a:extLst>
              <a:ext uri="{FF2B5EF4-FFF2-40B4-BE49-F238E27FC236}">
                <a16:creationId xmlns:a16="http://schemas.microsoft.com/office/drawing/2014/main" id="{FBD96822-7F23-4625-AC62-780C6C117A53}"/>
              </a:ext>
            </a:extLst>
          </p:cNvPr>
          <p:cNvPicPr>
            <a:picLocks noChangeAspect="1"/>
          </p:cNvPicPr>
          <p:nvPr/>
        </p:nvPicPr>
        <p:blipFill>
          <a:blip r:embed="rId4"/>
          <a:stretch>
            <a:fillRect/>
          </a:stretch>
        </p:blipFill>
        <p:spPr>
          <a:xfrm>
            <a:off x="514200" y="3551986"/>
            <a:ext cx="648000" cy="648000"/>
          </a:xfrm>
          <a:prstGeom prst="rect">
            <a:avLst/>
          </a:prstGeom>
        </p:spPr>
      </p:pic>
      <p:pic>
        <p:nvPicPr>
          <p:cNvPr id="11" name="Picture 12">
            <a:extLst>
              <a:ext uri="{FF2B5EF4-FFF2-40B4-BE49-F238E27FC236}">
                <a16:creationId xmlns:a16="http://schemas.microsoft.com/office/drawing/2014/main" id="{963343D1-7106-45CA-8255-4E5B6DBA226D}"/>
              </a:ext>
            </a:extLst>
          </p:cNvPr>
          <p:cNvPicPr>
            <a:picLocks noChangeAspect="1"/>
          </p:cNvPicPr>
          <p:nvPr/>
        </p:nvPicPr>
        <p:blipFill>
          <a:blip r:embed="rId5"/>
          <a:stretch>
            <a:fillRect/>
          </a:stretch>
        </p:blipFill>
        <p:spPr>
          <a:xfrm>
            <a:off x="514200" y="3105444"/>
            <a:ext cx="648000" cy="648000"/>
          </a:xfrm>
          <a:prstGeom prst="rect">
            <a:avLst/>
          </a:prstGeom>
        </p:spPr>
      </p:pic>
      <p:pic>
        <p:nvPicPr>
          <p:cNvPr id="12" name="Grafik 11">
            <a:extLst>
              <a:ext uri="{FF2B5EF4-FFF2-40B4-BE49-F238E27FC236}">
                <a16:creationId xmlns:a16="http://schemas.microsoft.com/office/drawing/2014/main" id="{4E91B435-0AC6-4EB0-B8DE-FC1A2A706966}"/>
              </a:ext>
            </a:extLst>
          </p:cNvPr>
          <p:cNvPicPr>
            <a:picLocks noChangeAspect="1"/>
          </p:cNvPicPr>
          <p:nvPr/>
        </p:nvPicPr>
        <p:blipFill>
          <a:blip r:embed="rId6"/>
          <a:stretch>
            <a:fillRect/>
          </a:stretch>
        </p:blipFill>
        <p:spPr>
          <a:xfrm>
            <a:off x="514200" y="2651968"/>
            <a:ext cx="648000" cy="648000"/>
          </a:xfrm>
          <a:prstGeom prst="rect">
            <a:avLst/>
          </a:prstGeom>
        </p:spPr>
      </p:pic>
    </p:spTree>
    <p:extLst>
      <p:ext uri="{BB962C8B-B14F-4D97-AF65-F5344CB8AC3E}">
        <p14:creationId xmlns:p14="http://schemas.microsoft.com/office/powerpoint/2010/main" val="34189876"/>
      </p:ext>
    </p:extLst>
  </p:cSld>
  <p:clrMapOvr>
    <a:masterClrMapping/>
  </p:clrMapOvr>
  <p:transition spd="slow" advClick="0">
    <p:push dir="u"/>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80CECE"/>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indent="0" algn="ctr" rtl="0">
              <a:spcBef>
                <a:spcPts val="1400"/>
              </a:spcBef>
              <a:spcAft>
                <a:spcPts val="1400"/>
              </a:spcAft>
              <a:buNone/>
            </a:pPr>
            <a:r>
              <a:rPr lang="de-CH" b="1" i="0" u="none" strike="noStrike">
                <a:effectLst/>
                <a:latin typeface="Helvetica Neue" panose="02000503000000020004"/>
              </a:rPr>
              <a:t>Hast Du </a:t>
            </a:r>
            <a:r>
              <a:rPr lang="de-CH" b="1" i="0" u="none" strike="noStrike">
                <a:solidFill>
                  <a:srgbClr val="000000"/>
                </a:solidFill>
                <a:effectLst/>
                <a:latin typeface="Helvetica Neue" panose="02000503000000020004"/>
              </a:rPr>
              <a:t>zeitliche und finanzielle Ressourcen einkalkuliert, um Mittel zu haben, die den Mehrwert des Projekts steigern?</a:t>
            </a:r>
            <a:endParaRPr lang="de-DE" sz="4000" b="1"/>
          </a:p>
        </p:txBody>
      </p:sp>
      <p:sp>
        <p:nvSpPr>
          <p:cNvPr id="7" name="Abgerundetes Rechteck 4">
            <a:hlinkClick r:id="rId2" action="ppaction://hlinksldjump"/>
            <a:extLst>
              <a:ext uri="{FF2B5EF4-FFF2-40B4-BE49-F238E27FC236}">
                <a16:creationId xmlns:a16="http://schemas.microsoft.com/office/drawing/2014/main" id="{0A5AE02B-E2AD-47FD-92AB-EC85F27E5FD7}"/>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8" name="Abgerundetes Rechteck 5">
            <a:hlinkClick r:id="rId3" action="ppaction://hlinksldjump"/>
            <a:extLst>
              <a:ext uri="{FF2B5EF4-FFF2-40B4-BE49-F238E27FC236}">
                <a16:creationId xmlns:a16="http://schemas.microsoft.com/office/drawing/2014/main" id="{F08456C1-E2CA-4EA4-8BD8-C09E9C71B091}"/>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2107938359"/>
      </p:ext>
    </p:extLst>
  </p:cSld>
  <p:clrMapOvr>
    <a:masterClrMapping/>
  </p:clrMapOvr>
  <p:transition spd="slow" advClick="0">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s Rechteck 4">
            <a:hlinkClick r:id="rId2" action="ppaction://hlinksldjump"/>
            <a:extLst>
              <a:ext uri="{FF2B5EF4-FFF2-40B4-BE49-F238E27FC236}">
                <a16:creationId xmlns:a16="http://schemas.microsoft.com/office/drawing/2014/main" id="{A46E621D-18B2-466B-FAC7-021F77285A34}"/>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3" action="ppaction://hlinksldjump"/>
            <a:extLst>
              <a:ext uri="{FF2B5EF4-FFF2-40B4-BE49-F238E27FC236}">
                <a16:creationId xmlns:a16="http://schemas.microsoft.com/office/drawing/2014/main" id="{6015710A-3322-01C3-235A-82927C139C32}"/>
              </a:ext>
            </a:extLst>
          </p:cNvPr>
          <p:cNvSpPr/>
          <p:nvPr/>
        </p:nvSpPr>
        <p:spPr>
          <a:xfrm>
            <a:off x="8861955"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9" name="Content Placeholder 8">
            <a:extLst>
              <a:ext uri="{FF2B5EF4-FFF2-40B4-BE49-F238E27FC236}">
                <a16:creationId xmlns:a16="http://schemas.microsoft.com/office/drawing/2014/main" id="{DA0974E8-8A04-4F7B-AC9E-A066A0F8CB5C}"/>
              </a:ext>
            </a:extLst>
          </p:cNvPr>
          <p:cNvSpPr>
            <a:spLocks noGrp="1"/>
          </p:cNvSpPr>
          <p:nvPr>
            <p:ph idx="1"/>
          </p:nvPr>
        </p:nvSpPr>
        <p:spPr/>
        <p:txBody>
          <a:bodyPr/>
          <a:lstStyle/>
          <a:p>
            <a:pPr marL="0" indent="0">
              <a:buNone/>
            </a:pPr>
            <a:r>
              <a:rPr lang="de-CH" sz="2400" b="1" i="0" u="none" strike="noStrike" dirty="0">
                <a:effectLst/>
                <a:highlight>
                  <a:srgbClr val="BED201"/>
                </a:highlight>
                <a:latin typeface="Helvetica Neue" panose="02000503000000020004" pitchFamily="2" charset="0"/>
              </a:rPr>
              <a:t>Reflexion:</a:t>
            </a:r>
            <a:r>
              <a:rPr lang="de-CH" sz="2400" b="1" i="0" u="none" strike="noStrike" dirty="0">
                <a:effectLst/>
                <a:latin typeface="Helvetica Neue" panose="02000503000000020004" pitchFamily="2" charset="0"/>
              </a:rPr>
              <a:t> </a:t>
            </a:r>
            <a:r>
              <a:rPr lang="de-CH" sz="2400" b="1" i="0" u="none" strike="noStrike" dirty="0">
                <a:solidFill>
                  <a:srgbClr val="000000"/>
                </a:solidFill>
                <a:effectLst/>
                <a:latin typeface="Helvetica Neue" panose="02000503000000020004" pitchFamily="2" charset="0"/>
              </a:rPr>
              <a:t>Hast Du dabei auch die unterschiedlichen </a:t>
            </a:r>
            <a:br>
              <a:rPr lang="de-CH" sz="2400" b="1" i="0" u="none" strike="noStrike" dirty="0">
                <a:solidFill>
                  <a:srgbClr val="000000"/>
                </a:solidFill>
                <a:effectLst/>
                <a:latin typeface="Helvetica Neue" panose="02000503000000020004" pitchFamily="2" charset="0"/>
              </a:rPr>
            </a:br>
            <a:r>
              <a:rPr lang="de-CH" sz="2400" b="1" i="0" u="none" strike="noStrike" dirty="0">
                <a:solidFill>
                  <a:srgbClr val="000000"/>
                </a:solidFill>
                <a:effectLst/>
                <a:latin typeface="Helvetica Neue" panose="02000503000000020004" pitchFamily="2" charset="0"/>
              </a:rPr>
              <a:t>Beteiligten des Projekts im Blick gehabt? </a:t>
            </a:r>
          </a:p>
          <a:p>
            <a:pPr marL="0" indent="0" rtl="0">
              <a:spcAft>
                <a:spcPts val="0"/>
              </a:spcAft>
              <a:buNone/>
            </a:pPr>
            <a:endParaRPr lang="de-CH" sz="1800" b="1" i="0" u="none" strike="noStrike" dirty="0">
              <a:effectLst/>
              <a:latin typeface="Helvetica Neue" panose="02000503000000020004" pitchFamily="2" charset="0"/>
            </a:endParaRPr>
          </a:p>
          <a:p>
            <a:pPr marL="0" indent="0" rtl="0">
              <a:spcAft>
                <a:spcPts val="0"/>
              </a:spcAft>
              <a:buNone/>
            </a:pPr>
            <a:endParaRPr lang="de-CH" sz="1600" b="1" dirty="0">
              <a:solidFill>
                <a:srgbClr val="BED201"/>
              </a:solidFill>
              <a:latin typeface="Helvetica Neue" panose="02000503000000020004" pitchFamily="2" charset="0"/>
            </a:endParaRPr>
          </a:p>
          <a:p>
            <a:pPr marL="0" indent="0" rtl="0">
              <a:spcAft>
                <a:spcPts val="0"/>
              </a:spcAft>
              <a:buNone/>
            </a:pPr>
            <a:r>
              <a:rPr lang="de-CH" sz="1600" b="1" dirty="0">
                <a:solidFill>
                  <a:srgbClr val="BED201"/>
                </a:solidFill>
                <a:latin typeface="Helvetica Neue" panose="02000503000000020004" pitchFamily="2" charset="0"/>
              </a:rPr>
              <a:t>Nimm Dir etwas Zeit / Tausche Dich mit anderen aus</a:t>
            </a:r>
            <a:endParaRPr lang="de-CH" sz="1600" b="1" dirty="0">
              <a:solidFill>
                <a:srgbClr val="BED201"/>
              </a:solidFill>
              <a:effectLst/>
            </a:endParaRPr>
          </a:p>
          <a:p>
            <a:endParaRPr lang="en-CH"/>
          </a:p>
        </p:txBody>
      </p:sp>
      <p:sp>
        <p:nvSpPr>
          <p:cNvPr id="12" name="Text Placeholder 11">
            <a:extLst>
              <a:ext uri="{FF2B5EF4-FFF2-40B4-BE49-F238E27FC236}">
                <a16:creationId xmlns:a16="http://schemas.microsoft.com/office/drawing/2014/main" id="{119B55C9-8E07-4018-BFE2-BD2455078F30}"/>
              </a:ext>
            </a:extLst>
          </p:cNvPr>
          <p:cNvSpPr>
            <a:spLocks noGrp="1"/>
          </p:cNvSpPr>
          <p:nvPr>
            <p:ph type="body" sz="quarter" idx="11"/>
          </p:nvPr>
        </p:nvSpPr>
        <p:spPr/>
        <p:txBody>
          <a:bodyPr/>
          <a:lstStyle/>
          <a:p>
            <a:r>
              <a:rPr lang="de-CH" sz="1600" b="1">
                <a:solidFill>
                  <a:srgbClr val="80CECE"/>
                </a:solidFill>
                <a:highlight>
                  <a:srgbClr val="000000"/>
                </a:highlight>
                <a:latin typeface="Helvetica Neue" panose="02000503000000020004" pitchFamily="2" charset="0"/>
              </a:rPr>
              <a:t>Hinweis 1:</a:t>
            </a:r>
            <a:r>
              <a:rPr lang="de-CH" sz="1600" b="1">
                <a:highlight>
                  <a:srgbClr val="80CECE"/>
                </a:highlight>
                <a:latin typeface="Helvetica Neue" panose="02000503000000020004" pitchFamily="2" charset="0"/>
              </a:rPr>
              <a:t> </a:t>
            </a:r>
            <a:r>
              <a:rPr lang="de-CH" sz="1600" b="0" i="0" u="none" strike="noStrike">
                <a:solidFill>
                  <a:srgbClr val="000000"/>
                </a:solidFill>
                <a:effectLst/>
                <a:latin typeface="Helvetica Neue" panose="02000503000000020004" pitchFamily="2" charset="0"/>
              </a:rPr>
              <a:t>Damit das Projekt für möglichst alle Beteiligten gelingen kann, muss der Ressourcenbedarf von Anfang an gut berechnet werden. Je nach Projekt und Interessen der Teilnehmenden ist es sinnvoll, Ressourcen für Workshops mit externer Moderation einzuplanen oder eine Informationsveranstaltung zu organisieren.</a:t>
            </a:r>
          </a:p>
        </p:txBody>
      </p:sp>
      <p:sp>
        <p:nvSpPr>
          <p:cNvPr id="13" name="Text Placeholder 12">
            <a:extLst>
              <a:ext uri="{FF2B5EF4-FFF2-40B4-BE49-F238E27FC236}">
                <a16:creationId xmlns:a16="http://schemas.microsoft.com/office/drawing/2014/main" id="{EE195398-5685-4126-A898-C31C92137E50}"/>
              </a:ext>
            </a:extLst>
          </p:cNvPr>
          <p:cNvSpPr>
            <a:spLocks noGrp="1"/>
          </p:cNvSpPr>
          <p:nvPr>
            <p:ph type="body" sz="quarter" idx="13"/>
          </p:nvPr>
        </p:nvSpPr>
        <p:spPr/>
        <p:txBody>
          <a:bodyPr/>
          <a:lstStyle/>
          <a:p>
            <a:r>
              <a:rPr lang="de-CH" sz="1600" b="1" i="0" u="none" strike="noStrike">
                <a:solidFill>
                  <a:srgbClr val="80CECE"/>
                </a:solidFill>
                <a:effectLst/>
                <a:highlight>
                  <a:srgbClr val="000000"/>
                </a:highlight>
                <a:latin typeface="Helvetica Neue" panose="02000503000000020004" pitchFamily="2" charset="0"/>
              </a:rPr>
              <a:t>Hinweis 2:</a:t>
            </a:r>
            <a:r>
              <a:rPr lang="de-CH" sz="1600" b="1" i="0" u="none" strike="noStrike">
                <a:solidFill>
                  <a:srgbClr val="80CECE"/>
                </a:solidFill>
                <a:effectLst/>
                <a:latin typeface="Helvetica Neue" panose="02000503000000020004" pitchFamily="2" charset="0"/>
              </a:rPr>
              <a:t> </a:t>
            </a:r>
            <a:r>
              <a:rPr lang="de-CH" sz="1600" b="0" i="0" u="none" strike="noStrike">
                <a:solidFill>
                  <a:srgbClr val="000000"/>
                </a:solidFill>
                <a:effectLst/>
                <a:latin typeface="Helvetica Neue" panose="02000503000000020004" pitchFamily="2" charset="0"/>
              </a:rPr>
              <a:t>Auch die interne Projektkommunikation muss berücksichtigt werden. Es ist wichtig, dass die Projektleitenden sich der unterschiedlichen Motivationen und Bedürfnisse der Teilnehmenden bewusst sind und entsprechende Angebote realisieren.</a:t>
            </a:r>
            <a:endParaRPr lang="de-DE" sz="2400"/>
          </a:p>
        </p:txBody>
      </p:sp>
      <p:pic>
        <p:nvPicPr>
          <p:cNvPr id="10" name="Graphic 9">
            <a:extLst>
              <a:ext uri="{FF2B5EF4-FFF2-40B4-BE49-F238E27FC236}">
                <a16:creationId xmlns:a16="http://schemas.microsoft.com/office/drawing/2014/main" id="{8FBAC806-DC56-4997-890E-E608B4085E8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2194220374"/>
      </p:ext>
    </p:extLst>
  </p:cSld>
  <p:clrMapOvr>
    <a:masterClrMapping/>
  </p:clrMapOvr>
  <p:transition spd="slow" advClick="0">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s Rechteck 4">
            <a:hlinkClick r:id="rId2" action="ppaction://hlinksldjump"/>
            <a:extLst>
              <a:ext uri="{FF2B5EF4-FFF2-40B4-BE49-F238E27FC236}">
                <a16:creationId xmlns:a16="http://schemas.microsoft.com/office/drawing/2014/main" id="{7A8685E1-E3FF-3375-28F6-6A9A7649CD07}"/>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3" action="ppaction://hlinksldjump"/>
            <a:extLst>
              <a:ext uri="{FF2B5EF4-FFF2-40B4-BE49-F238E27FC236}">
                <a16:creationId xmlns:a16="http://schemas.microsoft.com/office/drawing/2014/main" id="{D9A0DD95-55CD-B301-18BB-231B0F1CF71E}"/>
              </a:ext>
            </a:extLst>
          </p:cNvPr>
          <p:cNvSpPr/>
          <p:nvPr/>
        </p:nvSpPr>
        <p:spPr>
          <a:xfrm>
            <a:off x="8860792"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9" name="Content Placeholder 8">
            <a:extLst>
              <a:ext uri="{FF2B5EF4-FFF2-40B4-BE49-F238E27FC236}">
                <a16:creationId xmlns:a16="http://schemas.microsoft.com/office/drawing/2014/main" id="{7A35BA20-091A-41ED-B68D-B4D334935852}"/>
              </a:ext>
            </a:extLst>
          </p:cNvPr>
          <p:cNvSpPr>
            <a:spLocks noGrp="1"/>
          </p:cNvSpPr>
          <p:nvPr>
            <p:ph idx="1"/>
          </p:nvPr>
        </p:nvSpPr>
        <p:spPr/>
        <p:txBody>
          <a:bodyPr/>
          <a:lstStyle/>
          <a:p>
            <a:pPr marL="0" indent="0" rtl="0">
              <a:spcAft>
                <a:spcPts val="0"/>
              </a:spcAft>
              <a:buNone/>
            </a:pPr>
            <a:r>
              <a:rPr lang="de-CH" sz="2400" b="1" i="0" u="none" strike="noStrike" dirty="0">
                <a:effectLst/>
                <a:highlight>
                  <a:srgbClr val="BED201"/>
                </a:highlight>
                <a:latin typeface="Helvetica Neue" panose="02000503000000020004" pitchFamily="2" charset="0"/>
              </a:rPr>
              <a:t>Reflexion:</a:t>
            </a:r>
            <a:r>
              <a:rPr lang="de-CH" sz="2400" b="1" i="0" u="none" strike="noStrike" dirty="0">
                <a:effectLst/>
                <a:latin typeface="Helvetica Neue" panose="02000503000000020004" pitchFamily="2" charset="0"/>
              </a:rPr>
              <a:t> </a:t>
            </a:r>
            <a: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Gibt es ergänzende Fördermöglichkeiten </a:t>
            </a:r>
            <a:r>
              <a:rPr lang="de-CH" sz="2400" b="1" i="0" u="none" strike="noStrike" dirty="0">
                <a:solidFill>
                  <a:srgbClr val="000000"/>
                </a:solidFill>
                <a:effectLst/>
                <a:latin typeface="Arial" panose="020B0604020202020204" pitchFamily="34" charset="0"/>
                <a:ea typeface="Helvetica Neue" panose="02000503000000020004" pitchFamily="2" charset="0"/>
                <a:cs typeface="Arial" panose="020B0604020202020204" pitchFamily="34" charset="0"/>
              </a:rPr>
              <a:t>–</a:t>
            </a:r>
            <a: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 beispielsweise bei Stiftungen </a:t>
            </a:r>
            <a:r>
              <a:rPr lang="de-CH" sz="2400" b="1" i="0" u="none" strike="noStrike" dirty="0">
                <a:solidFill>
                  <a:srgbClr val="000000"/>
                </a:solidFill>
                <a:effectLst/>
                <a:latin typeface="Arial" panose="020B0604020202020204" pitchFamily="34" charset="0"/>
                <a:ea typeface="Helvetica Neue" panose="02000503000000020004" pitchFamily="2" charset="0"/>
                <a:cs typeface="Arial" panose="020B0604020202020204" pitchFamily="34" charset="0"/>
              </a:rPr>
              <a:t>–</a:t>
            </a:r>
            <a: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 um zum jetzigen Zeitpunkt </a:t>
            </a:r>
            <a:b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br>
            <a: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noch Mittel einzuwerben? </a:t>
            </a:r>
            <a:endParaRPr lang="de-CH" sz="2400" b="0" dirty="0">
              <a:effectLst/>
              <a:latin typeface="Helvetica Neue" panose="02000503000000020004" pitchFamily="2" charset="0"/>
              <a:ea typeface="Helvetica Neue" panose="02000503000000020004" pitchFamily="2" charset="0"/>
              <a:cs typeface="Helvetica Neue" panose="02000503000000020004" pitchFamily="2" charset="0"/>
            </a:endParaRPr>
          </a:p>
          <a:p>
            <a:pPr marL="0" indent="0" rtl="0">
              <a:spcAft>
                <a:spcPts val="0"/>
              </a:spcAft>
              <a:buNone/>
            </a:pPr>
            <a:endParaRPr lang="de-CH" sz="1800" b="1" i="0" u="none" strike="noStrike" dirty="0">
              <a:effectLst/>
              <a:latin typeface="Helvetica Neue" panose="02000503000000020004" pitchFamily="2" charset="0"/>
            </a:endParaRPr>
          </a:p>
          <a:p>
            <a:pPr marL="0" indent="0" rtl="0">
              <a:spcAft>
                <a:spcPts val="0"/>
              </a:spcAft>
              <a:buNone/>
            </a:pPr>
            <a:endParaRPr lang="de-CH" sz="1600" b="1" dirty="0">
              <a:solidFill>
                <a:srgbClr val="BED201"/>
              </a:solidFill>
              <a:latin typeface="Helvetica Neue" panose="02000503000000020004" pitchFamily="2" charset="0"/>
            </a:endParaRPr>
          </a:p>
          <a:p>
            <a:pPr marL="0" indent="0" rtl="0">
              <a:spcAft>
                <a:spcPts val="0"/>
              </a:spcAft>
              <a:buNone/>
            </a:pPr>
            <a:r>
              <a:rPr lang="de-CH" sz="1600" b="1" dirty="0">
                <a:solidFill>
                  <a:srgbClr val="BED201"/>
                </a:solidFill>
                <a:latin typeface="Helvetica Neue" panose="02000503000000020004" pitchFamily="2" charset="0"/>
              </a:rPr>
              <a:t>Nimm Dir etwas Zeit für Deine Recherche / Frage bei Kolleg*innen nach</a:t>
            </a:r>
            <a:endParaRPr lang="de-CH" sz="1600" b="1" dirty="0">
              <a:solidFill>
                <a:srgbClr val="BED201"/>
              </a:solidFill>
              <a:effectLst/>
            </a:endParaRPr>
          </a:p>
        </p:txBody>
      </p:sp>
      <p:sp>
        <p:nvSpPr>
          <p:cNvPr id="12" name="Text Placeholder 11">
            <a:extLst>
              <a:ext uri="{FF2B5EF4-FFF2-40B4-BE49-F238E27FC236}">
                <a16:creationId xmlns:a16="http://schemas.microsoft.com/office/drawing/2014/main" id="{E95727D3-D27A-4A87-A8B7-947E898553BB}"/>
              </a:ext>
            </a:extLst>
          </p:cNvPr>
          <p:cNvSpPr>
            <a:spLocks noGrp="1"/>
          </p:cNvSpPr>
          <p:nvPr>
            <p:ph type="body" sz="quarter" idx="11"/>
          </p:nvPr>
        </p:nvSpPr>
        <p:spPr/>
        <p:txBody>
          <a:bodyPr/>
          <a:lstStyle/>
          <a:p>
            <a:r>
              <a:rPr lang="de-CH" sz="1600" b="1">
                <a:solidFill>
                  <a:srgbClr val="80CECE"/>
                </a:solidFill>
                <a:highlight>
                  <a:srgbClr val="000000"/>
                </a:highlight>
                <a:latin typeface="Helvetica Neue" panose="02000503000000020004" pitchFamily="2" charset="0"/>
              </a:rPr>
              <a:t>Hinweis 1:</a:t>
            </a:r>
            <a:r>
              <a:rPr lang="de-CH" sz="1600" b="1">
                <a:highlight>
                  <a:srgbClr val="80CECE"/>
                </a:highlight>
                <a:latin typeface="Helvetica Neue" panose="02000503000000020004" pitchFamily="2" charset="0"/>
              </a:rPr>
              <a:t> </a:t>
            </a:r>
            <a:r>
              <a:rPr lang="de-CH" sz="1600" b="0" i="0" u="none" strike="noStrike">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Damit das Projekt für möglichst alle Beteiligten gelingen kann, muss der Ressourcenbedarf von Anfang an gut berechnet werden. Je nach Projekt und Interessen der Teilnehmenden ist es sinnvoll, Ressourcen für Workshops mit externer Moderation einzuplanen oder eine Informationsveranstaltung zu organisieren.</a:t>
            </a:r>
          </a:p>
        </p:txBody>
      </p:sp>
      <p:sp>
        <p:nvSpPr>
          <p:cNvPr id="13" name="Text Placeholder 12">
            <a:extLst>
              <a:ext uri="{FF2B5EF4-FFF2-40B4-BE49-F238E27FC236}">
                <a16:creationId xmlns:a16="http://schemas.microsoft.com/office/drawing/2014/main" id="{255F1511-665C-4218-BD01-3869937F1E1A}"/>
              </a:ext>
            </a:extLst>
          </p:cNvPr>
          <p:cNvSpPr>
            <a:spLocks noGrp="1"/>
          </p:cNvSpPr>
          <p:nvPr>
            <p:ph type="body" sz="quarter" idx="13"/>
          </p:nvPr>
        </p:nvSpPr>
        <p:spPr/>
        <p:txBody>
          <a:bodyPr/>
          <a:lstStyle/>
          <a:p>
            <a:r>
              <a:rPr lang="de-CH" sz="1600" b="1" i="0" u="none" strike="noStrike">
                <a:solidFill>
                  <a:srgbClr val="80CECE"/>
                </a:solidFill>
                <a:effectLst/>
                <a:highlight>
                  <a:srgbClr val="000000"/>
                </a:highlight>
                <a:latin typeface="Helvetica Neue" panose="02000503000000020004" pitchFamily="2" charset="0"/>
              </a:rPr>
              <a:t>Hinweis 2:</a:t>
            </a:r>
            <a:r>
              <a:rPr lang="de-CH" sz="1600" b="1" i="0" u="none" strike="noStrike">
                <a:solidFill>
                  <a:srgbClr val="80CECE"/>
                </a:solidFill>
                <a:effectLst/>
                <a:latin typeface="Helvetica Neue" panose="02000503000000020004" pitchFamily="2" charset="0"/>
              </a:rPr>
              <a:t> </a:t>
            </a:r>
            <a:r>
              <a:rPr lang="de-CH" sz="1600" b="0" i="0" u="none" strike="noStrike">
                <a:solidFill>
                  <a:srgbClr val="000000"/>
                </a:solidFill>
                <a:effectLst/>
                <a:latin typeface="Helvetica Neue" panose="02000503000000020004" pitchFamily="2" charset="0"/>
              </a:rPr>
              <a:t>Auch die interne Projektkommunikation muss berücksichtigt werden. Es ist wichtig, dass die Projektleitenden sich der unterschiedlichen Motivationen und Bedürfnisse der Teilnehmenden bewusst sind und entsprechende Angebote realisieren.</a:t>
            </a:r>
            <a:endParaRPr lang="de-DE" sz="2400"/>
          </a:p>
        </p:txBody>
      </p:sp>
      <p:pic>
        <p:nvPicPr>
          <p:cNvPr id="10" name="Graphic 9">
            <a:extLst>
              <a:ext uri="{FF2B5EF4-FFF2-40B4-BE49-F238E27FC236}">
                <a16:creationId xmlns:a16="http://schemas.microsoft.com/office/drawing/2014/main" id="{D49A4EC8-DEC7-4F1E-910B-01E82842D94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4153597901"/>
      </p:ext>
    </p:extLst>
  </p:cSld>
  <p:clrMapOvr>
    <a:masterClrMapping/>
  </p:clrMapOvr>
  <p:transition spd="slow" advClick="0">
    <p:push dir="u"/>
  </p:transition>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80CECE"/>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5F72B0-E4A0-C84D-229C-295885909FFA}"/>
              </a:ext>
            </a:extLst>
          </p:cNvPr>
          <p:cNvSpPr>
            <a:spLocks noGrp="1"/>
          </p:cNvSpPr>
          <p:nvPr>
            <p:ph type="title"/>
          </p:nvPr>
        </p:nvSpPr>
        <p:spPr/>
        <p:txBody>
          <a:bodyPr>
            <a:normAutofit/>
          </a:bodyPr>
          <a:lstStyle/>
          <a:p>
            <a:pPr algn="ctr"/>
            <a:r>
              <a:rPr lang="de-CH" sz="4000">
                <a:latin typeface="Helvetica Neue" panose="02000503000000020004" pitchFamily="2" charset="0"/>
                <a:ea typeface="Helvetica Neue" panose="02000503000000020004" pitchFamily="2" charset="0"/>
                <a:cs typeface="Helvetica Neue" panose="02000503000000020004" pitchFamily="2" charset="0"/>
              </a:rPr>
              <a:t>Prinzip 3: Mehrwert</a:t>
            </a:r>
            <a:endParaRPr lang="de-DE" sz="400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Inhaltsplatzhalter 2">
            <a:extLst>
              <a:ext uri="{FF2B5EF4-FFF2-40B4-BE49-F238E27FC236}">
                <a16:creationId xmlns:a16="http://schemas.microsoft.com/office/drawing/2014/main" id="{CD61DE99-D22B-817F-E78A-E7BCE87DFA5F}"/>
              </a:ext>
            </a:extLst>
          </p:cNvPr>
          <p:cNvSpPr>
            <a:spLocks noGrp="1"/>
          </p:cNvSpPr>
          <p:nvPr>
            <p:ph idx="1"/>
          </p:nvPr>
        </p:nvSpPr>
        <p:spPr>
          <a:xfrm>
            <a:off x="838200" y="1921803"/>
            <a:ext cx="10515600" cy="3722135"/>
          </a:xfrm>
        </p:spPr>
        <p:txBody>
          <a:bodyPr>
            <a:normAutofit fontScale="92500"/>
          </a:bodyPr>
          <a:lstStyle/>
          <a:p>
            <a:pPr marL="0" indent="0">
              <a:buNone/>
            </a:pPr>
            <a:r>
              <a:rPr lang="de-CH" sz="1700" dirty="0"/>
              <a:t>Du befindest Dich am Ende des Prinzips. Hier ist eine Zusammenfassung der wichtigsten Punkte aus Prinzip 3: </a:t>
            </a:r>
          </a:p>
          <a:p>
            <a:pPr marL="0" indent="0">
              <a:buNone/>
            </a:pPr>
            <a:r>
              <a:rPr lang="de-CH" dirty="0">
                <a:latin typeface="Helvetica Neue" panose="02000503000000020004" pitchFamily="2" charset="0"/>
                <a:ea typeface="Helvetica Neue" panose="02000503000000020004" pitchFamily="2" charset="0"/>
                <a:cs typeface="Helvetica Neue" panose="02000503000000020004" pitchFamily="2" charset="0"/>
              </a:rPr>
              <a:t>Citizen-Science-Projekte bieten sowohl einen klaren Mehrwert für Citizen Scientists als auch für hauptamtlich Forschende. Citizen Scientists leisten durch ihr freiwilliges Engagement einen wertvollen Beitrag zur Forschung. Es sollte deutlich gemacht werden, welchen Mehrwert die Teilnahme für sie bietet, z.B. der Erwerb neuer Kompetenzen, die Möglichkeit zum Netzwerken mit Gleichgesinnten oder die Freude am wissenschaftlichen Arbeiten. </a:t>
            </a:r>
          </a:p>
          <a:p>
            <a:pPr marL="0" indent="0">
              <a:buNone/>
            </a:pPr>
            <a:r>
              <a:rPr lang="de-CH" dirty="0">
                <a:latin typeface="Helvetica Neue" panose="02000503000000020004" pitchFamily="2" charset="0"/>
                <a:ea typeface="Helvetica Neue" panose="02000503000000020004" pitchFamily="2" charset="0"/>
                <a:cs typeface="Helvetica Neue" panose="02000503000000020004" pitchFamily="2" charset="0"/>
              </a:rPr>
              <a:t>Ebenso sollte der wissenschaftliche Mehrwert hervorgehoben werden, der durch die Beteiligung von Citizen Scientists entsteht, z.B. der Einbezug wertvollen Erfahrungswissens und unterschiedlicher Perspektiven oder das Sammeln umfangreicher, andernfalls schwer oder nicht zugänglicher Daten.</a:t>
            </a:r>
          </a:p>
        </p:txBody>
      </p:sp>
      <p:sp>
        <p:nvSpPr>
          <p:cNvPr id="4" name="Abgerundetes Rechteck 3">
            <a:hlinkClick r:id="rId2" action="ppaction://hlinksldjump"/>
            <a:extLst>
              <a:ext uri="{FF2B5EF4-FFF2-40B4-BE49-F238E27FC236}">
                <a16:creationId xmlns:a16="http://schemas.microsoft.com/office/drawing/2014/main" id="{F9DDE118-BBAC-E700-D0DD-635EF9D71220}"/>
              </a:ext>
            </a:extLst>
          </p:cNvPr>
          <p:cNvSpPr/>
          <p:nvPr/>
        </p:nvSpPr>
        <p:spPr>
          <a:xfrm>
            <a:off x="2061460"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rId3" action="ppaction://hlinksldjump"/>
            <a:extLst>
              <a:ext uri="{FF2B5EF4-FFF2-40B4-BE49-F238E27FC236}">
                <a16:creationId xmlns:a16="http://schemas.microsoft.com/office/drawing/2014/main" id="{0E4AC901-05E8-E3C0-2206-8A20EC63A519}"/>
              </a:ext>
            </a:extLst>
          </p:cNvPr>
          <p:cNvSpPr/>
          <p:nvPr/>
        </p:nvSpPr>
        <p:spPr>
          <a:xfrm>
            <a:off x="5404624"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INTRO</a:t>
            </a:r>
            <a:endParaRPr lang="de-DE" sz="1400"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Abgerundetes Rechteck 5">
            <a:hlinkClick r:id="" action="ppaction://hlinkshowjump?jump=nextslide"/>
            <a:extLst>
              <a:ext uri="{FF2B5EF4-FFF2-40B4-BE49-F238E27FC236}">
                <a16:creationId xmlns:a16="http://schemas.microsoft.com/office/drawing/2014/main" id="{70F9EAA8-468D-BCD0-2AD2-9852CB537A4C}"/>
              </a:ext>
            </a:extLst>
          </p:cNvPr>
          <p:cNvSpPr/>
          <p:nvPr/>
        </p:nvSpPr>
        <p:spPr>
          <a:xfrm>
            <a:off x="8747788" y="6107943"/>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PRINZIP 4</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7" name="Grafik 6">
            <a:hlinkClick r:id="rId4" action="ppaction://hlinksldjump"/>
            <a:extLst>
              <a:ext uri="{FF2B5EF4-FFF2-40B4-BE49-F238E27FC236}">
                <a16:creationId xmlns:a16="http://schemas.microsoft.com/office/drawing/2014/main" id="{7F9D1625-3BF0-9796-5202-5C9A9A81D94A}"/>
              </a:ext>
            </a:extLst>
          </p:cNvPr>
          <p:cNvPicPr>
            <a:picLocks noChangeAspect="1"/>
          </p:cNvPicPr>
          <p:nvPr/>
        </p:nvPicPr>
        <p:blipFill>
          <a:blip r:embed="rId5"/>
          <a:stretch>
            <a:fillRect/>
          </a:stretch>
        </p:blipFill>
        <p:spPr>
          <a:xfrm>
            <a:off x="0" y="0"/>
            <a:ext cx="1800000" cy="1800000"/>
          </a:xfrm>
          <a:prstGeom prst="rect">
            <a:avLst/>
          </a:prstGeom>
          <a:solidFill>
            <a:srgbClr val="80CECE"/>
          </a:solidFill>
        </p:spPr>
      </p:pic>
    </p:spTree>
    <p:extLst>
      <p:ext uri="{BB962C8B-B14F-4D97-AF65-F5344CB8AC3E}">
        <p14:creationId xmlns:p14="http://schemas.microsoft.com/office/powerpoint/2010/main" val="3889227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7ECFFF"/>
        </a:solidFill>
        <a:effectLst/>
      </p:bgPr>
    </p:bg>
    <p:spTree>
      <p:nvGrpSpPr>
        <p:cNvPr id="1" name=""/>
        <p:cNvGrpSpPr/>
        <p:nvPr/>
      </p:nvGrpSpPr>
      <p:grpSpPr>
        <a:xfrm>
          <a:off x="0" y="0"/>
          <a:ext cx="0" cy="0"/>
          <a:chOff x="0" y="0"/>
          <a:chExt cx="0" cy="0"/>
        </a:xfrm>
      </p:grpSpPr>
      <p:sp>
        <p:nvSpPr>
          <p:cNvPr id="3" name="Abgerundetes Rechteck 2">
            <a:hlinkClick r:id="" action="ppaction://hlinkshowjump?jump=nextslide"/>
            <a:extLst>
              <a:ext uri="{FF2B5EF4-FFF2-40B4-BE49-F238E27FC236}">
                <a16:creationId xmlns:a16="http://schemas.microsoft.com/office/drawing/2014/main" id="{2BE9276C-D5E6-B3F7-CA68-3D375EE207A6}"/>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2" name="Content Placeholder 1">
            <a:extLst>
              <a:ext uri="{FF2B5EF4-FFF2-40B4-BE49-F238E27FC236}">
                <a16:creationId xmlns:a16="http://schemas.microsoft.com/office/drawing/2014/main" id="{05A5592A-78D2-4C8D-965F-45E6AB2D47FF}"/>
              </a:ext>
            </a:extLst>
          </p:cNvPr>
          <p:cNvSpPr>
            <a:spLocks noGrp="1"/>
          </p:cNvSpPr>
          <p:nvPr>
            <p:ph idx="1"/>
          </p:nvPr>
        </p:nvSpPr>
        <p:spPr>
          <a:xfrm>
            <a:off x="1800000" y="457201"/>
            <a:ext cx="9377752" cy="5943600"/>
          </a:xfrm>
        </p:spPr>
        <p:txBody>
          <a:bodyPr anchor="ctr"/>
          <a:lstStyle/>
          <a:p>
            <a:r>
              <a:rPr lang="de-DE" sz="2400" b="1" dirty="0">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Drei </a:t>
            </a:r>
            <a:r>
              <a:rPr lang="de-DE" sz="2400" b="1" dirty="0">
                <a:solidFill>
                  <a:srgbClr val="7ECFFF"/>
                </a:solidFill>
                <a:highlight>
                  <a:srgbClr val="000000"/>
                </a:highlight>
                <a:latin typeface="Helvetica Neue" panose="02000503000000020004"/>
                <a:ea typeface="Helvetica Neue" panose="02000503000000020004" pitchFamily="2" charset="0"/>
                <a:cs typeface="Helvetica Neue" panose="02000503000000020004" pitchFamily="2" charset="0"/>
              </a:rPr>
              <a:t>Partizipationsgrade </a:t>
            </a:r>
            <a:r>
              <a:rPr lang="de-DE" sz="2400" b="1" dirty="0">
                <a:solidFill>
                  <a:srgbClr val="7ECFFF"/>
                </a:solidFill>
                <a:latin typeface="Helvetica Neue" panose="02000503000000020004"/>
                <a:ea typeface="Helvetica Neue" panose="02000503000000020004" pitchFamily="2" charset="0"/>
                <a:cs typeface="Helvetica Neue" panose="02000503000000020004" pitchFamily="2" charset="0"/>
              </a:rPr>
              <a:t> </a:t>
            </a:r>
            <a:r>
              <a:rPr lang="de-CH" sz="2400" b="1" i="0" u="none" strike="noStrike" dirty="0">
                <a:solidFill>
                  <a:srgbClr val="000000"/>
                </a:solidFill>
                <a:effectLst/>
                <a:latin typeface="Helvetica Neue" panose="02000503000000020004"/>
              </a:rPr>
              <a:t>In Citizen-Science-Projekten können Citizen Scientists unterschiedlich stark in den Forschungs-prozess eingebunden sein. </a:t>
            </a:r>
            <a:r>
              <a:rPr lang="de-CH" sz="2400" b="1" dirty="0">
                <a:solidFill>
                  <a:srgbClr val="000000"/>
                </a:solidFill>
                <a:latin typeface="Helvetica Neue" panose="02000503000000020004"/>
              </a:rPr>
              <a:t>Eine gängige Einteilung unterscheidet </a:t>
            </a:r>
            <a:r>
              <a:rPr lang="de-CH" sz="2400" b="1" dirty="0">
                <a:latin typeface="Helvetica Neue" panose="02000503000000020004"/>
              </a:rPr>
              <a:t>drei</a:t>
            </a:r>
            <a:r>
              <a:rPr lang="de-CH" sz="2400" b="1" dirty="0">
                <a:solidFill>
                  <a:srgbClr val="000000"/>
                </a:solidFill>
                <a:latin typeface="Helvetica Neue" panose="02000503000000020004"/>
              </a:rPr>
              <a:t> Arten von Citizen-Science-Projekten</a:t>
            </a:r>
            <a:r>
              <a:rPr lang="de-CH" sz="2400" b="1" dirty="0">
                <a:latin typeface="Helvetica Neue" panose="02000503000000020004"/>
              </a:rPr>
              <a:t>: </a:t>
            </a:r>
            <a:r>
              <a:rPr lang="de-CH" sz="2400" b="1" dirty="0" err="1">
                <a:latin typeface="Helvetica Neue" panose="02000503000000020004"/>
              </a:rPr>
              <a:t>kontributiv</a:t>
            </a:r>
            <a:r>
              <a:rPr lang="de-CH" sz="2400" b="1" dirty="0">
                <a:latin typeface="Helvetica Neue" panose="02000503000000020004"/>
              </a:rPr>
              <a:t>, kollaborativ und </a:t>
            </a:r>
            <a:r>
              <a:rPr lang="de-CH" sz="2400" b="1" dirty="0" err="1">
                <a:latin typeface="Helvetica Neue" panose="02000503000000020004"/>
              </a:rPr>
              <a:t>ko</a:t>
            </a:r>
            <a:r>
              <a:rPr lang="de-CH" sz="2400" b="1" dirty="0">
                <a:latin typeface="Helvetica Neue" panose="02000503000000020004"/>
              </a:rPr>
              <a:t>-kreativ. </a:t>
            </a:r>
            <a:r>
              <a:rPr lang="de-CH" dirty="0"/>
              <a:t>Diese Unterteilung macht darauf aufmerksam, dass Citizen Scientists unterschiedlich stark in Forschungsprojekte eingebunden sein können. Da sich Projekte unterscheiden, gilt es, den Partizipationsgrad abgestimmt auf die Projektziele, die Forschungsfrage und die verfügbaren Ressourcen entsprechend zu wählen.</a:t>
            </a:r>
            <a:endParaRPr lang="de-DE" sz="2400" b="1" dirty="0">
              <a:latin typeface="Helvetica Neue" panose="02000503000000020004"/>
            </a:endParaRPr>
          </a:p>
        </p:txBody>
      </p:sp>
      <p:sp>
        <p:nvSpPr>
          <p:cNvPr id="8" name="Abgerundetes Rechteck 6">
            <a:hlinkClick r:id="rId3" action="ppaction://hlinksldjump"/>
            <a:extLst>
              <a:ext uri="{FF2B5EF4-FFF2-40B4-BE49-F238E27FC236}">
                <a16:creationId xmlns:a16="http://schemas.microsoft.com/office/drawing/2014/main" id="{8BCDED94-096B-4D30-BEFC-D3087CAD3607}"/>
              </a:ext>
            </a:extLst>
          </p:cNvPr>
          <p:cNvSpPr/>
          <p:nvPr/>
        </p:nvSpPr>
        <p:spPr>
          <a:xfrm>
            <a:off x="8860792"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1699491058"/>
      </p:ext>
    </p:extLst>
  </p:cSld>
  <p:clrMapOvr>
    <a:masterClrMapping/>
  </p:clrMapOvr>
  <p:transition spd="slow" advClick="0">
    <p:push dir="u"/>
  </p:transition>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EAA0DB55-ED6E-47A7-8C20-509DCEB1EF5A}"/>
              </a:ext>
            </a:extLst>
          </p:cNvPr>
          <p:cNvPicPr>
            <a:picLocks noChangeAspect="1"/>
          </p:cNvPicPr>
          <p:nvPr/>
        </p:nvPicPr>
        <p:blipFill>
          <a:blip r:embed="rId2"/>
          <a:stretch>
            <a:fillRect/>
          </a:stretch>
        </p:blipFill>
        <p:spPr>
          <a:xfrm>
            <a:off x="1800000" y="266914"/>
            <a:ext cx="8876370" cy="5858775"/>
          </a:xfrm>
          <a:prstGeom prst="rect">
            <a:avLst/>
          </a:prstGeom>
        </p:spPr>
      </p:pic>
      <p:sp>
        <p:nvSpPr>
          <p:cNvPr id="5" name="Abgerundetes Rechteck 2">
            <a:hlinkClick r:id="" action="ppaction://hlinkshowjump?jump=nextslide"/>
            <a:extLst>
              <a:ext uri="{FF2B5EF4-FFF2-40B4-BE49-F238E27FC236}">
                <a16:creationId xmlns:a16="http://schemas.microsoft.com/office/drawing/2014/main" id="{E6E89FE8-99DD-4213-A8ED-2BBE7BB933A7}"/>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Abgerundetes Rechteck 6">
            <a:hlinkClick r:id="rId3" action="ppaction://hlinksldjump"/>
            <a:extLst>
              <a:ext uri="{FF2B5EF4-FFF2-40B4-BE49-F238E27FC236}">
                <a16:creationId xmlns:a16="http://schemas.microsoft.com/office/drawing/2014/main" id="{242CD284-CF0C-4ACB-B704-3AE9C629163D}"/>
              </a:ext>
            </a:extLst>
          </p:cNvPr>
          <p:cNvSpPr/>
          <p:nvPr/>
        </p:nvSpPr>
        <p:spPr>
          <a:xfrm>
            <a:off x="8860792"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Content Placeholder 10">
            <a:extLst>
              <a:ext uri="{FF2B5EF4-FFF2-40B4-BE49-F238E27FC236}">
                <a16:creationId xmlns:a16="http://schemas.microsoft.com/office/drawing/2014/main" id="{79C59300-E0E7-42B7-9EBB-1600735B6E53}"/>
              </a:ext>
            </a:extLst>
          </p:cNvPr>
          <p:cNvSpPr>
            <a:spLocks noGrp="1"/>
          </p:cNvSpPr>
          <p:nvPr>
            <p:ph idx="10"/>
          </p:nvPr>
        </p:nvSpPr>
        <p:spPr>
          <a:xfrm>
            <a:off x="406400" y="6215949"/>
            <a:ext cx="8455637" cy="501224"/>
          </a:xfrm>
        </p:spPr>
        <p:txBody>
          <a:bodyPr>
            <a:noAutofit/>
          </a:bodyPr>
          <a:lstStyle/>
          <a:p>
            <a:r>
              <a:rPr lang="en-US" dirty="0" err="1"/>
              <a:t>Grafik</a:t>
            </a:r>
            <a:r>
              <a:rPr lang="en-US" dirty="0"/>
              <a:t>: Citizen Science Zürich b</a:t>
            </a:r>
            <a:r>
              <a:rPr lang="de-CH" dirty="0" err="1"/>
              <a:t>asierend</a:t>
            </a:r>
            <a:r>
              <a:rPr lang="de-CH" dirty="0"/>
              <a:t> auf Grafik von </a:t>
            </a:r>
            <a:r>
              <a:rPr lang="de-CH" dirty="0" err="1"/>
              <a:t>Scistarter</a:t>
            </a:r>
            <a:r>
              <a:rPr lang="de-CH" dirty="0"/>
              <a:t> im Kurs "Foundations </a:t>
            </a:r>
            <a:r>
              <a:rPr lang="de-CH" dirty="0" err="1"/>
              <a:t>of</a:t>
            </a:r>
            <a:r>
              <a:rPr lang="de-CH" dirty="0"/>
              <a:t> Citizen Science" mit Verweis auf: </a:t>
            </a:r>
            <a:r>
              <a:rPr lang="de-CH" dirty="0" err="1"/>
              <a:t>Shirk</a:t>
            </a:r>
            <a:r>
              <a:rPr lang="de-CH" dirty="0"/>
              <a:t> et al (2012): Public </a:t>
            </a:r>
            <a:r>
              <a:rPr lang="de-CH" dirty="0" err="1"/>
              <a:t>participation</a:t>
            </a:r>
            <a:r>
              <a:rPr lang="de-CH" dirty="0"/>
              <a:t> in </a:t>
            </a:r>
            <a:r>
              <a:rPr lang="de-CH" dirty="0" err="1"/>
              <a:t>scientific</a:t>
            </a:r>
            <a:r>
              <a:rPr lang="de-CH" dirty="0"/>
              <a:t> </a:t>
            </a:r>
            <a:r>
              <a:rPr lang="de-CH" dirty="0" err="1"/>
              <a:t>research</a:t>
            </a:r>
            <a:r>
              <a:rPr lang="de-CH" dirty="0"/>
              <a:t>. A </a:t>
            </a:r>
            <a:r>
              <a:rPr lang="de-CH" dirty="0" err="1"/>
              <a:t>framework</a:t>
            </a:r>
            <a:r>
              <a:rPr lang="de-CH" dirty="0"/>
              <a:t> </a:t>
            </a:r>
            <a:r>
              <a:rPr lang="de-CH" dirty="0" err="1"/>
              <a:t>for</a:t>
            </a:r>
            <a:r>
              <a:rPr lang="de-CH" dirty="0"/>
              <a:t> </a:t>
            </a:r>
            <a:r>
              <a:rPr lang="de-CH" dirty="0" err="1"/>
              <a:t>deliberate</a:t>
            </a:r>
            <a:r>
              <a:rPr lang="de-CH" dirty="0"/>
              <a:t> design. Ecology and Society 17(2): 29.</a:t>
            </a:r>
          </a:p>
        </p:txBody>
      </p:sp>
      <p:pic>
        <p:nvPicPr>
          <p:cNvPr id="7" name="Graphic 6">
            <a:extLst>
              <a:ext uri="{FF2B5EF4-FFF2-40B4-BE49-F238E27FC236}">
                <a16:creationId xmlns:a16="http://schemas.microsoft.com/office/drawing/2014/main" id="{D7E51DDD-A895-4105-8731-10D7544B474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10904" y="-3086"/>
            <a:ext cx="540000" cy="540000"/>
          </a:xfrm>
          <a:prstGeom prst="rect">
            <a:avLst/>
          </a:prstGeom>
        </p:spPr>
      </p:pic>
    </p:spTree>
    <p:extLst>
      <p:ext uri="{BB962C8B-B14F-4D97-AF65-F5344CB8AC3E}">
        <p14:creationId xmlns:p14="http://schemas.microsoft.com/office/powerpoint/2010/main" val="79415936"/>
      </p:ext>
    </p:extLst>
  </p:cSld>
  <p:clrMapOvr>
    <a:masterClrMapping/>
  </p:clrMapOvr>
  <p:transition spd="slow" advClick="0">
    <p:push dir="u"/>
  </p:transition>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7ECFFF"/>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indent="0" algn="ctr" rtl="0">
              <a:spcBef>
                <a:spcPts val="1400"/>
              </a:spcBef>
              <a:spcAft>
                <a:spcPts val="1400"/>
              </a:spcAft>
              <a:buNone/>
            </a:pPr>
            <a:r>
              <a:rPr lang="de-CH" b="1" i="0" u="none" strike="noStrike">
                <a:solidFill>
                  <a:srgbClr val="000000"/>
                </a:solidFill>
                <a:effectLst/>
                <a:latin typeface="Helvetica Neue" panose="02000503000000020004"/>
              </a:rPr>
              <a:t>Wird der Partizipationsgrad für alle am Projekt Beteiligten deutlich gemacht?</a:t>
            </a:r>
            <a:endParaRPr lang="de-DE" b="1">
              <a:latin typeface="Helvetica Neue" panose="02000503000000020004"/>
            </a:endParaRPr>
          </a:p>
        </p:txBody>
      </p:sp>
      <p:sp>
        <p:nvSpPr>
          <p:cNvPr id="7" name="Abgerundetes Rechteck 4">
            <a:hlinkClick r:id="rId2" action="ppaction://hlinksldjump"/>
            <a:extLst>
              <a:ext uri="{FF2B5EF4-FFF2-40B4-BE49-F238E27FC236}">
                <a16:creationId xmlns:a16="http://schemas.microsoft.com/office/drawing/2014/main" id="{354BB336-FF4C-47D9-9655-CF4219FC1CEA}"/>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8" name="Abgerundetes Rechteck 5">
            <a:hlinkClick r:id="rId3" action="ppaction://hlinksldjump"/>
            <a:extLst>
              <a:ext uri="{FF2B5EF4-FFF2-40B4-BE49-F238E27FC236}">
                <a16:creationId xmlns:a16="http://schemas.microsoft.com/office/drawing/2014/main" id="{13636F4D-9CD3-48CF-B0F1-8AB00907FD99}"/>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1110643514"/>
      </p:ext>
    </p:extLst>
  </p:cSld>
  <p:clrMapOvr>
    <a:masterClrMapping/>
  </p:clrMapOvr>
  <p:transition spd="slow" advClick="0">
    <p:push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s Rechteck 4">
            <a:hlinkClick r:id="rId2" action="ppaction://hlinksldjump"/>
            <a:extLst>
              <a:ext uri="{FF2B5EF4-FFF2-40B4-BE49-F238E27FC236}">
                <a16:creationId xmlns:a16="http://schemas.microsoft.com/office/drawing/2014/main" id="{5A0DB783-7A3D-5B64-A8BD-2B27BE3F6110}"/>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3" action="ppaction://hlinksldjump"/>
            <a:extLst>
              <a:ext uri="{FF2B5EF4-FFF2-40B4-BE49-F238E27FC236}">
                <a16:creationId xmlns:a16="http://schemas.microsoft.com/office/drawing/2014/main" id="{2F783ED8-55F1-394F-1AEB-F18199C9EB0A}"/>
              </a:ext>
            </a:extLst>
          </p:cNvPr>
          <p:cNvSpPr/>
          <p:nvPr/>
        </p:nvSpPr>
        <p:spPr>
          <a:xfrm>
            <a:off x="8861927"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Content Placeholder 10">
            <a:extLst>
              <a:ext uri="{FF2B5EF4-FFF2-40B4-BE49-F238E27FC236}">
                <a16:creationId xmlns:a16="http://schemas.microsoft.com/office/drawing/2014/main" id="{D6735A0C-693B-402B-A657-9300F7DDA222}"/>
              </a:ext>
            </a:extLst>
          </p:cNvPr>
          <p:cNvSpPr>
            <a:spLocks noGrp="1"/>
          </p:cNvSpPr>
          <p:nvPr>
            <p:ph idx="10"/>
          </p:nvPr>
        </p:nvSpPr>
        <p:spPr/>
        <p:txBody>
          <a:bodyPr/>
          <a:lstStyle/>
          <a:p>
            <a:r>
              <a:rPr lang="en-US"/>
              <a:t>1  «10 Schweizer Citizen-Science-</a:t>
            </a:r>
            <a:r>
              <a:rPr lang="en-US" err="1"/>
              <a:t>Prinzipien</a:t>
            </a:r>
            <a:r>
              <a:rPr lang="en-US"/>
              <a:t>»: </a:t>
            </a:r>
            <a:r>
              <a:rPr lang="en-US">
                <a:hlinkClick r:id="rId4">
                  <a:extLst>
                    <a:ext uri="{A12FA001-AC4F-418D-AE19-62706E023703}">
                      <ahyp:hlinkClr xmlns:ahyp="http://schemas.microsoft.com/office/drawing/2018/hyperlinkcolor" val="tx"/>
                    </a:ext>
                  </a:extLst>
                </a:hlinkClick>
              </a:rPr>
              <a:t>Prinzip 4 </a:t>
            </a:r>
            <a:r>
              <a:rPr lang="de-CH">
                <a:hlinkClick r:id="rId4">
                  <a:extLst>
                    <a:ext uri="{A12FA001-AC4F-418D-AE19-62706E023703}">
                      <ahyp:hlinkClr xmlns:ahyp="http://schemas.microsoft.com/office/drawing/2018/hyperlinkcolor" val="tx"/>
                    </a:ext>
                  </a:extLst>
                </a:hlinkClick>
              </a:rPr>
              <a:t>«</a:t>
            </a:r>
            <a:r>
              <a:rPr lang="en-US">
                <a:hlinkClick r:id="rId4">
                  <a:extLst>
                    <a:ext uri="{A12FA001-AC4F-418D-AE19-62706E023703}">
                      <ahyp:hlinkClr xmlns:ahyp="http://schemas.microsoft.com/office/drawing/2018/hyperlinkcolor" val="tx"/>
                    </a:ext>
                  </a:extLst>
                </a:hlinkClick>
              </a:rPr>
              <a:t>Partizipationsgrad</a:t>
            </a:r>
            <a:r>
              <a:rPr lang="de-CH">
                <a:hlinkClick r:id="rId4">
                  <a:extLst>
                    <a:ext uri="{A12FA001-AC4F-418D-AE19-62706E023703}">
                      <ahyp:hlinkClr xmlns:ahyp="http://schemas.microsoft.com/office/drawing/2018/hyperlinkcolor" val="tx"/>
                    </a:ext>
                  </a:extLst>
                </a:hlinkClick>
              </a:rPr>
              <a:t>»</a:t>
            </a:r>
            <a:endParaRPr lang="de-CH"/>
          </a:p>
        </p:txBody>
      </p:sp>
      <p:sp>
        <p:nvSpPr>
          <p:cNvPr id="19" name="Content Placeholder 18">
            <a:extLst>
              <a:ext uri="{FF2B5EF4-FFF2-40B4-BE49-F238E27FC236}">
                <a16:creationId xmlns:a16="http://schemas.microsoft.com/office/drawing/2014/main" id="{4CE4AF8A-DCF1-4062-ACD6-6972E98C44BE}"/>
              </a:ext>
            </a:extLst>
          </p:cNvPr>
          <p:cNvSpPr>
            <a:spLocks noGrp="1"/>
          </p:cNvSpPr>
          <p:nvPr>
            <p:ph idx="11"/>
          </p:nvPr>
        </p:nvSpPr>
        <p:spPr/>
        <p:txBody>
          <a:bodyPr/>
          <a:lstStyle/>
          <a:p>
            <a:r>
              <a:rPr lang="de-CH">
                <a:highlight>
                  <a:srgbClr val="BED201"/>
                </a:highlight>
              </a:rPr>
              <a:t>Reflexion:</a:t>
            </a:r>
            <a:r>
              <a:rPr lang="de-CH"/>
              <a:t> Wie machst Du den Partizipationsgrad in Deinem Projekt deutlich? </a:t>
            </a:r>
          </a:p>
          <a:p>
            <a:r>
              <a:rPr lang="de-CH"/>
              <a:t>Verwendest Du eine zielgruppengerechte Sprache? </a:t>
            </a:r>
          </a:p>
          <a:p>
            <a:r>
              <a:rPr lang="de-CH"/>
              <a:t>Können Teilnehmende Feedback zu ihrer Rolle und ihren Aufgaben geben?</a:t>
            </a:r>
          </a:p>
          <a:p>
            <a:endParaRPr lang="de-CH" sz="1600">
              <a:solidFill>
                <a:srgbClr val="BED201"/>
              </a:solidFill>
            </a:endParaRPr>
          </a:p>
          <a:p>
            <a:r>
              <a:rPr lang="de-CH" sz="1600">
                <a:solidFill>
                  <a:srgbClr val="BED201"/>
                </a:solidFill>
              </a:rPr>
              <a:t>Nimm Dir etwas Zeit / Mach Dir Notizen und ergänze ggf. Deinen Projektbeschrieb</a:t>
            </a:r>
          </a:p>
          <a:p>
            <a:endParaRPr lang="en-CH"/>
          </a:p>
        </p:txBody>
      </p:sp>
      <p:sp>
        <p:nvSpPr>
          <p:cNvPr id="14" name="Text Placeholder 13">
            <a:extLst>
              <a:ext uri="{FF2B5EF4-FFF2-40B4-BE49-F238E27FC236}">
                <a16:creationId xmlns:a16="http://schemas.microsoft.com/office/drawing/2014/main" id="{569F4DA2-379D-4CA2-8BC7-290A70928773}"/>
              </a:ext>
            </a:extLst>
          </p:cNvPr>
          <p:cNvSpPr>
            <a:spLocks noGrp="1"/>
          </p:cNvSpPr>
          <p:nvPr>
            <p:ph type="body" sz="quarter" idx="12"/>
          </p:nvPr>
        </p:nvSpPr>
        <p:spPr/>
        <p:txBody>
          <a:bodyPr>
            <a:normAutofit/>
          </a:bodyPr>
          <a:lstStyle/>
          <a:p>
            <a:r>
              <a:rPr lang="de-CH"/>
              <a:t>«</a:t>
            </a:r>
            <a:r>
              <a:rPr lang="de-DE"/>
              <a:t>Der Partizipationsgrad soll für alle Projektteam-Mitglieder deutlich gemacht werden, bevor das Projekt beginnt. Die Beteiligung kann auch die Initiierung und Entwicklung von Forschungsfragen, die Ausarbeitung der Methode, das Sammeln, Analysieren, Verwalten, Auswerten und Verbreiten der Daten, die Kommunikation der Resultate und die Leitung des Projekts betreffen</a:t>
            </a:r>
            <a:r>
              <a:rPr lang="de-CH"/>
              <a:t>.»</a:t>
            </a:r>
            <a:r>
              <a:rPr lang="de-CH" baseline="30000"/>
              <a:t>1</a:t>
            </a:r>
          </a:p>
        </p:txBody>
      </p:sp>
      <p:sp>
        <p:nvSpPr>
          <p:cNvPr id="20" name="Text Placeholder 19">
            <a:extLst>
              <a:ext uri="{FF2B5EF4-FFF2-40B4-BE49-F238E27FC236}">
                <a16:creationId xmlns:a16="http://schemas.microsoft.com/office/drawing/2014/main" id="{34FD9E53-F12D-4D5E-B7C1-51A2E6D1DE6B}"/>
              </a:ext>
            </a:extLst>
          </p:cNvPr>
          <p:cNvSpPr>
            <a:spLocks noGrp="1"/>
          </p:cNvSpPr>
          <p:nvPr>
            <p:ph type="body" sz="quarter" idx="13"/>
          </p:nvPr>
        </p:nvSpPr>
        <p:spPr/>
        <p:txBody>
          <a:bodyPr>
            <a:normAutofit/>
          </a:bodyPr>
          <a:lstStyle/>
          <a:p>
            <a:r>
              <a:rPr lang="de-CH" sz="1600" b="1">
                <a:solidFill>
                  <a:srgbClr val="80CECE"/>
                </a:solidFill>
                <a:highlight>
                  <a:srgbClr val="000000"/>
                </a:highlight>
                <a:latin typeface="Helvetica Neue" panose="02000503000000020004" pitchFamily="2" charset="0"/>
              </a:rPr>
              <a:t>Hinweis:</a:t>
            </a:r>
            <a:r>
              <a:rPr lang="de-CH" sz="1600" b="1">
                <a:highlight>
                  <a:srgbClr val="80CECE"/>
                </a:highlight>
                <a:latin typeface="Helvetica Neue" panose="02000503000000020004" pitchFamily="2" charset="0"/>
              </a:rPr>
              <a:t> </a:t>
            </a:r>
            <a:r>
              <a:rPr lang="de-CH" sz="1600" b="0" i="0" u="none" strike="noStrike">
                <a:solidFill>
                  <a:srgbClr val="000000"/>
                </a:solidFill>
                <a:effectLst/>
                <a:latin typeface="Helvetica Neue" panose="02000503000000020004" pitchFamily="2" charset="0"/>
              </a:rPr>
              <a:t>Für das Gelingen von </a:t>
            </a:r>
            <a:r>
              <a:rPr lang="de-CH" sz="1600" b="0" i="0" u="none" strike="noStrike">
                <a:effectLst/>
                <a:latin typeface="Helvetica Neue" panose="02000503000000020004" pitchFamily="2" charset="0"/>
              </a:rPr>
              <a:t>Citizen-Science-Projekten </a:t>
            </a:r>
            <a:r>
              <a:rPr lang="de-CH" sz="1600" b="0" i="0" u="none" strike="noStrike">
                <a:solidFill>
                  <a:srgbClr val="000000"/>
                </a:solidFill>
                <a:effectLst/>
                <a:latin typeface="Helvetica Neue" panose="02000503000000020004" pitchFamily="2" charset="0"/>
              </a:rPr>
              <a:t>ist es wichtig, dass sich die Teilnehmenden bewusst sind, welche Rolle sie einnehmen und wann sie wie stark in das Projekt eingebunden sind. Dabei ist es zentral, dass die Informationen hierzu verständlich und leicht zugänglich sind. Die Zielgruppe selbst kann sehr heterogen sein, über unterschiedlich viel Vorwissen verfügen und daher individuell mehr oder weniger Anleitung oder Rücksprache benötigen. </a:t>
            </a:r>
          </a:p>
        </p:txBody>
      </p:sp>
      <p:pic>
        <p:nvPicPr>
          <p:cNvPr id="12" name="Graphic 11">
            <a:extLst>
              <a:ext uri="{FF2B5EF4-FFF2-40B4-BE49-F238E27FC236}">
                <a16:creationId xmlns:a16="http://schemas.microsoft.com/office/drawing/2014/main" id="{06A0C814-F33C-45B9-B672-9DDAFA00F9D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10904" y="-3086"/>
            <a:ext cx="540000" cy="540000"/>
          </a:xfrm>
          <a:prstGeom prst="rect">
            <a:avLst/>
          </a:prstGeom>
        </p:spPr>
      </p:pic>
    </p:spTree>
    <p:extLst>
      <p:ext uri="{BB962C8B-B14F-4D97-AF65-F5344CB8AC3E}">
        <p14:creationId xmlns:p14="http://schemas.microsoft.com/office/powerpoint/2010/main" val="1157944466"/>
      </p:ext>
    </p:extLst>
  </p:cSld>
  <p:clrMapOvr>
    <a:masterClrMapping/>
  </p:clrMapOvr>
  <p:transition spd="slow" advClick="0">
    <p:push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a:extLst>
              <a:ext uri="{FF2B5EF4-FFF2-40B4-BE49-F238E27FC236}">
                <a16:creationId xmlns:a16="http://schemas.microsoft.com/office/drawing/2014/main" id="{BF2F18DB-AF30-409A-B173-556D009D7207}"/>
              </a:ext>
            </a:extLst>
          </p:cNvPr>
          <p:cNvSpPr>
            <a:spLocks noGrp="1"/>
          </p:cNvSpPr>
          <p:nvPr>
            <p:ph idx="11"/>
          </p:nvPr>
        </p:nvSpPr>
        <p:spPr/>
        <p:txBody>
          <a:bodyPr>
            <a:normAutofit/>
          </a:bodyPr>
          <a:lstStyle/>
          <a:p>
            <a:pPr marL="0" indent="0">
              <a:buNone/>
            </a:pPr>
            <a:r>
              <a:rPr lang="de-CH" sz="2400" i="0" u="none" strike="noStrike">
                <a:solidFill>
                  <a:srgbClr val="7ECFFF"/>
                </a:solidFill>
                <a:effectLst/>
                <a:highlight>
                  <a:srgbClr val="000000"/>
                </a:highlight>
                <a:latin typeface="Helvetica Neue" panose="02000503000000020004"/>
                <a:ea typeface="Helvetica Neue" panose="02000503000000020004" pitchFamily="2" charset="0"/>
                <a:cs typeface="Helvetica Neue" panose="02000503000000020004" pitchFamily="2" charset="0"/>
              </a:rPr>
              <a:t>Weiterführende Informationen:</a:t>
            </a:r>
            <a:r>
              <a:rPr lang="de-CH" sz="2400" i="0" u="none" strike="noStrike">
                <a:solidFill>
                  <a:srgbClr val="7ECFFF"/>
                </a:solidFill>
                <a:effectLst/>
                <a:latin typeface="Helvetica Neue" panose="02000503000000020004"/>
                <a:ea typeface="Helvetica Neue" panose="02000503000000020004" pitchFamily="2" charset="0"/>
                <a:cs typeface="Helvetica Neue" panose="02000503000000020004" pitchFamily="2" charset="0"/>
              </a:rPr>
              <a:t> </a:t>
            </a:r>
            <a:r>
              <a:rPr lang="de-CH" sz="2400" i="0" u="none" strike="noStrike">
                <a:solidFill>
                  <a:srgbClr val="000000"/>
                </a:solidFill>
                <a:effectLst/>
                <a:latin typeface="Helvetica Neue" panose="02000503000000020004" pitchFamily="2" charset="0"/>
              </a:rPr>
              <a:t>Um die unterschiedlichen Partizipationsgrade sichtbar zu machen, kann es helfen, Arbeitsschritte und Meilensteine entlang der </a:t>
            </a:r>
            <a:r>
              <a:rPr lang="de-CH" sz="2400">
                <a:solidFill>
                  <a:srgbClr val="000000"/>
                </a:solidFill>
                <a:latin typeface="Helvetica Neue" panose="02000503000000020004" pitchFamily="2" charset="0"/>
              </a:rPr>
              <a:t>Projektphasen</a:t>
            </a:r>
            <a:r>
              <a:rPr lang="de-CH" sz="2400" i="0" u="none" strike="noStrike">
                <a:solidFill>
                  <a:srgbClr val="000000"/>
                </a:solidFill>
                <a:effectLst/>
                <a:latin typeface="Helvetica Neue" panose="02000503000000020004" pitchFamily="2" charset="0"/>
              </a:rPr>
              <a:t> zu benennen und Beteiligte zuzuordnen.</a:t>
            </a:r>
          </a:p>
          <a:p>
            <a:pPr marL="0" indent="0">
              <a:buNone/>
            </a:pPr>
            <a:endParaRPr lang="de-CH">
              <a:solidFill>
                <a:srgbClr val="000000"/>
              </a:solidFill>
              <a:latin typeface="Helvetica Neue" panose="02000503000000020004" pitchFamily="2" charset="0"/>
            </a:endParaRPr>
          </a:p>
          <a:p>
            <a:pPr marL="0" indent="0">
              <a:buNone/>
            </a:pPr>
            <a:r>
              <a:rPr lang="de-CH" sz="2400">
                <a:latin typeface="Helvetica Neue" panose="02000503000000020004" pitchFamily="2" charset="0"/>
              </a:rPr>
              <a:t>In der Grafik rechts sind die Projektphasen dargestellt.</a:t>
            </a:r>
          </a:p>
        </p:txBody>
      </p:sp>
      <p:sp>
        <p:nvSpPr>
          <p:cNvPr id="16" name="Content Placeholder 15">
            <a:extLst>
              <a:ext uri="{FF2B5EF4-FFF2-40B4-BE49-F238E27FC236}">
                <a16:creationId xmlns:a16="http://schemas.microsoft.com/office/drawing/2014/main" id="{EBE9790D-265B-4C3A-A415-635628B92C05}"/>
              </a:ext>
            </a:extLst>
          </p:cNvPr>
          <p:cNvSpPr>
            <a:spLocks noGrp="1"/>
          </p:cNvSpPr>
          <p:nvPr>
            <p:ph idx="10"/>
          </p:nvPr>
        </p:nvSpPr>
        <p:spPr/>
        <p:txBody>
          <a:bodyPr/>
          <a:lstStyle/>
          <a:p>
            <a:r>
              <a:rPr lang="en-US" sz="1200" err="1"/>
              <a:t>Grafik</a:t>
            </a:r>
            <a:r>
              <a:rPr lang="en-US" sz="1200"/>
              <a:t>: Citizen Science Zürich</a:t>
            </a:r>
            <a:endParaRPr lang="de-CH" sz="1200"/>
          </a:p>
        </p:txBody>
      </p:sp>
      <p:sp>
        <p:nvSpPr>
          <p:cNvPr id="8" name="Inhaltsplatzhalter 2">
            <a:extLst>
              <a:ext uri="{FF2B5EF4-FFF2-40B4-BE49-F238E27FC236}">
                <a16:creationId xmlns:a16="http://schemas.microsoft.com/office/drawing/2014/main" id="{E161E6EE-23BC-12E6-DF44-C48E6E71E736}"/>
              </a:ext>
            </a:extLst>
          </p:cNvPr>
          <p:cNvSpPr txBox="1">
            <a:spLocks/>
          </p:cNvSpPr>
          <p:nvPr/>
        </p:nvSpPr>
        <p:spPr>
          <a:xfrm>
            <a:off x="320651" y="1496282"/>
            <a:ext cx="5033547" cy="4518927"/>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spcBef>
                <a:spcPts val="0"/>
              </a:spcBef>
              <a:spcAft>
                <a:spcPts val="0"/>
              </a:spcAft>
              <a:buNone/>
            </a:pPr>
            <a:endParaRPr lang="de-CH" sz="2600" b="1" i="0" u="none" strike="noStrike">
              <a:solidFill>
                <a:srgbClr val="7ECFFF"/>
              </a:solidFill>
              <a:effectLst/>
              <a:highlight>
                <a:srgbClr val="000000"/>
              </a:highlight>
              <a:latin typeface="Helvetica Neue" panose="02000503000000020004"/>
              <a:ea typeface="Helvetica Neue" panose="02000503000000020004" pitchFamily="2" charset="0"/>
              <a:cs typeface="Helvetica Neue" panose="02000503000000020004" pitchFamily="2" charset="0"/>
            </a:endParaRPr>
          </a:p>
          <a:p>
            <a:pPr marL="0" indent="0">
              <a:spcBef>
                <a:spcPts val="0"/>
              </a:spcBef>
              <a:buNone/>
            </a:pPr>
            <a:endParaRPr lang="de-CH" sz="1600" b="0">
              <a:effectLst/>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Picture 12">
            <a:extLst>
              <a:ext uri="{FF2B5EF4-FFF2-40B4-BE49-F238E27FC236}">
                <a16:creationId xmlns:a16="http://schemas.microsoft.com/office/drawing/2014/main" id="{4DA94C9E-9DEE-4B32-9ABC-4BD624C18E75}"/>
              </a:ext>
            </a:extLst>
          </p:cNvPr>
          <p:cNvPicPr>
            <a:picLocks noChangeAspect="1"/>
          </p:cNvPicPr>
          <p:nvPr/>
        </p:nvPicPr>
        <p:blipFill>
          <a:blip r:embed="rId2"/>
          <a:stretch>
            <a:fillRect/>
          </a:stretch>
        </p:blipFill>
        <p:spPr>
          <a:xfrm>
            <a:off x="5354198" y="804691"/>
            <a:ext cx="7037287" cy="5362726"/>
          </a:xfrm>
          <a:prstGeom prst="rect">
            <a:avLst/>
          </a:prstGeom>
        </p:spPr>
      </p:pic>
      <p:sp>
        <p:nvSpPr>
          <p:cNvPr id="2" name="Abgerundetes Rechteck 1">
            <a:hlinkClick r:id="rId3" action="ppaction://hlinksldjump"/>
            <a:extLst>
              <a:ext uri="{FF2B5EF4-FFF2-40B4-BE49-F238E27FC236}">
                <a16:creationId xmlns:a16="http://schemas.microsoft.com/office/drawing/2014/main" id="{1AC2C15C-E080-A1FA-34CD-806C01DDA88E}"/>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0" name="Abgerundetes Rechteck 6">
            <a:hlinkClick r:id="rId4" action="ppaction://hlinksldjump"/>
            <a:extLst>
              <a:ext uri="{FF2B5EF4-FFF2-40B4-BE49-F238E27FC236}">
                <a16:creationId xmlns:a16="http://schemas.microsoft.com/office/drawing/2014/main" id="{A73B781B-3F3D-4851-A24F-D2B7B5D06758}"/>
              </a:ext>
            </a:extLst>
          </p:cNvPr>
          <p:cNvSpPr/>
          <p:nvPr/>
        </p:nvSpPr>
        <p:spPr>
          <a:xfrm>
            <a:off x="8861053"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2" name="Graphic 11">
            <a:extLst>
              <a:ext uri="{FF2B5EF4-FFF2-40B4-BE49-F238E27FC236}">
                <a16:creationId xmlns:a16="http://schemas.microsoft.com/office/drawing/2014/main" id="{B7D69FF3-D10D-48DB-B63C-19642585C73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10904" y="-3086"/>
            <a:ext cx="540000" cy="540000"/>
          </a:xfrm>
          <a:prstGeom prst="rect">
            <a:avLst/>
          </a:prstGeom>
        </p:spPr>
      </p:pic>
    </p:spTree>
    <p:extLst>
      <p:ext uri="{BB962C8B-B14F-4D97-AF65-F5344CB8AC3E}">
        <p14:creationId xmlns:p14="http://schemas.microsoft.com/office/powerpoint/2010/main" val="3968995707"/>
      </p:ext>
    </p:extLst>
  </p:cSld>
  <p:clrMapOvr>
    <a:masterClrMapping/>
  </p:clrMapOvr>
  <p:transition spd="slow" advClick="0">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a:extLst>
              <a:ext uri="{FF2B5EF4-FFF2-40B4-BE49-F238E27FC236}">
                <a16:creationId xmlns:a16="http://schemas.microsoft.com/office/drawing/2014/main" id="{BF2F18DB-AF30-409A-B173-556D009D7207}"/>
              </a:ext>
            </a:extLst>
          </p:cNvPr>
          <p:cNvSpPr>
            <a:spLocks noGrp="1"/>
          </p:cNvSpPr>
          <p:nvPr>
            <p:ph idx="11"/>
          </p:nvPr>
        </p:nvSpPr>
        <p:spPr>
          <a:xfrm>
            <a:off x="406400" y="1421823"/>
            <a:ext cx="4699000" cy="4978976"/>
          </a:xfrm>
        </p:spPr>
        <p:txBody>
          <a:bodyPr>
            <a:normAutofit/>
          </a:bodyPr>
          <a:lstStyle/>
          <a:p>
            <a:r>
              <a:rPr lang="de-CH" dirty="0">
                <a:solidFill>
                  <a:srgbClr val="7ECFFF"/>
                </a:solidFill>
                <a:highlight>
                  <a:srgbClr val="000000"/>
                </a:highlight>
              </a:rPr>
              <a:t>Weiterführende Informationen:</a:t>
            </a:r>
            <a:r>
              <a:rPr lang="de-CH" dirty="0"/>
              <a:t> Neben der Kommunikation der unterschiedlichen Rollen und Aufgaben im Projektverlauf sind auch interaktivere Formate geeignet, um unterschiedliche Partizipationsgrade transparent zu machen. </a:t>
            </a:r>
          </a:p>
        </p:txBody>
      </p:sp>
      <p:sp>
        <p:nvSpPr>
          <p:cNvPr id="5" name="Content Placeholder 4">
            <a:extLst>
              <a:ext uri="{FF2B5EF4-FFF2-40B4-BE49-F238E27FC236}">
                <a16:creationId xmlns:a16="http://schemas.microsoft.com/office/drawing/2014/main" id="{CEB9C935-0D5D-4512-818D-15BE3D926076}"/>
              </a:ext>
            </a:extLst>
          </p:cNvPr>
          <p:cNvSpPr>
            <a:spLocks noGrp="1"/>
          </p:cNvSpPr>
          <p:nvPr>
            <p:ph idx="1"/>
          </p:nvPr>
        </p:nvSpPr>
        <p:spPr/>
        <p:txBody>
          <a:bodyPr/>
          <a:lstStyle/>
          <a:p>
            <a:r>
              <a:rPr lang="de-CH" dirty="0">
                <a:solidFill>
                  <a:srgbClr val="7ECFFF"/>
                </a:solidFill>
              </a:rPr>
              <a:t>Hier findest Du konkrete Methoden: </a:t>
            </a:r>
            <a:r>
              <a:rPr lang="de-CH" dirty="0">
                <a:solidFill>
                  <a:srgbClr val="7ECFFF"/>
                </a:solidFill>
                <a:hlinkClick r:id="rId2">
                  <a:extLst>
                    <a:ext uri="{A12FA001-AC4F-418D-AE19-62706E023703}">
                      <ahyp:hlinkClr xmlns:ahyp="http://schemas.microsoft.com/office/drawing/2018/hyperlinkcolor" val="tx"/>
                    </a:ext>
                  </a:extLst>
                </a:hlinkClick>
              </a:rPr>
              <a:t>td-net toolbox</a:t>
            </a:r>
            <a:endParaRPr lang="de-CH" dirty="0">
              <a:solidFill>
                <a:srgbClr val="7ECFFF"/>
              </a:solidFill>
            </a:endParaRPr>
          </a:p>
          <a:p>
            <a:endParaRPr lang="de-CH" dirty="0">
              <a:solidFill>
                <a:srgbClr val="7ECFFF"/>
              </a:solidFill>
            </a:endParaRPr>
          </a:p>
          <a:p>
            <a:r>
              <a:rPr lang="de-CH" dirty="0">
                <a:solidFill>
                  <a:srgbClr val="7ECFFF"/>
                </a:solidFill>
              </a:rPr>
              <a:t>Hier findest Du eine Vorlage für eine Einsatzvereinbarung, um mit Citizen Scientists Aufgaben schriftlich festzuhalten: </a:t>
            </a:r>
            <a:r>
              <a:rPr lang="de-CH" dirty="0">
                <a:solidFill>
                  <a:srgbClr val="7ECFFF"/>
                </a:solidFill>
                <a:hlinkClick r:id="rId3">
                  <a:extLst>
                    <a:ext uri="{A12FA001-AC4F-418D-AE19-62706E023703}">
                      <ahyp:hlinkClr xmlns:ahyp="http://schemas.microsoft.com/office/drawing/2018/hyperlinkcolor" val="tx"/>
                    </a:ext>
                  </a:extLst>
                </a:hlinkClick>
              </a:rPr>
              <a:t>Citizen Science Zürich Einsatzvereinbarung</a:t>
            </a:r>
            <a:endParaRPr lang="de-CH" dirty="0">
              <a:solidFill>
                <a:srgbClr val="7ECFFF"/>
              </a:solidFill>
            </a:endParaRPr>
          </a:p>
        </p:txBody>
      </p:sp>
      <p:sp>
        <p:nvSpPr>
          <p:cNvPr id="8" name="Inhaltsplatzhalter 2">
            <a:extLst>
              <a:ext uri="{FF2B5EF4-FFF2-40B4-BE49-F238E27FC236}">
                <a16:creationId xmlns:a16="http://schemas.microsoft.com/office/drawing/2014/main" id="{E161E6EE-23BC-12E6-DF44-C48E6E71E736}"/>
              </a:ext>
            </a:extLst>
          </p:cNvPr>
          <p:cNvSpPr txBox="1">
            <a:spLocks/>
          </p:cNvSpPr>
          <p:nvPr/>
        </p:nvSpPr>
        <p:spPr>
          <a:xfrm>
            <a:off x="320651" y="1496282"/>
            <a:ext cx="5033547" cy="4518927"/>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spcBef>
                <a:spcPts val="0"/>
              </a:spcBef>
              <a:spcAft>
                <a:spcPts val="0"/>
              </a:spcAft>
              <a:buNone/>
            </a:pPr>
            <a:endParaRPr lang="de-CH" sz="2600" b="1" i="0" u="none" strike="noStrike">
              <a:solidFill>
                <a:srgbClr val="7ECFFF"/>
              </a:solidFill>
              <a:effectLst/>
              <a:highlight>
                <a:srgbClr val="000000"/>
              </a:highlight>
              <a:latin typeface="Helvetica Neue" panose="02000503000000020004"/>
              <a:ea typeface="Helvetica Neue" panose="02000503000000020004" pitchFamily="2" charset="0"/>
              <a:cs typeface="Helvetica Neue" panose="02000503000000020004" pitchFamily="2" charset="0"/>
            </a:endParaRPr>
          </a:p>
          <a:p>
            <a:pPr marL="0" indent="0">
              <a:spcBef>
                <a:spcPts val="0"/>
              </a:spcBef>
              <a:buNone/>
            </a:pPr>
            <a:endParaRPr lang="de-CH" sz="1600" b="0">
              <a:effectLs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2" name="Abgerundetes Rechteck 1">
            <a:hlinkClick r:id="rId4" action="ppaction://hlinksldjump"/>
            <a:extLst>
              <a:ext uri="{FF2B5EF4-FFF2-40B4-BE49-F238E27FC236}">
                <a16:creationId xmlns:a16="http://schemas.microsoft.com/office/drawing/2014/main" id="{1AC2C15C-E080-A1FA-34CD-806C01DDA88E}"/>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0" name="Abgerundetes Rechteck 6">
            <a:hlinkClick r:id="rId5" action="ppaction://hlinksldjump"/>
            <a:extLst>
              <a:ext uri="{FF2B5EF4-FFF2-40B4-BE49-F238E27FC236}">
                <a16:creationId xmlns:a16="http://schemas.microsoft.com/office/drawing/2014/main" id="{A73B781B-3F3D-4851-A24F-D2B7B5D06758}"/>
              </a:ext>
            </a:extLst>
          </p:cNvPr>
          <p:cNvSpPr/>
          <p:nvPr/>
        </p:nvSpPr>
        <p:spPr>
          <a:xfrm>
            <a:off x="8861053"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2" name="Graphic 11">
            <a:extLst>
              <a:ext uri="{FF2B5EF4-FFF2-40B4-BE49-F238E27FC236}">
                <a16:creationId xmlns:a16="http://schemas.microsoft.com/office/drawing/2014/main" id="{07B7CA29-7EAA-4A89-8ECA-8990450DD41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610904" y="-3086"/>
            <a:ext cx="540000" cy="540000"/>
          </a:xfrm>
          <a:prstGeom prst="rect">
            <a:avLst/>
          </a:prstGeom>
        </p:spPr>
      </p:pic>
    </p:spTree>
    <p:extLst>
      <p:ext uri="{BB962C8B-B14F-4D97-AF65-F5344CB8AC3E}">
        <p14:creationId xmlns:p14="http://schemas.microsoft.com/office/powerpoint/2010/main" val="2287609929"/>
      </p:ext>
    </p:extLst>
  </p:cSld>
  <p:clrMapOvr>
    <a:masterClrMapping/>
  </p:clrMapOvr>
  <p:transition spd="slow" advClick="0">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bgerundetes Rechteck 13">
            <a:hlinkClick r:id="" action="ppaction://hlinkshowjump?jump=nextslide"/>
            <a:extLst>
              <a:ext uri="{FF2B5EF4-FFF2-40B4-BE49-F238E27FC236}">
                <a16:creationId xmlns:a16="http://schemas.microsoft.com/office/drawing/2014/main" id="{EA96CE69-AEB0-577B-1FEE-4035BC28DF2D}"/>
              </a:ext>
            </a:extLst>
          </p:cNvPr>
          <p:cNvSpPr/>
          <p:nvPr/>
        </p:nvSpPr>
        <p:spPr>
          <a:xfrm>
            <a:off x="10590622" y="6215995"/>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WEITER</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5" name="Abgerundetes Rechteck 14">
            <a:hlinkClick r:id="" action="ppaction://hlinkshowjump?jump=previousslide"/>
            <a:extLst>
              <a:ext uri="{FF2B5EF4-FFF2-40B4-BE49-F238E27FC236}">
                <a16:creationId xmlns:a16="http://schemas.microsoft.com/office/drawing/2014/main" id="{51578319-501F-B3EE-4CFD-C48E317ED7B5}"/>
              </a:ext>
            </a:extLst>
          </p:cNvPr>
          <p:cNvSpPr/>
          <p:nvPr/>
        </p:nvSpPr>
        <p:spPr>
          <a:xfrm>
            <a:off x="8862077" y="6215995"/>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ZURÜCK</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Content Placeholder 3">
            <a:extLst>
              <a:ext uri="{FF2B5EF4-FFF2-40B4-BE49-F238E27FC236}">
                <a16:creationId xmlns:a16="http://schemas.microsoft.com/office/drawing/2014/main" id="{D2ADE597-9C83-480C-81E0-500385B917D2}"/>
              </a:ext>
            </a:extLst>
          </p:cNvPr>
          <p:cNvSpPr>
            <a:spLocks noGrp="1"/>
          </p:cNvSpPr>
          <p:nvPr>
            <p:ph idx="1"/>
          </p:nvPr>
        </p:nvSpPr>
        <p:spPr>
          <a:xfrm>
            <a:off x="406400" y="1046089"/>
            <a:ext cx="10947400" cy="5354712"/>
          </a:xfrm>
        </p:spPr>
        <p:txBody>
          <a:bodyPr>
            <a:normAutofit/>
          </a:bodyPr>
          <a:lstStyle/>
          <a:p>
            <a:r>
              <a:rPr lang="de-CH" sz="1800" dirty="0"/>
              <a:t>Nimm Dir einen Moment Zeit, um zu überlegen, wie Du die Checkliste im Rahmen Deines Citizen-Science-Projekts verwenden möchtest.</a:t>
            </a:r>
          </a:p>
          <a:p>
            <a:endParaRPr lang="de-CH" sz="1800" dirty="0"/>
          </a:p>
          <a:p>
            <a:pPr marL="285750" indent="-285750">
              <a:buFont typeface="Arial" panose="020B0604020202020204" pitchFamily="34" charset="0"/>
              <a:buChar char="•"/>
            </a:pPr>
            <a:r>
              <a:rPr lang="de-CH" sz="1800" dirty="0"/>
              <a:t>Welche am Projekt beteiligten Personen sollten in die Diskussion einbezogen werden? Die Projektleitung? </a:t>
            </a:r>
            <a:br>
              <a:rPr lang="de-CH" sz="1800" dirty="0"/>
            </a:br>
            <a:r>
              <a:rPr lang="de-CH" sz="1800" dirty="0"/>
              <a:t>Ein Projektteam bestehend aus hauptamtlich Forschenden, Citizen Scientists und eventuell auch weiteren Stakeholdern? Oder in kleineren Projekten eventuell alle Beteiligten?</a:t>
            </a:r>
          </a:p>
          <a:p>
            <a:pPr marL="285750" indent="-285750">
              <a:buFont typeface="Arial" panose="020B0604020202020204" pitchFamily="34" charset="0"/>
              <a:buChar char="•"/>
            </a:pPr>
            <a:endParaRPr lang="de-CH" sz="1800" dirty="0"/>
          </a:p>
          <a:p>
            <a:pPr marL="285750" indent="-285750">
              <a:buFont typeface="Arial" panose="020B0604020202020204" pitchFamily="34" charset="0"/>
              <a:buChar char="•"/>
            </a:pPr>
            <a:r>
              <a:rPr lang="de-CH" sz="1800" dirty="0"/>
              <a:t>Wie könnte ein passender Rahmen aussehen? Je nach Projektausrichtung und -phase wäre zum Beispiel ein Workshop denkbar, in der Checkliste aufgeworfene Fragen gemeinsam zu besprechen. Daneben sind natürlich auch weniger zeitintensive Varianten wie das Festhalten von Feedback in einem gemeinsamen Dokument möglich.</a:t>
            </a:r>
          </a:p>
        </p:txBody>
      </p:sp>
      <p:sp>
        <p:nvSpPr>
          <p:cNvPr id="2" name="Title 1">
            <a:extLst>
              <a:ext uri="{FF2B5EF4-FFF2-40B4-BE49-F238E27FC236}">
                <a16:creationId xmlns:a16="http://schemas.microsoft.com/office/drawing/2014/main" id="{4FB1EDE1-EBF8-48DD-8557-D07342ADEA2E}"/>
              </a:ext>
            </a:extLst>
          </p:cNvPr>
          <p:cNvSpPr>
            <a:spLocks noGrp="1"/>
          </p:cNvSpPr>
          <p:nvPr>
            <p:ph type="title"/>
          </p:nvPr>
        </p:nvSpPr>
        <p:spPr>
          <a:xfrm>
            <a:off x="406400" y="457199"/>
            <a:ext cx="10947400" cy="462803"/>
          </a:xfrm>
        </p:spPr>
        <p:txBody>
          <a:bodyPr>
            <a:noAutofit/>
          </a:bodyPr>
          <a:lstStyle/>
          <a:p>
            <a:r>
              <a:rPr lang="de-CH" dirty="0"/>
              <a:t>Bevor es los geht…</a:t>
            </a:r>
            <a:endParaRPr lang="en-CH"/>
          </a:p>
        </p:txBody>
      </p:sp>
    </p:spTree>
    <p:extLst>
      <p:ext uri="{BB962C8B-B14F-4D97-AF65-F5344CB8AC3E}">
        <p14:creationId xmlns:p14="http://schemas.microsoft.com/office/powerpoint/2010/main" val="1986821363"/>
      </p:ext>
    </p:extLst>
  </p:cSld>
  <p:clrMapOvr>
    <a:masterClrMapping/>
  </p:clrMapOvr>
  <p:transition spd="slow" advClick="0">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1">
            <a:hlinkClick r:id="rId2" action="ppaction://hlinksldjump"/>
            <a:extLst>
              <a:ext uri="{FF2B5EF4-FFF2-40B4-BE49-F238E27FC236}">
                <a16:creationId xmlns:a16="http://schemas.microsoft.com/office/drawing/2014/main" id="{4210936A-6C76-AEA1-C39E-BB61BA6E29AE}"/>
              </a:ext>
            </a:extLst>
          </p:cNvPr>
          <p:cNvSpPr/>
          <p:nvPr/>
        </p:nvSpPr>
        <p:spPr>
          <a:xfrm>
            <a:off x="10589944" y="6215814"/>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Abgerundetes Rechteck 3">
            <a:hlinkClick r:id="rId3" action="ppaction://hlinksldjump"/>
            <a:extLst>
              <a:ext uri="{FF2B5EF4-FFF2-40B4-BE49-F238E27FC236}">
                <a16:creationId xmlns:a16="http://schemas.microsoft.com/office/drawing/2014/main" id="{1EA9D004-CE65-D660-7908-808074C3D3E1}"/>
              </a:ext>
            </a:extLst>
          </p:cNvPr>
          <p:cNvSpPr/>
          <p:nvPr/>
        </p:nvSpPr>
        <p:spPr>
          <a:xfrm>
            <a:off x="8861647" y="6215814"/>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Content Placeholder 4">
            <a:extLst>
              <a:ext uri="{FF2B5EF4-FFF2-40B4-BE49-F238E27FC236}">
                <a16:creationId xmlns:a16="http://schemas.microsoft.com/office/drawing/2014/main" id="{304F784A-32BE-4D90-9825-9C39D3B4D768}"/>
              </a:ext>
            </a:extLst>
          </p:cNvPr>
          <p:cNvSpPr>
            <a:spLocks noGrp="1"/>
          </p:cNvSpPr>
          <p:nvPr>
            <p:ph idx="1"/>
          </p:nvPr>
        </p:nvSpPr>
        <p:spPr/>
        <p:txBody>
          <a:bodyPr>
            <a:noAutofit/>
          </a:bodyPr>
          <a:lstStyle/>
          <a:p>
            <a:pPr marL="0" indent="0">
              <a:spcBef>
                <a:spcPts val="0"/>
              </a:spcBef>
              <a:buNone/>
            </a:pPr>
            <a:r>
              <a:rPr lang="de-CH" sz="2400" b="1" dirty="0">
                <a:solidFill>
                  <a:srgbClr val="80CECE"/>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Hinweis:</a:t>
            </a:r>
            <a:r>
              <a:rPr lang="de-CH" sz="2400" b="1" dirty="0">
                <a:solidFill>
                  <a:srgbClr val="80CECE"/>
                </a:solidFill>
                <a:latin typeface="Helvetica Neue" panose="02000503000000020004" pitchFamily="2" charset="0"/>
                <a:ea typeface="Helvetica Neue" panose="02000503000000020004" pitchFamily="2" charset="0"/>
                <a:cs typeface="Helvetica Neue" panose="02000503000000020004" pitchFamily="2" charset="0"/>
              </a:rPr>
              <a:t> </a:t>
            </a:r>
            <a:r>
              <a:rPr lang="de-CH" sz="2400" i="0" u="none" strike="noStrike" dirty="0">
                <a:solidFill>
                  <a:srgbClr val="000000"/>
                </a:solidFill>
                <a:effectLst/>
                <a:latin typeface="Helvetica Neue" panose="02000503000000020004" pitchFamily="2" charset="0"/>
              </a:rPr>
              <a:t>In </a:t>
            </a:r>
            <a:r>
              <a:rPr lang="de-CH" sz="2400" i="0" u="none" strike="noStrike" dirty="0">
                <a:effectLst/>
                <a:latin typeface="Helvetica Neue" panose="02000503000000020004" pitchFamily="2" charset="0"/>
              </a:rPr>
              <a:t>Citizen-Science-Projekten </a:t>
            </a:r>
            <a:r>
              <a:rPr lang="de-CH" sz="2400" i="0" u="none" strike="noStrike" dirty="0">
                <a:solidFill>
                  <a:srgbClr val="000000"/>
                </a:solidFill>
                <a:effectLst/>
                <a:latin typeface="Helvetica Neue" panose="02000503000000020004" pitchFamily="2" charset="0"/>
              </a:rPr>
              <a:t>nehmen die </a:t>
            </a:r>
            <a:br>
              <a:rPr lang="de-CH" sz="2400" i="0" u="none" strike="noStrike" dirty="0">
                <a:solidFill>
                  <a:srgbClr val="000000"/>
                </a:solidFill>
                <a:effectLst/>
                <a:latin typeface="Helvetica Neue" panose="02000503000000020004" pitchFamily="2" charset="0"/>
              </a:rPr>
            </a:br>
            <a:r>
              <a:rPr lang="de-CH" sz="2400" i="0" u="none" strike="noStrike" dirty="0">
                <a:solidFill>
                  <a:srgbClr val="000000"/>
                </a:solidFill>
                <a:effectLst/>
                <a:latin typeface="Helvetica Neue" panose="02000503000000020004" pitchFamily="2" charset="0"/>
              </a:rPr>
              <a:t>Mitwirkenden unterschiedliche Rollen ein und können in einzelnen Projektphasen verschieden stark eingebunden sein. Der Grad der Partizipation unterscheidet sich folglich je nach Projektphase oder Zielgruppe:</a:t>
            </a:r>
          </a:p>
          <a:p>
            <a:pPr marL="0" indent="0">
              <a:spcBef>
                <a:spcPts val="0"/>
              </a:spcBef>
              <a:buNone/>
            </a:pPr>
            <a:endParaRPr lang="de-CH" sz="2400" i="0" u="none" strike="noStrike" dirty="0">
              <a:solidFill>
                <a:srgbClr val="000000"/>
              </a:solidFill>
              <a:effectLst/>
              <a:latin typeface="Helvetica Neue" panose="02000503000000020004" pitchFamily="2" charset="0"/>
            </a:endParaRPr>
          </a:p>
          <a:p>
            <a:pPr marL="342900" indent="-342900">
              <a:spcBef>
                <a:spcPts val="0"/>
              </a:spcBef>
              <a:buFont typeface="Arial" panose="020B0604020202020204" pitchFamily="34" charset="0"/>
              <a:buChar char="•"/>
            </a:pPr>
            <a:r>
              <a:rPr lang="de-CH" sz="2400" i="0" u="none" strike="noStrike" dirty="0">
                <a:solidFill>
                  <a:srgbClr val="000000"/>
                </a:solidFill>
                <a:effectLst/>
                <a:latin typeface="Helvetica Neue" panose="02000503000000020004" pitchFamily="2" charset="0"/>
              </a:rPr>
              <a:t>Citizen Scientists können gemeinsam mit hauptamtlich Forschenden die Projektleitung übernehmen. </a:t>
            </a:r>
          </a:p>
          <a:p>
            <a:pPr marL="342900" indent="-342900">
              <a:spcBef>
                <a:spcPts val="0"/>
              </a:spcBef>
              <a:buFont typeface="Arial" panose="020B0604020202020204" pitchFamily="34" charset="0"/>
              <a:buChar char="•"/>
            </a:pPr>
            <a:r>
              <a:rPr lang="de-CH" sz="2400" i="0" u="none" strike="noStrike" dirty="0">
                <a:solidFill>
                  <a:srgbClr val="000000"/>
                </a:solidFill>
                <a:effectLst/>
                <a:latin typeface="Helvetica Neue" panose="02000503000000020004" pitchFamily="2" charset="0"/>
              </a:rPr>
              <a:t>Je nach Projektdesign können alle Teilnehmenden in die Datenerhebung eingebunden sein.</a:t>
            </a:r>
          </a:p>
          <a:p>
            <a:pPr marL="342900" indent="-342900">
              <a:spcBef>
                <a:spcPts val="0"/>
              </a:spcBef>
              <a:buFont typeface="Arial" panose="020B0604020202020204" pitchFamily="34" charset="0"/>
              <a:buChar char="•"/>
            </a:pPr>
            <a:r>
              <a:rPr lang="de-CH" sz="2400" dirty="0">
                <a:solidFill>
                  <a:srgbClr val="000000"/>
                </a:solidFill>
                <a:latin typeface="Helvetica Neue" panose="02000503000000020004" pitchFamily="2" charset="0"/>
              </a:rPr>
              <a:t>A</a:t>
            </a:r>
            <a:r>
              <a:rPr lang="de-CH" sz="2400" i="0" u="none" strike="noStrike" dirty="0">
                <a:solidFill>
                  <a:srgbClr val="000000"/>
                </a:solidFill>
                <a:effectLst/>
                <a:latin typeface="Helvetica Neue" panose="02000503000000020004" pitchFamily="2" charset="0"/>
              </a:rPr>
              <a:t>us Kapazitätsgründen kann die Auswertung eventuell nur noch in Kleingruppen geschehen.</a:t>
            </a:r>
          </a:p>
        </p:txBody>
      </p:sp>
      <p:pic>
        <p:nvPicPr>
          <p:cNvPr id="8" name="Graphic 7">
            <a:extLst>
              <a:ext uri="{FF2B5EF4-FFF2-40B4-BE49-F238E27FC236}">
                <a16:creationId xmlns:a16="http://schemas.microsoft.com/office/drawing/2014/main" id="{AE788F73-A811-4ED0-AA45-02B701440C5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10904" y="-3086"/>
            <a:ext cx="540000" cy="540000"/>
          </a:xfrm>
          <a:prstGeom prst="rect">
            <a:avLst/>
          </a:prstGeom>
        </p:spPr>
      </p:pic>
    </p:spTree>
    <p:extLst>
      <p:ext uri="{BB962C8B-B14F-4D97-AF65-F5344CB8AC3E}">
        <p14:creationId xmlns:p14="http://schemas.microsoft.com/office/powerpoint/2010/main" val="4092953471"/>
      </p:ext>
    </p:extLst>
  </p:cSld>
  <p:clrMapOvr>
    <a:masterClrMapping/>
  </p:clrMapOvr>
  <p:transition spd="slow" advClick="0">
    <p:push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1">
            <a:hlinkClick r:id="rId2" action="ppaction://hlinksldjump"/>
            <a:extLst>
              <a:ext uri="{FF2B5EF4-FFF2-40B4-BE49-F238E27FC236}">
                <a16:creationId xmlns:a16="http://schemas.microsoft.com/office/drawing/2014/main" id="{4210936A-6C76-AEA1-C39E-BB61BA6E29AE}"/>
              </a:ext>
            </a:extLst>
          </p:cNvPr>
          <p:cNvSpPr/>
          <p:nvPr/>
        </p:nvSpPr>
        <p:spPr>
          <a:xfrm>
            <a:off x="10589944" y="6215814"/>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Abgerundetes Rechteck 3">
            <a:hlinkClick r:id="rId3" action="ppaction://hlinksldjump"/>
            <a:extLst>
              <a:ext uri="{FF2B5EF4-FFF2-40B4-BE49-F238E27FC236}">
                <a16:creationId xmlns:a16="http://schemas.microsoft.com/office/drawing/2014/main" id="{1EA9D004-CE65-D660-7908-808074C3D3E1}"/>
              </a:ext>
            </a:extLst>
          </p:cNvPr>
          <p:cNvSpPr/>
          <p:nvPr/>
        </p:nvSpPr>
        <p:spPr>
          <a:xfrm>
            <a:off x="8861647" y="6215814"/>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Content Placeholder 4">
            <a:extLst>
              <a:ext uri="{FF2B5EF4-FFF2-40B4-BE49-F238E27FC236}">
                <a16:creationId xmlns:a16="http://schemas.microsoft.com/office/drawing/2014/main" id="{304F784A-32BE-4D90-9825-9C39D3B4D768}"/>
              </a:ext>
            </a:extLst>
          </p:cNvPr>
          <p:cNvSpPr>
            <a:spLocks noGrp="1"/>
          </p:cNvSpPr>
          <p:nvPr>
            <p:ph idx="1"/>
          </p:nvPr>
        </p:nvSpPr>
        <p:spPr/>
        <p:txBody>
          <a:bodyPr>
            <a:noAutofit/>
          </a:bodyPr>
          <a:lstStyle/>
          <a:p>
            <a:pPr marL="0" indent="0">
              <a:spcBef>
                <a:spcPts val="0"/>
              </a:spcBef>
              <a:buNone/>
            </a:pPr>
            <a:r>
              <a:rPr lang="de-CH" sz="2400" b="1" dirty="0">
                <a:solidFill>
                  <a:srgbClr val="80CECE"/>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Hinweis:</a:t>
            </a:r>
            <a:r>
              <a:rPr lang="de-CH" sz="2400" b="1" dirty="0">
                <a:solidFill>
                  <a:srgbClr val="80CECE"/>
                </a:solidFill>
                <a:latin typeface="Helvetica Neue" panose="02000503000000020004" pitchFamily="2" charset="0"/>
                <a:ea typeface="Helvetica Neue" panose="02000503000000020004" pitchFamily="2" charset="0"/>
                <a:cs typeface="Helvetica Neue" panose="02000503000000020004" pitchFamily="2" charset="0"/>
              </a:rPr>
              <a:t> </a:t>
            </a:r>
            <a:r>
              <a:rPr lang="de-CH" sz="2400" i="0" u="none" strike="noStrike" dirty="0">
                <a:solidFill>
                  <a:srgbClr val="000000"/>
                </a:solidFill>
                <a:effectLst/>
                <a:latin typeface="Helvetica Neue" panose="02000503000000020004" pitchFamily="2" charset="0"/>
              </a:rPr>
              <a:t>Für das Gelingen von </a:t>
            </a:r>
            <a:r>
              <a:rPr lang="de-CH" sz="2400" i="0" u="none" strike="noStrike" dirty="0">
                <a:effectLst/>
                <a:latin typeface="Helvetica Neue" panose="02000503000000020004" pitchFamily="2" charset="0"/>
              </a:rPr>
              <a:t>Citizen-Science-Projekt</a:t>
            </a:r>
            <a:r>
              <a:rPr lang="de-CH" sz="2400" i="0" u="none" strike="noStrike" dirty="0">
                <a:solidFill>
                  <a:srgbClr val="000000"/>
                </a:solidFill>
                <a:effectLst/>
                <a:latin typeface="Helvetica Neue" panose="02000503000000020004" pitchFamily="2" charset="0"/>
              </a:rPr>
              <a:t>en ist es wichtig, dass sich die Teilnehmenden bewusst sind, welche Rolle sie einnehmen und wann sie wie stark in das Projekt eingebunden sind. Die unterschiedlichen Partizipationsgrade sollten dann für alle Teilnehmenden transparent und zugänglich formuliert sein.</a:t>
            </a:r>
          </a:p>
        </p:txBody>
      </p:sp>
      <p:sp>
        <p:nvSpPr>
          <p:cNvPr id="10" name="Content Placeholder 9">
            <a:extLst>
              <a:ext uri="{FF2B5EF4-FFF2-40B4-BE49-F238E27FC236}">
                <a16:creationId xmlns:a16="http://schemas.microsoft.com/office/drawing/2014/main" id="{63090C9E-35B8-4FD7-AD0D-B7CB2D7E4D77}"/>
              </a:ext>
            </a:extLst>
          </p:cNvPr>
          <p:cNvSpPr>
            <a:spLocks noGrp="1"/>
          </p:cNvSpPr>
          <p:nvPr>
            <p:ph idx="10"/>
          </p:nvPr>
        </p:nvSpPr>
        <p:spPr/>
        <p:txBody>
          <a:bodyPr/>
          <a:lstStyle/>
          <a:p>
            <a:r>
              <a:rPr lang="en-US" sz="1200">
                <a:latin typeface="Helvetica Neue" panose="02000503000000020004"/>
              </a:rPr>
              <a:t>1  «10 Schweizer Citizen-Science-</a:t>
            </a:r>
            <a:r>
              <a:rPr lang="en-US" sz="1200" err="1">
                <a:latin typeface="Helvetica Neue" panose="02000503000000020004"/>
              </a:rPr>
              <a:t>Prinzipien</a:t>
            </a:r>
            <a:r>
              <a:rPr lang="en-US" sz="1200">
                <a:latin typeface="Helvetica Neue" panose="02000503000000020004"/>
              </a:rPr>
              <a:t>»: </a:t>
            </a:r>
            <a:r>
              <a:rPr lang="en-US" sz="1200">
                <a:latin typeface="Helvetica Neue" panose="02000503000000020004"/>
                <a:hlinkClick r:id="rId4">
                  <a:extLst>
                    <a:ext uri="{A12FA001-AC4F-418D-AE19-62706E023703}">
                      <ahyp:hlinkClr xmlns:ahyp="http://schemas.microsoft.com/office/drawing/2018/hyperlinkcolor" val="tx"/>
                    </a:ext>
                  </a:extLst>
                </a:hlinkClick>
              </a:rPr>
              <a:t>Prinzip 4 </a:t>
            </a:r>
            <a:r>
              <a:rPr lang="de-CH" sz="1200" b="1" i="0" u="none" strike="noStrike">
                <a:effectLst/>
                <a:latin typeface="Helvetica Neue" panose="02000503000000020004"/>
                <a:hlinkClick r:id="rId4">
                  <a:extLst>
                    <a:ext uri="{A12FA001-AC4F-418D-AE19-62706E023703}">
                      <ahyp:hlinkClr xmlns:ahyp="http://schemas.microsoft.com/office/drawing/2018/hyperlinkcolor" val="tx"/>
                    </a:ext>
                  </a:extLst>
                </a:hlinkClick>
              </a:rPr>
              <a:t>«</a:t>
            </a:r>
            <a:r>
              <a:rPr lang="en-US" sz="1200" err="1">
                <a:latin typeface="Helvetica Neue" panose="02000503000000020004"/>
                <a:hlinkClick r:id="rId4">
                  <a:extLst>
                    <a:ext uri="{A12FA001-AC4F-418D-AE19-62706E023703}">
                      <ahyp:hlinkClr xmlns:ahyp="http://schemas.microsoft.com/office/drawing/2018/hyperlinkcolor" val="tx"/>
                    </a:ext>
                  </a:extLst>
                </a:hlinkClick>
              </a:rPr>
              <a:t>Partizipationsgrad</a:t>
            </a:r>
            <a:r>
              <a:rPr lang="de-CH" sz="1200" b="1" i="0" u="none" strike="noStrike">
                <a:effectLst/>
                <a:latin typeface="Helvetica Neue" panose="02000503000000020004"/>
                <a:hlinkClick r:id="rId4">
                  <a:extLst>
                    <a:ext uri="{A12FA001-AC4F-418D-AE19-62706E023703}">
                      <ahyp:hlinkClr xmlns:ahyp="http://schemas.microsoft.com/office/drawing/2018/hyperlinkcolor" val="tx"/>
                    </a:ext>
                  </a:extLst>
                </a:hlinkClick>
              </a:rPr>
              <a:t>»</a:t>
            </a:r>
            <a:endParaRPr lang="de-CH" sz="1200">
              <a:latin typeface="Helvetica Neue" panose="02000503000000020004"/>
            </a:endParaRPr>
          </a:p>
        </p:txBody>
      </p:sp>
      <p:sp>
        <p:nvSpPr>
          <p:cNvPr id="11" name="Text Placeholder 10">
            <a:extLst>
              <a:ext uri="{FF2B5EF4-FFF2-40B4-BE49-F238E27FC236}">
                <a16:creationId xmlns:a16="http://schemas.microsoft.com/office/drawing/2014/main" id="{3CDFB1F8-7848-46B9-AFE7-18DD82E7F2CF}"/>
              </a:ext>
            </a:extLst>
          </p:cNvPr>
          <p:cNvSpPr>
            <a:spLocks noGrp="1"/>
          </p:cNvSpPr>
          <p:nvPr>
            <p:ph type="body" sz="quarter" idx="11"/>
          </p:nvPr>
        </p:nvSpPr>
        <p:spPr/>
        <p:txBody>
          <a:bodyPr/>
          <a:lstStyle/>
          <a:p>
            <a:r>
              <a:rPr lang="de-CH" sz="1600" dirty="0">
                <a:latin typeface="Helvetica Neue" panose="02000503000000020004"/>
              </a:rPr>
              <a:t>«</a:t>
            </a:r>
            <a:r>
              <a:rPr lang="de-DE" sz="1600" dirty="0">
                <a:latin typeface="Helvetica Neue" panose="02000503000000020004"/>
              </a:rPr>
              <a:t>Der Partizipationsgrad soll für alle Projektteam-Mitglieder deutlich gemacht werden, bevor das Projekt beginnt. Die Beteiligung kann auch die Initiierung und Entwicklung von Forschungsfragen, die Ausarbeitung der Methode, das Sammeln, Analysieren, Verwalten, Auswerten und Verbreiten der Daten, die Kommunikation der Resultate und die Leitung des Projekts betreffen</a:t>
            </a:r>
            <a:r>
              <a:rPr lang="de-CH" sz="1600" dirty="0">
                <a:latin typeface="Helvetica Neue" panose="02000503000000020004"/>
              </a:rPr>
              <a:t>.»</a:t>
            </a:r>
            <a:r>
              <a:rPr lang="de-CH" sz="1600" baseline="30000" dirty="0">
                <a:latin typeface="Helvetica Neue" panose="02000503000000020004"/>
              </a:rPr>
              <a:t>1</a:t>
            </a:r>
          </a:p>
        </p:txBody>
      </p:sp>
      <p:pic>
        <p:nvPicPr>
          <p:cNvPr id="12" name="Graphic 11">
            <a:extLst>
              <a:ext uri="{FF2B5EF4-FFF2-40B4-BE49-F238E27FC236}">
                <a16:creationId xmlns:a16="http://schemas.microsoft.com/office/drawing/2014/main" id="{C1034F8C-71B3-4753-88EF-41E17D2241C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10904" y="-3086"/>
            <a:ext cx="540000" cy="540000"/>
          </a:xfrm>
          <a:prstGeom prst="rect">
            <a:avLst/>
          </a:prstGeom>
        </p:spPr>
      </p:pic>
    </p:spTree>
    <p:extLst>
      <p:ext uri="{BB962C8B-B14F-4D97-AF65-F5344CB8AC3E}">
        <p14:creationId xmlns:p14="http://schemas.microsoft.com/office/powerpoint/2010/main" val="1624315596"/>
      </p:ext>
    </p:extLst>
  </p:cSld>
  <p:clrMapOvr>
    <a:masterClrMapping/>
  </p:clrMapOvr>
  <p:transition spd="slow" advClick="0">
    <p:push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B3EB5E86-0A2B-4B4D-B10B-4B454A021144}"/>
              </a:ext>
            </a:extLst>
          </p:cNvPr>
          <p:cNvSpPr>
            <a:spLocks noGrp="1"/>
          </p:cNvSpPr>
          <p:nvPr>
            <p:ph idx="10"/>
          </p:nvPr>
        </p:nvSpPr>
        <p:spPr/>
        <p:txBody>
          <a:bodyPr/>
          <a:lstStyle/>
          <a:p>
            <a:r>
              <a:rPr lang="en-US" sz="1200" err="1"/>
              <a:t>Grafik</a:t>
            </a:r>
            <a:r>
              <a:rPr lang="en-US" sz="1200"/>
              <a:t>: Citizen Science Zürich</a:t>
            </a:r>
            <a:endParaRPr lang="de-CH" sz="1200"/>
          </a:p>
        </p:txBody>
      </p:sp>
      <p:sp>
        <p:nvSpPr>
          <p:cNvPr id="8" name="Inhaltsplatzhalter 2">
            <a:extLst>
              <a:ext uri="{FF2B5EF4-FFF2-40B4-BE49-F238E27FC236}">
                <a16:creationId xmlns:a16="http://schemas.microsoft.com/office/drawing/2014/main" id="{E161E6EE-23BC-12E6-DF44-C48E6E71E736}"/>
              </a:ext>
            </a:extLst>
          </p:cNvPr>
          <p:cNvSpPr txBox="1">
            <a:spLocks/>
          </p:cNvSpPr>
          <p:nvPr/>
        </p:nvSpPr>
        <p:spPr>
          <a:xfrm>
            <a:off x="320651" y="1496282"/>
            <a:ext cx="5033547" cy="4518927"/>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spcBef>
                <a:spcPts val="0"/>
              </a:spcBef>
              <a:spcAft>
                <a:spcPts val="0"/>
              </a:spcAft>
              <a:buNone/>
            </a:pPr>
            <a:endParaRPr lang="de-CH" sz="2600" b="1" i="0" u="none" strike="noStrike">
              <a:solidFill>
                <a:srgbClr val="7ECFFF"/>
              </a:solidFill>
              <a:effectLst/>
              <a:highlight>
                <a:srgbClr val="000000"/>
              </a:highlight>
              <a:latin typeface="Helvetica Neue" panose="02000503000000020004"/>
              <a:ea typeface="Helvetica Neue" panose="02000503000000020004" pitchFamily="2" charset="0"/>
              <a:cs typeface="Helvetica Neue" panose="02000503000000020004" pitchFamily="2" charset="0"/>
            </a:endParaRPr>
          </a:p>
          <a:p>
            <a:pPr marL="0" indent="0">
              <a:spcBef>
                <a:spcPts val="0"/>
              </a:spcBef>
              <a:buNone/>
            </a:pPr>
            <a:endParaRPr lang="de-CH" sz="1600" b="0">
              <a:effectLst/>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Picture 12">
            <a:extLst>
              <a:ext uri="{FF2B5EF4-FFF2-40B4-BE49-F238E27FC236}">
                <a16:creationId xmlns:a16="http://schemas.microsoft.com/office/drawing/2014/main" id="{4DA94C9E-9DEE-4B32-9ABC-4BD624C18E75}"/>
              </a:ext>
            </a:extLst>
          </p:cNvPr>
          <p:cNvPicPr>
            <a:picLocks noChangeAspect="1"/>
          </p:cNvPicPr>
          <p:nvPr/>
        </p:nvPicPr>
        <p:blipFill>
          <a:blip r:embed="rId2"/>
          <a:stretch>
            <a:fillRect/>
          </a:stretch>
        </p:blipFill>
        <p:spPr>
          <a:xfrm>
            <a:off x="5354198" y="804691"/>
            <a:ext cx="7037287" cy="5362726"/>
          </a:xfrm>
          <a:prstGeom prst="rect">
            <a:avLst/>
          </a:prstGeom>
        </p:spPr>
      </p:pic>
      <p:sp>
        <p:nvSpPr>
          <p:cNvPr id="2" name="Abgerundetes Rechteck 1">
            <a:hlinkClick r:id="rId3" action="ppaction://hlinksldjump"/>
            <a:extLst>
              <a:ext uri="{FF2B5EF4-FFF2-40B4-BE49-F238E27FC236}">
                <a16:creationId xmlns:a16="http://schemas.microsoft.com/office/drawing/2014/main" id="{1AC2C15C-E080-A1FA-34CD-806C01DDA88E}"/>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0" name="Abgerundetes Rechteck 6">
            <a:hlinkClick r:id="" action="ppaction://hlinkshowjump?jump=previousslide"/>
            <a:extLst>
              <a:ext uri="{FF2B5EF4-FFF2-40B4-BE49-F238E27FC236}">
                <a16:creationId xmlns:a16="http://schemas.microsoft.com/office/drawing/2014/main" id="{A73B781B-3F3D-4851-A24F-D2B7B5D06758}"/>
              </a:ext>
            </a:extLst>
          </p:cNvPr>
          <p:cNvSpPr/>
          <p:nvPr/>
        </p:nvSpPr>
        <p:spPr>
          <a:xfrm>
            <a:off x="8861927"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 name="Content Placeholder 13">
            <a:extLst>
              <a:ext uri="{FF2B5EF4-FFF2-40B4-BE49-F238E27FC236}">
                <a16:creationId xmlns:a16="http://schemas.microsoft.com/office/drawing/2014/main" id="{C52A9A82-00AE-4F8C-AA4C-A3A3A75E55B2}"/>
              </a:ext>
            </a:extLst>
          </p:cNvPr>
          <p:cNvSpPr>
            <a:spLocks noGrp="1"/>
          </p:cNvSpPr>
          <p:nvPr>
            <p:ph idx="11"/>
          </p:nvPr>
        </p:nvSpPr>
        <p:spPr/>
        <p:txBody>
          <a:bodyPr>
            <a:normAutofit/>
          </a:bodyPr>
          <a:lstStyle/>
          <a:p>
            <a:pPr marL="0" indent="0">
              <a:buNone/>
            </a:pPr>
            <a:r>
              <a:rPr lang="de-CH" sz="2400" i="0" u="none" strike="noStrike" dirty="0">
                <a:solidFill>
                  <a:srgbClr val="7ECFFF"/>
                </a:solidFill>
                <a:effectLst/>
                <a:highlight>
                  <a:srgbClr val="000000"/>
                </a:highlight>
                <a:latin typeface="Helvetica Neue" panose="02000503000000020004"/>
                <a:ea typeface="Helvetica Neue" panose="02000503000000020004" pitchFamily="2" charset="0"/>
                <a:cs typeface="Helvetica Neue" panose="02000503000000020004" pitchFamily="2" charset="0"/>
              </a:rPr>
              <a:t>Weiterführende Informationen:</a:t>
            </a:r>
            <a:r>
              <a:rPr lang="de-CH" sz="2400" i="0" u="none" strike="noStrike" dirty="0">
                <a:solidFill>
                  <a:srgbClr val="7ECFFF"/>
                </a:solidFill>
                <a:effectLst/>
                <a:latin typeface="Helvetica Neue" panose="02000503000000020004"/>
                <a:ea typeface="Helvetica Neue" panose="02000503000000020004" pitchFamily="2" charset="0"/>
                <a:cs typeface="Helvetica Neue" panose="02000503000000020004" pitchFamily="2" charset="0"/>
              </a:rPr>
              <a:t> </a:t>
            </a:r>
            <a:r>
              <a:rPr lang="de-CH" sz="2400" i="0" u="none" strike="noStrike" dirty="0">
                <a:solidFill>
                  <a:srgbClr val="000000"/>
                </a:solidFill>
                <a:effectLst/>
                <a:latin typeface="Helvetica Neue" panose="02000503000000020004" pitchFamily="2" charset="0"/>
              </a:rPr>
              <a:t>Um die unterschiedlichen Partizipationsgrade sichtbar zu machen, kann es helfen, Arbeitsschritte und Meilensteine entlang der </a:t>
            </a:r>
            <a:r>
              <a:rPr lang="de-CH" sz="2400" dirty="0">
                <a:solidFill>
                  <a:srgbClr val="000000"/>
                </a:solidFill>
                <a:latin typeface="Helvetica Neue" panose="02000503000000020004" pitchFamily="2" charset="0"/>
              </a:rPr>
              <a:t>Projektphasen</a:t>
            </a:r>
            <a:r>
              <a:rPr lang="de-CH" sz="2400" i="0" u="none" strike="noStrike" dirty="0">
                <a:solidFill>
                  <a:srgbClr val="000000"/>
                </a:solidFill>
                <a:effectLst/>
                <a:latin typeface="Helvetica Neue" panose="02000503000000020004" pitchFamily="2" charset="0"/>
              </a:rPr>
              <a:t> zu benennen und Beteiligte zuzuordnen.</a:t>
            </a:r>
          </a:p>
          <a:p>
            <a:pPr marL="0" indent="0">
              <a:buNone/>
            </a:pPr>
            <a:endParaRPr lang="de-CH" dirty="0">
              <a:solidFill>
                <a:srgbClr val="000000"/>
              </a:solidFill>
              <a:latin typeface="Helvetica Neue" panose="02000503000000020004" pitchFamily="2" charset="0"/>
            </a:endParaRPr>
          </a:p>
          <a:p>
            <a:r>
              <a:rPr lang="de-CH" sz="2400" dirty="0">
                <a:latin typeface="Helvetica Neue" panose="02000503000000020004" pitchFamily="2" charset="0"/>
              </a:rPr>
              <a:t>In der Grafik rechts sind die Projektphasen dargestellt.</a:t>
            </a:r>
          </a:p>
        </p:txBody>
      </p:sp>
      <p:pic>
        <p:nvPicPr>
          <p:cNvPr id="15" name="Graphic 14">
            <a:extLst>
              <a:ext uri="{FF2B5EF4-FFF2-40B4-BE49-F238E27FC236}">
                <a16:creationId xmlns:a16="http://schemas.microsoft.com/office/drawing/2014/main" id="{BD2FA175-B86B-403B-B0F9-1C4A1B195FD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10904" y="-3086"/>
            <a:ext cx="540000" cy="540000"/>
          </a:xfrm>
          <a:prstGeom prst="rect">
            <a:avLst/>
          </a:prstGeom>
        </p:spPr>
      </p:pic>
    </p:spTree>
    <p:extLst>
      <p:ext uri="{BB962C8B-B14F-4D97-AF65-F5344CB8AC3E}">
        <p14:creationId xmlns:p14="http://schemas.microsoft.com/office/powerpoint/2010/main" val="1041496051"/>
      </p:ext>
    </p:extLst>
  </p:cSld>
  <p:clrMapOvr>
    <a:masterClrMapping/>
  </p:clrMapOvr>
  <p:transition spd="slow" advClick="0">
    <p:push di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F33940BE-B270-4507-A227-46CE15946B32}"/>
              </a:ext>
            </a:extLst>
          </p:cNvPr>
          <p:cNvSpPr>
            <a:spLocks noGrp="1"/>
          </p:cNvSpPr>
          <p:nvPr>
            <p:ph idx="1"/>
          </p:nvPr>
        </p:nvSpPr>
        <p:spPr/>
        <p:txBody>
          <a:bodyPr/>
          <a:lstStyle/>
          <a:p>
            <a:pPr marL="0" indent="0">
              <a:buNone/>
            </a:pPr>
            <a:r>
              <a:rPr lang="de-CH" sz="2400" dirty="0">
                <a:solidFill>
                  <a:srgbClr val="7ECFFF"/>
                </a:solidFill>
                <a:latin typeface="Helvetica Neue" panose="02000503000000020004" pitchFamily="2" charset="0"/>
              </a:rPr>
              <a:t>Hier findest Du konkrete Methoden: </a:t>
            </a:r>
            <a:r>
              <a:rPr lang="de-CH" sz="2400" dirty="0">
                <a:solidFill>
                  <a:srgbClr val="7ECFFF"/>
                </a:solidFill>
                <a:latin typeface="Helvetica Neue" panose="02000503000000020004" pitchFamily="2" charset="0"/>
                <a:hlinkClick r:id="rId2">
                  <a:extLst>
                    <a:ext uri="{A12FA001-AC4F-418D-AE19-62706E023703}">
                      <ahyp:hlinkClr xmlns:ahyp="http://schemas.microsoft.com/office/drawing/2018/hyperlinkcolor" val="tx"/>
                    </a:ext>
                  </a:extLst>
                </a:hlinkClick>
              </a:rPr>
              <a:t>td-net toolbox</a:t>
            </a:r>
            <a:endParaRPr lang="de-CH" dirty="0">
              <a:solidFill>
                <a:srgbClr val="7ECFFF"/>
              </a:solidFill>
              <a:latin typeface="Helvetica Neue" panose="02000503000000020004" pitchFamily="2" charset="0"/>
            </a:endParaRPr>
          </a:p>
          <a:p>
            <a:pPr marL="0" indent="0">
              <a:buNone/>
            </a:pPr>
            <a:endParaRPr lang="de-CH" sz="2400" dirty="0">
              <a:solidFill>
                <a:srgbClr val="7ECFFF"/>
              </a:solidFill>
              <a:latin typeface="Helvetica Neue" panose="02000503000000020004" pitchFamily="2" charset="0"/>
            </a:endParaRPr>
          </a:p>
          <a:p>
            <a:pPr marL="0" indent="0">
              <a:buNone/>
            </a:pPr>
            <a:r>
              <a:rPr lang="de-CH" sz="2400" dirty="0">
                <a:solidFill>
                  <a:srgbClr val="7ECFFF"/>
                </a:solidFill>
                <a:latin typeface="Helvetica Neue" panose="02000503000000020004" pitchFamily="2" charset="0"/>
              </a:rPr>
              <a:t>Hier findest Du eine Vorlage für eine Einsatzvereinbarung, um mit Citizen Scientists Aufgaben schriftlich festzuhalten: </a:t>
            </a:r>
            <a:r>
              <a:rPr lang="de-CH" sz="2400" dirty="0">
                <a:solidFill>
                  <a:srgbClr val="7ECFFF"/>
                </a:solidFill>
                <a:latin typeface="Helvetica Neue" panose="02000503000000020004" pitchFamily="2" charset="0"/>
                <a:hlinkClick r:id="rId3">
                  <a:extLst>
                    <a:ext uri="{A12FA001-AC4F-418D-AE19-62706E023703}">
                      <ahyp:hlinkClr xmlns:ahyp="http://schemas.microsoft.com/office/drawing/2018/hyperlinkcolor" val="tx"/>
                    </a:ext>
                  </a:extLst>
                </a:hlinkClick>
              </a:rPr>
              <a:t>Citizen Science Zürich Einsatzvereinbarung</a:t>
            </a:r>
            <a:endParaRPr lang="de-CH" sz="2400" dirty="0">
              <a:solidFill>
                <a:srgbClr val="7ECFFF"/>
              </a:solidFill>
              <a:latin typeface="Helvetica Neue" panose="02000503000000020004" pitchFamily="2" charset="0"/>
            </a:endParaRPr>
          </a:p>
        </p:txBody>
      </p:sp>
      <p:sp>
        <p:nvSpPr>
          <p:cNvPr id="8" name="Inhaltsplatzhalter 2">
            <a:extLst>
              <a:ext uri="{FF2B5EF4-FFF2-40B4-BE49-F238E27FC236}">
                <a16:creationId xmlns:a16="http://schemas.microsoft.com/office/drawing/2014/main" id="{E161E6EE-23BC-12E6-DF44-C48E6E71E736}"/>
              </a:ext>
            </a:extLst>
          </p:cNvPr>
          <p:cNvSpPr txBox="1">
            <a:spLocks/>
          </p:cNvSpPr>
          <p:nvPr/>
        </p:nvSpPr>
        <p:spPr>
          <a:xfrm>
            <a:off x="320651" y="1496282"/>
            <a:ext cx="5033547" cy="4518927"/>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spcBef>
                <a:spcPts val="0"/>
              </a:spcBef>
              <a:spcAft>
                <a:spcPts val="0"/>
              </a:spcAft>
              <a:buNone/>
            </a:pPr>
            <a:endParaRPr lang="de-CH" sz="2600" b="1" i="0" u="none" strike="noStrike">
              <a:solidFill>
                <a:srgbClr val="7ECFFF"/>
              </a:solidFill>
              <a:effectLst/>
              <a:highlight>
                <a:srgbClr val="000000"/>
              </a:highlight>
              <a:latin typeface="Helvetica Neue" panose="02000503000000020004"/>
              <a:ea typeface="Helvetica Neue" panose="02000503000000020004" pitchFamily="2" charset="0"/>
              <a:cs typeface="Helvetica Neue" panose="02000503000000020004" pitchFamily="2" charset="0"/>
            </a:endParaRPr>
          </a:p>
          <a:p>
            <a:pPr marL="0" indent="0">
              <a:spcBef>
                <a:spcPts val="0"/>
              </a:spcBef>
              <a:buNone/>
            </a:pPr>
            <a:endParaRPr lang="de-CH" sz="1600" b="0">
              <a:effectLs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2" name="Abgerundetes Rechteck 1">
            <a:hlinkClick r:id="rId4" action="ppaction://hlinksldjump"/>
            <a:extLst>
              <a:ext uri="{FF2B5EF4-FFF2-40B4-BE49-F238E27FC236}">
                <a16:creationId xmlns:a16="http://schemas.microsoft.com/office/drawing/2014/main" id="{1AC2C15C-E080-A1FA-34CD-806C01DDA88E}"/>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0" name="Abgerundetes Rechteck 6">
            <a:hlinkClick r:id="" action="ppaction://hlinkshowjump?jump=previousslide"/>
            <a:extLst>
              <a:ext uri="{FF2B5EF4-FFF2-40B4-BE49-F238E27FC236}">
                <a16:creationId xmlns:a16="http://schemas.microsoft.com/office/drawing/2014/main" id="{A73B781B-3F3D-4851-A24F-D2B7B5D06758}"/>
              </a:ext>
            </a:extLst>
          </p:cNvPr>
          <p:cNvSpPr/>
          <p:nvPr/>
        </p:nvSpPr>
        <p:spPr>
          <a:xfrm>
            <a:off x="8861927"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 name="Content Placeholder 13">
            <a:extLst>
              <a:ext uri="{FF2B5EF4-FFF2-40B4-BE49-F238E27FC236}">
                <a16:creationId xmlns:a16="http://schemas.microsoft.com/office/drawing/2014/main" id="{C52A9A82-00AE-4F8C-AA4C-A3A3A75E55B2}"/>
              </a:ext>
            </a:extLst>
          </p:cNvPr>
          <p:cNvSpPr>
            <a:spLocks noGrp="1"/>
          </p:cNvSpPr>
          <p:nvPr>
            <p:ph idx="11"/>
          </p:nvPr>
        </p:nvSpPr>
        <p:spPr/>
        <p:txBody>
          <a:bodyPr>
            <a:normAutofit/>
          </a:bodyPr>
          <a:lstStyle/>
          <a:p>
            <a:pPr marL="0" indent="0">
              <a:buNone/>
            </a:pPr>
            <a:r>
              <a:rPr lang="de-CH" sz="2400" i="0" u="none" strike="noStrike">
                <a:solidFill>
                  <a:srgbClr val="7ECFFF"/>
                </a:solidFill>
                <a:effectLst/>
                <a:highlight>
                  <a:srgbClr val="000000"/>
                </a:highlight>
                <a:latin typeface="Helvetica Neue" panose="02000503000000020004"/>
                <a:ea typeface="Helvetica Neue" panose="02000503000000020004" pitchFamily="2" charset="0"/>
                <a:cs typeface="Helvetica Neue" panose="02000503000000020004" pitchFamily="2" charset="0"/>
              </a:rPr>
              <a:t>Weiterführende Informationen:</a:t>
            </a:r>
            <a:r>
              <a:rPr lang="de-CH" sz="2400" i="0" u="none" strike="noStrike">
                <a:solidFill>
                  <a:srgbClr val="7ECFFF"/>
                </a:solidFill>
                <a:effectLst/>
                <a:latin typeface="Helvetica Neue" panose="02000503000000020004"/>
                <a:ea typeface="Helvetica Neue" panose="02000503000000020004" pitchFamily="2" charset="0"/>
                <a:cs typeface="Helvetica Neue" panose="02000503000000020004" pitchFamily="2" charset="0"/>
              </a:rPr>
              <a:t> </a:t>
            </a:r>
            <a:r>
              <a:rPr lang="de-CH" sz="2400" i="0" u="none" strike="noStrike">
                <a:solidFill>
                  <a:srgbClr val="000000"/>
                </a:solidFill>
                <a:effectLst/>
                <a:latin typeface="Helvetica Neue" panose="02000503000000020004" pitchFamily="2" charset="0"/>
              </a:rPr>
              <a:t>Neben der Kommunikation der unterschiedlichen Rollen und Aufgaben im Projektverlauf sind auch interaktivere Formate geeignet, um unterschiedliche Partizipationsgrade transparent zu machen. </a:t>
            </a:r>
          </a:p>
          <a:p>
            <a:endParaRPr lang="en-CH"/>
          </a:p>
        </p:txBody>
      </p:sp>
      <p:pic>
        <p:nvPicPr>
          <p:cNvPr id="13" name="Graphic 12">
            <a:extLst>
              <a:ext uri="{FF2B5EF4-FFF2-40B4-BE49-F238E27FC236}">
                <a16:creationId xmlns:a16="http://schemas.microsoft.com/office/drawing/2014/main" id="{BFD83780-8647-4848-A86D-83352F4860A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10904" y="-3086"/>
            <a:ext cx="540000" cy="540000"/>
          </a:xfrm>
          <a:prstGeom prst="rect">
            <a:avLst/>
          </a:prstGeom>
        </p:spPr>
      </p:pic>
    </p:spTree>
    <p:extLst>
      <p:ext uri="{BB962C8B-B14F-4D97-AF65-F5344CB8AC3E}">
        <p14:creationId xmlns:p14="http://schemas.microsoft.com/office/powerpoint/2010/main" val="1874897517"/>
      </p:ext>
    </p:extLst>
  </p:cSld>
  <p:clrMapOvr>
    <a:masterClrMapping/>
  </p:clrMapOvr>
  <p:transition spd="slow" advClick="0">
    <p:push dir="u"/>
  </p:transition>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7ECFFF"/>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indent="0" algn="ctr" rtl="0">
              <a:spcBef>
                <a:spcPts val="1400"/>
              </a:spcBef>
              <a:spcAft>
                <a:spcPts val="1400"/>
              </a:spcAft>
              <a:buNone/>
            </a:pPr>
            <a:r>
              <a:rPr lang="de-CH" b="1" i="0" u="none" strike="noStrike" dirty="0">
                <a:solidFill>
                  <a:srgbClr val="000000"/>
                </a:solidFill>
                <a:effectLst/>
                <a:latin typeface="Helvetica Neue" panose="02000503000000020004"/>
              </a:rPr>
              <a:t>Werden Citizen Scientists zur </a:t>
            </a:r>
            <a:br>
              <a:rPr lang="de-CH" b="1" i="0" u="none" strike="noStrike" dirty="0">
                <a:solidFill>
                  <a:srgbClr val="000000"/>
                </a:solidFill>
                <a:effectLst/>
                <a:latin typeface="Helvetica Neue" panose="02000503000000020004"/>
              </a:rPr>
            </a:br>
            <a:r>
              <a:rPr lang="de-CH" b="1" i="0" u="none" strike="noStrike" dirty="0">
                <a:solidFill>
                  <a:srgbClr val="000000"/>
                </a:solidFill>
                <a:effectLst/>
                <a:latin typeface="Helvetica Neue" panose="02000503000000020004"/>
              </a:rPr>
              <a:t>Zusammenarbeit und Ko-Kreation ermutigt?</a:t>
            </a:r>
            <a:endParaRPr lang="de-DE" b="1" dirty="0">
              <a:latin typeface="Helvetica Neue" panose="02000503000000020004"/>
            </a:endParaRPr>
          </a:p>
        </p:txBody>
      </p:sp>
      <p:sp>
        <p:nvSpPr>
          <p:cNvPr id="7" name="Abgerundetes Rechteck 4">
            <a:hlinkClick r:id="rId2" action="ppaction://hlinksldjump"/>
            <a:extLst>
              <a:ext uri="{FF2B5EF4-FFF2-40B4-BE49-F238E27FC236}">
                <a16:creationId xmlns:a16="http://schemas.microsoft.com/office/drawing/2014/main" id="{4D7538AE-C3A2-438A-9941-BC85B556FE1C}"/>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8" name="Abgerundetes Rechteck 5">
            <a:hlinkClick r:id="rId3" action="ppaction://hlinksldjump"/>
            <a:extLst>
              <a:ext uri="{FF2B5EF4-FFF2-40B4-BE49-F238E27FC236}">
                <a16:creationId xmlns:a16="http://schemas.microsoft.com/office/drawing/2014/main" id="{8011DF87-9FA1-445B-A4D1-FE90D121CA8D}"/>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150012418"/>
      </p:ext>
    </p:extLst>
  </p:cSld>
  <p:clrMapOvr>
    <a:masterClrMapping/>
  </p:clrMapOvr>
  <p:transition spd="slow" advClick="0">
    <p:push di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s Rechteck 4">
            <a:hlinkClick r:id="rId3" action="ppaction://hlinksldjump"/>
            <a:extLst>
              <a:ext uri="{FF2B5EF4-FFF2-40B4-BE49-F238E27FC236}">
                <a16:creationId xmlns:a16="http://schemas.microsoft.com/office/drawing/2014/main" id="{0ABB6F6E-08BA-FDAA-B818-CA8478410184}"/>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4" action="ppaction://hlinksldjump"/>
            <a:extLst>
              <a:ext uri="{FF2B5EF4-FFF2-40B4-BE49-F238E27FC236}">
                <a16:creationId xmlns:a16="http://schemas.microsoft.com/office/drawing/2014/main" id="{DFEE9F93-4B16-D5B1-5751-8E100651D14B}"/>
              </a:ext>
            </a:extLst>
          </p:cNvPr>
          <p:cNvSpPr/>
          <p:nvPr/>
        </p:nvSpPr>
        <p:spPr>
          <a:xfrm>
            <a:off x="8861108"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9" name="Content Placeholder 8">
            <a:extLst>
              <a:ext uri="{FF2B5EF4-FFF2-40B4-BE49-F238E27FC236}">
                <a16:creationId xmlns:a16="http://schemas.microsoft.com/office/drawing/2014/main" id="{CE1DB3B6-5081-474F-94E9-2B709FE5370D}"/>
              </a:ext>
            </a:extLst>
          </p:cNvPr>
          <p:cNvSpPr>
            <a:spLocks noGrp="1"/>
          </p:cNvSpPr>
          <p:nvPr>
            <p:ph idx="1"/>
          </p:nvPr>
        </p:nvSpPr>
        <p:spPr/>
        <p:txBody>
          <a:bodyPr/>
          <a:lstStyle/>
          <a:p>
            <a:pPr marL="0" indent="0">
              <a:buNone/>
            </a:pPr>
            <a:r>
              <a:rPr lang="de-CH" sz="2400" b="1" i="0" u="none" strike="noStrike" dirty="0">
                <a:effectLst/>
                <a:highlight>
                  <a:srgbClr val="BED201"/>
                </a:highlight>
                <a:latin typeface="Helvetica Neue" panose="02000503000000020004"/>
              </a:rPr>
              <a:t>Reflexion:</a:t>
            </a:r>
            <a:r>
              <a:rPr lang="de-CH" sz="2400" b="1" i="0" u="none" strike="noStrike" dirty="0">
                <a:effectLst/>
                <a:latin typeface="Helvetica Neue" panose="02000503000000020004"/>
              </a:rPr>
              <a:t> </a:t>
            </a:r>
            <a:r>
              <a:rPr lang="de-CH" sz="2400" b="1" i="0" u="none" strike="noStrike" dirty="0">
                <a:solidFill>
                  <a:srgbClr val="000000"/>
                </a:solidFill>
                <a:effectLst/>
                <a:latin typeface="Helvetica Neue" panose="02000503000000020004" pitchFamily="2" charset="0"/>
              </a:rPr>
              <a:t>Welche Möglichkeiten zum Austausch und zur Zusammenarbeit wurden geschaffen und sind diese für alle zugänglich und verständlich? </a:t>
            </a:r>
          </a:p>
          <a:p>
            <a:pPr marL="0" indent="0">
              <a:buNone/>
            </a:pPr>
            <a:r>
              <a:rPr lang="de-CH" sz="2400" b="1" i="0" u="none" strike="noStrike" dirty="0">
                <a:solidFill>
                  <a:srgbClr val="000000"/>
                </a:solidFill>
                <a:effectLst/>
                <a:latin typeface="Helvetica Neue" panose="02000503000000020004" pitchFamily="2" charset="0"/>
              </a:rPr>
              <a:t>Wie können Citizen Scientists Feedback anbringen oder Fragen stellen? </a:t>
            </a:r>
          </a:p>
          <a:p>
            <a:pPr marL="0" indent="0" rtl="0">
              <a:spcAft>
                <a:spcPts val="0"/>
              </a:spcAft>
              <a:buNone/>
            </a:pPr>
            <a:endParaRPr lang="de-CH" sz="1600" b="1" dirty="0">
              <a:solidFill>
                <a:srgbClr val="BED201"/>
              </a:solidFill>
              <a:latin typeface="Helvetica Neue" panose="02000503000000020004" pitchFamily="2" charset="0"/>
            </a:endParaRPr>
          </a:p>
          <a:p>
            <a:pPr marL="0" indent="0" rtl="0">
              <a:spcAft>
                <a:spcPts val="0"/>
              </a:spcAft>
              <a:buNone/>
            </a:pPr>
            <a:r>
              <a:rPr lang="de-CH" sz="1600" b="1" dirty="0">
                <a:solidFill>
                  <a:srgbClr val="BED201"/>
                </a:solidFill>
                <a:latin typeface="Helvetica Neue" panose="02000503000000020004" pitchFamily="2" charset="0"/>
              </a:rPr>
              <a:t>Nimm Dir etwas Zeit / Überprüfe Deinen Projektplan und ergänze ihn allenfalls</a:t>
            </a:r>
            <a:endParaRPr lang="de-CH" sz="1600" b="1" dirty="0">
              <a:solidFill>
                <a:srgbClr val="BED201"/>
              </a:solidFill>
              <a:effectLst/>
            </a:endParaRPr>
          </a:p>
        </p:txBody>
      </p:sp>
      <p:sp>
        <p:nvSpPr>
          <p:cNvPr id="11" name="Content Placeholder 10">
            <a:extLst>
              <a:ext uri="{FF2B5EF4-FFF2-40B4-BE49-F238E27FC236}">
                <a16:creationId xmlns:a16="http://schemas.microsoft.com/office/drawing/2014/main" id="{6C45AB72-EADA-43F2-8F46-86F4D788D1EB}"/>
              </a:ext>
            </a:extLst>
          </p:cNvPr>
          <p:cNvSpPr>
            <a:spLocks noGrp="1"/>
          </p:cNvSpPr>
          <p:nvPr>
            <p:ph idx="10"/>
          </p:nvPr>
        </p:nvSpPr>
        <p:spPr/>
        <p:txBody>
          <a:bodyPr/>
          <a:lstStyle/>
          <a:p>
            <a:pPr marL="0" indent="0">
              <a:buNone/>
            </a:pPr>
            <a:r>
              <a:rPr lang="en-US" sz="1200"/>
              <a:t>Quelle: </a:t>
            </a:r>
            <a:r>
              <a:rPr lang="de-DE" sz="1200">
                <a:hlinkClick r:id="rId5">
                  <a:extLst>
                    <a:ext uri="{A12FA001-AC4F-418D-AE19-62706E023703}">
                      <ahyp:hlinkClr xmlns:ahyp="http://schemas.microsoft.com/office/drawing/2018/hyperlinkcolor" val="tx"/>
                    </a:ext>
                  </a:extLst>
                </a:hlinkClick>
              </a:rPr>
              <a:t>Qualitätskriterien für Citizen Science Projekte auf Österreich forscht</a:t>
            </a:r>
            <a:r>
              <a:rPr lang="de-DE" sz="1200"/>
              <a:t>, S.4.</a:t>
            </a:r>
            <a:r>
              <a:rPr lang="en-US" sz="1200"/>
              <a:t> </a:t>
            </a:r>
            <a:endParaRPr lang="de-CH" sz="1200"/>
          </a:p>
        </p:txBody>
      </p:sp>
      <p:sp>
        <p:nvSpPr>
          <p:cNvPr id="12" name="Text Placeholder 11">
            <a:extLst>
              <a:ext uri="{FF2B5EF4-FFF2-40B4-BE49-F238E27FC236}">
                <a16:creationId xmlns:a16="http://schemas.microsoft.com/office/drawing/2014/main" id="{C73E8C35-FD0C-4B4B-A038-F7731C61513E}"/>
              </a:ext>
            </a:extLst>
          </p:cNvPr>
          <p:cNvSpPr>
            <a:spLocks noGrp="1"/>
          </p:cNvSpPr>
          <p:nvPr>
            <p:ph type="body" sz="quarter" idx="13"/>
          </p:nvPr>
        </p:nvSpPr>
        <p:spPr/>
        <p:txBody>
          <a:bodyPr>
            <a:normAutofit lnSpcReduction="10000"/>
          </a:bodyPr>
          <a:lstStyle/>
          <a:p>
            <a:pPr marL="0" indent="0">
              <a:spcBef>
                <a:spcPts val="0"/>
              </a:spcBef>
              <a:buNone/>
            </a:pPr>
            <a:r>
              <a:rPr lang="de-CH" sz="1600" b="1" dirty="0">
                <a:solidFill>
                  <a:srgbClr val="80CECE"/>
                </a:solidFill>
                <a:highlight>
                  <a:srgbClr val="000000"/>
                </a:highlight>
                <a:latin typeface="Helvetica Neue" panose="02000503000000020004"/>
              </a:rPr>
              <a:t>Hinweis:</a:t>
            </a:r>
            <a:r>
              <a:rPr lang="de-CH" sz="1600" dirty="0">
                <a:highlight>
                  <a:srgbClr val="80CECE"/>
                </a:highlight>
                <a:latin typeface="Helvetica Neue" panose="02000503000000020004"/>
              </a:rPr>
              <a:t> </a:t>
            </a:r>
            <a:r>
              <a:rPr lang="de-CH" sz="1600" i="0" u="none" strike="noStrike" dirty="0">
                <a:solidFill>
                  <a:srgbClr val="000000"/>
                </a:solidFill>
                <a:effectLst/>
                <a:latin typeface="Helvetica Neue" panose="02000503000000020004" pitchFamily="2" charset="0"/>
              </a:rPr>
              <a:t>Citizen Scientists müssen in Deinem Projekt in mindestens eine der folgenden Projektphasen involviert sein:</a:t>
            </a:r>
          </a:p>
          <a:p>
            <a:pPr marL="0" indent="0">
              <a:spcBef>
                <a:spcPts val="0"/>
              </a:spcBef>
              <a:buNone/>
            </a:pPr>
            <a:endParaRPr lang="de-CH" sz="1600" i="0" u="none" strike="noStrike" dirty="0">
              <a:solidFill>
                <a:srgbClr val="000000"/>
              </a:solidFill>
              <a:effectLst/>
              <a:latin typeface="Helvetica Neue" panose="02000503000000020004" pitchFamily="2" charset="0"/>
            </a:endParaRPr>
          </a:p>
          <a:p>
            <a:pPr marL="285750" indent="-285750">
              <a:spcBef>
                <a:spcPts val="0"/>
              </a:spcBef>
              <a:buFont typeface="Arial" panose="020B0604020202020204" pitchFamily="34" charset="0"/>
              <a:buChar char="•"/>
            </a:pPr>
            <a:r>
              <a:rPr lang="de-CH" sz="1600" i="0" u="none" strike="noStrike" dirty="0">
                <a:solidFill>
                  <a:srgbClr val="000000"/>
                </a:solidFill>
                <a:effectLst/>
                <a:latin typeface="Helvetica Neue" panose="02000503000000020004" pitchFamily="2" charset="0"/>
              </a:rPr>
              <a:t>Themenfindung und Formulierung der Forschungsfrage</a:t>
            </a:r>
          </a:p>
          <a:p>
            <a:pPr marL="285750" indent="-285750">
              <a:spcBef>
                <a:spcPts val="0"/>
              </a:spcBef>
              <a:buFont typeface="Arial" panose="020B0604020202020204" pitchFamily="34" charset="0"/>
              <a:buChar char="•"/>
            </a:pPr>
            <a:r>
              <a:rPr lang="de-CH" sz="1600" i="0" u="none" strike="noStrike" dirty="0">
                <a:solidFill>
                  <a:srgbClr val="000000"/>
                </a:solidFill>
                <a:effectLst/>
                <a:latin typeface="Helvetica Neue" panose="02000503000000020004" pitchFamily="2" charset="0"/>
              </a:rPr>
              <a:t>Methodengestaltung</a:t>
            </a:r>
          </a:p>
          <a:p>
            <a:pPr marL="285750" indent="-285750">
              <a:spcBef>
                <a:spcPts val="0"/>
              </a:spcBef>
              <a:buFont typeface="Arial" panose="020B0604020202020204" pitchFamily="34" charset="0"/>
              <a:buChar char="•"/>
            </a:pPr>
            <a:r>
              <a:rPr lang="de-CH" sz="1600" i="0" u="none" strike="noStrike" dirty="0">
                <a:solidFill>
                  <a:srgbClr val="000000"/>
                </a:solidFill>
                <a:effectLst/>
                <a:latin typeface="Helvetica Neue" panose="02000503000000020004" pitchFamily="2" charset="0"/>
              </a:rPr>
              <a:t>Datengewinnung bzw. -sammlung</a:t>
            </a:r>
          </a:p>
          <a:p>
            <a:pPr marL="285750" indent="-285750">
              <a:spcBef>
                <a:spcPts val="0"/>
              </a:spcBef>
              <a:buFont typeface="Arial" panose="020B0604020202020204" pitchFamily="34" charset="0"/>
              <a:buChar char="•"/>
            </a:pPr>
            <a:r>
              <a:rPr lang="de-CH" sz="1600" i="0" u="none" strike="noStrike" dirty="0">
                <a:solidFill>
                  <a:srgbClr val="000000"/>
                </a:solidFill>
                <a:effectLst/>
                <a:latin typeface="Helvetica Neue" panose="02000503000000020004" pitchFamily="2" charset="0"/>
              </a:rPr>
              <a:t>Datenanalyse und -interpretation</a:t>
            </a:r>
          </a:p>
          <a:p>
            <a:pPr marL="285750" indent="-285750">
              <a:spcBef>
                <a:spcPts val="0"/>
              </a:spcBef>
              <a:buFont typeface="Arial" panose="020B0604020202020204" pitchFamily="34" charset="0"/>
              <a:buChar char="•"/>
            </a:pPr>
            <a:r>
              <a:rPr lang="de-CH" sz="1600" i="0" u="none" strike="noStrike" dirty="0">
                <a:solidFill>
                  <a:srgbClr val="000000"/>
                </a:solidFill>
                <a:effectLst/>
                <a:latin typeface="Helvetica Neue" panose="02000503000000020004" pitchFamily="2" charset="0"/>
              </a:rPr>
              <a:t>Veröffentlichung der Ergebnisse</a:t>
            </a:r>
          </a:p>
          <a:p>
            <a:pPr marL="285750" indent="-285750">
              <a:spcBef>
                <a:spcPts val="0"/>
              </a:spcBef>
              <a:buFont typeface="Arial" panose="020B0604020202020204" pitchFamily="34" charset="0"/>
              <a:buChar char="•"/>
            </a:pPr>
            <a:r>
              <a:rPr lang="de-CH" sz="1600" i="0" u="none" strike="noStrike" dirty="0">
                <a:solidFill>
                  <a:srgbClr val="000000"/>
                </a:solidFill>
                <a:effectLst/>
                <a:latin typeface="Helvetica Neue" panose="02000503000000020004" pitchFamily="2" charset="0"/>
              </a:rPr>
              <a:t>Project </a:t>
            </a:r>
            <a:r>
              <a:rPr lang="de-CH" sz="1600" i="0" u="none" strike="noStrike" dirty="0" err="1">
                <a:solidFill>
                  <a:srgbClr val="000000"/>
                </a:solidFill>
                <a:effectLst/>
                <a:latin typeface="Helvetica Neue" panose="02000503000000020004" pitchFamily="2" charset="0"/>
              </a:rPr>
              <a:t>Governance</a:t>
            </a:r>
            <a:r>
              <a:rPr lang="de-CH" sz="1600" i="0" u="none" strike="noStrike" dirty="0">
                <a:solidFill>
                  <a:srgbClr val="000000"/>
                </a:solidFill>
                <a:effectLst/>
                <a:latin typeface="Helvetica Neue" panose="02000503000000020004" pitchFamily="2" charset="0"/>
              </a:rPr>
              <a:t> (Steuerung, Verwaltung und Begleitung)</a:t>
            </a:r>
          </a:p>
        </p:txBody>
      </p:sp>
      <p:pic>
        <p:nvPicPr>
          <p:cNvPr id="13" name="Graphic 12">
            <a:extLst>
              <a:ext uri="{FF2B5EF4-FFF2-40B4-BE49-F238E27FC236}">
                <a16:creationId xmlns:a16="http://schemas.microsoft.com/office/drawing/2014/main" id="{712594B2-B987-445A-B617-1FFEF46F1D7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610904" y="-3086"/>
            <a:ext cx="540000" cy="540000"/>
          </a:xfrm>
          <a:prstGeom prst="rect">
            <a:avLst/>
          </a:prstGeom>
        </p:spPr>
      </p:pic>
    </p:spTree>
    <p:extLst>
      <p:ext uri="{BB962C8B-B14F-4D97-AF65-F5344CB8AC3E}">
        <p14:creationId xmlns:p14="http://schemas.microsoft.com/office/powerpoint/2010/main" val="1505904938"/>
      </p:ext>
    </p:extLst>
  </p:cSld>
  <p:clrMapOvr>
    <a:masterClrMapping/>
  </p:clrMapOvr>
  <p:transition spd="slow" advClick="0">
    <p:push dir="u"/>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s Rechteck 4">
            <a:hlinkClick r:id="rId2" action="ppaction://hlinksldjump"/>
            <a:extLst>
              <a:ext uri="{FF2B5EF4-FFF2-40B4-BE49-F238E27FC236}">
                <a16:creationId xmlns:a16="http://schemas.microsoft.com/office/drawing/2014/main" id="{6D1B6582-6112-99F2-3B9F-C80ECB5802AB}"/>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3" action="ppaction://hlinksldjump"/>
            <a:extLst>
              <a:ext uri="{FF2B5EF4-FFF2-40B4-BE49-F238E27FC236}">
                <a16:creationId xmlns:a16="http://schemas.microsoft.com/office/drawing/2014/main" id="{3E32BB0F-D44F-3407-8B54-9D08E3460E84}"/>
              </a:ext>
            </a:extLst>
          </p:cNvPr>
          <p:cNvSpPr/>
          <p:nvPr/>
        </p:nvSpPr>
        <p:spPr>
          <a:xfrm>
            <a:off x="8862037"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Content Placeholder 5">
            <a:extLst>
              <a:ext uri="{FF2B5EF4-FFF2-40B4-BE49-F238E27FC236}">
                <a16:creationId xmlns:a16="http://schemas.microsoft.com/office/drawing/2014/main" id="{D7557E6B-A464-4251-AFDC-524302F209EC}"/>
              </a:ext>
            </a:extLst>
          </p:cNvPr>
          <p:cNvSpPr>
            <a:spLocks noGrp="1"/>
          </p:cNvSpPr>
          <p:nvPr>
            <p:ph idx="10"/>
          </p:nvPr>
        </p:nvSpPr>
        <p:spPr/>
        <p:txBody>
          <a:bodyPr/>
          <a:lstStyle/>
          <a:p>
            <a:r>
              <a:rPr lang="en-US" sz="1200">
                <a:latin typeface="Helvetica Neue" panose="02000503000000020004"/>
              </a:rPr>
              <a:t>1  «10 Schweizer Citizen-Science-</a:t>
            </a:r>
            <a:r>
              <a:rPr lang="en-US" sz="1200" err="1">
                <a:latin typeface="Helvetica Neue" panose="02000503000000020004"/>
              </a:rPr>
              <a:t>Prinzipien</a:t>
            </a:r>
            <a:r>
              <a:rPr lang="en-US" sz="1200">
                <a:latin typeface="Helvetica Neue" panose="02000503000000020004"/>
              </a:rPr>
              <a:t>»: </a:t>
            </a:r>
            <a:r>
              <a:rPr lang="en-US" sz="1200">
                <a:latin typeface="Helvetica Neue" panose="02000503000000020004"/>
                <a:hlinkClick r:id="rId4">
                  <a:extLst>
                    <a:ext uri="{A12FA001-AC4F-418D-AE19-62706E023703}">
                      <ahyp:hlinkClr xmlns:ahyp="http://schemas.microsoft.com/office/drawing/2018/hyperlinkcolor" val="tx"/>
                    </a:ext>
                  </a:extLst>
                </a:hlinkClick>
              </a:rPr>
              <a:t>Prinzip 4 </a:t>
            </a:r>
            <a:r>
              <a:rPr lang="de-CH" sz="1200" b="1" i="0" u="none" strike="noStrike">
                <a:effectLst/>
                <a:latin typeface="Helvetica Neue" panose="02000503000000020004"/>
                <a:hlinkClick r:id="rId4">
                  <a:extLst>
                    <a:ext uri="{A12FA001-AC4F-418D-AE19-62706E023703}">
                      <ahyp:hlinkClr xmlns:ahyp="http://schemas.microsoft.com/office/drawing/2018/hyperlinkcolor" val="tx"/>
                    </a:ext>
                  </a:extLst>
                </a:hlinkClick>
              </a:rPr>
              <a:t>«</a:t>
            </a:r>
            <a:r>
              <a:rPr lang="en-US" sz="1200" i="0" u="none" strike="noStrike" err="1">
                <a:effectLst/>
                <a:latin typeface="Helvetica Neue" panose="02000503000000020004"/>
                <a:hlinkClick r:id="rId4">
                  <a:extLst>
                    <a:ext uri="{A12FA001-AC4F-418D-AE19-62706E023703}">
                      <ahyp:hlinkClr xmlns:ahyp="http://schemas.microsoft.com/office/drawing/2018/hyperlinkcolor" val="tx"/>
                    </a:ext>
                  </a:extLst>
                </a:hlinkClick>
              </a:rPr>
              <a:t>Partizipationsgrad</a:t>
            </a:r>
            <a:r>
              <a:rPr lang="de-CH" sz="1200" i="0" u="none" strike="noStrike">
                <a:effectLst/>
                <a:latin typeface="Helvetica Neue" panose="02000503000000020004"/>
                <a:hlinkClick r:id="rId4">
                  <a:extLst>
                    <a:ext uri="{A12FA001-AC4F-418D-AE19-62706E023703}">
                      <ahyp:hlinkClr xmlns:ahyp="http://schemas.microsoft.com/office/drawing/2018/hyperlinkcolor" val="tx"/>
                    </a:ext>
                  </a:extLst>
                </a:hlinkClick>
              </a:rPr>
              <a:t>»</a:t>
            </a:r>
            <a:endParaRPr lang="de-CH" sz="1200">
              <a:latin typeface="Helvetica Neue" panose="02000503000000020004"/>
            </a:endParaRPr>
          </a:p>
        </p:txBody>
      </p:sp>
      <p:sp>
        <p:nvSpPr>
          <p:cNvPr id="8" name="Content Placeholder 7">
            <a:extLst>
              <a:ext uri="{FF2B5EF4-FFF2-40B4-BE49-F238E27FC236}">
                <a16:creationId xmlns:a16="http://schemas.microsoft.com/office/drawing/2014/main" id="{993ED54D-628E-4553-9929-B7720789815B}"/>
              </a:ext>
            </a:extLst>
          </p:cNvPr>
          <p:cNvSpPr>
            <a:spLocks noGrp="1"/>
          </p:cNvSpPr>
          <p:nvPr>
            <p:ph idx="11"/>
          </p:nvPr>
        </p:nvSpPr>
        <p:spPr/>
        <p:txBody>
          <a:bodyPr/>
          <a:lstStyle/>
          <a:p>
            <a:pPr marL="0" indent="0" rtl="0">
              <a:spcAft>
                <a:spcPts val="0"/>
              </a:spcAft>
              <a:buNone/>
            </a:pPr>
            <a:r>
              <a:rPr lang="de-CH" sz="2400" b="1" i="0" u="none" strike="noStrike" dirty="0">
                <a:effectLst/>
                <a:highlight>
                  <a:srgbClr val="BED201"/>
                </a:highlight>
                <a:latin typeface="Helvetica Neue" panose="02000503000000020004"/>
              </a:rPr>
              <a:t>Reflexion:</a:t>
            </a:r>
            <a:r>
              <a:rPr lang="de-CH" sz="2400" b="1" i="0" u="none" strike="noStrike" dirty="0">
                <a:effectLst/>
                <a:latin typeface="Helvetica Neue" panose="02000503000000020004"/>
              </a:rPr>
              <a:t> </a:t>
            </a:r>
            <a:r>
              <a:rPr lang="de-CH" sz="2400" b="1" i="0" u="none" strike="noStrike" dirty="0">
                <a:solidFill>
                  <a:srgbClr val="000000"/>
                </a:solidFill>
                <a:effectLst/>
                <a:latin typeface="Helvetica Neue" panose="02000503000000020004"/>
              </a:rPr>
              <a:t>Was könnten Möglichkeiten sein, mit denen Du Citizen Scientists zur Mitwirkung ermutigen kannst?</a:t>
            </a:r>
          </a:p>
          <a:p>
            <a:pPr marL="0" indent="0" rtl="0">
              <a:spcAft>
                <a:spcPts val="0"/>
              </a:spcAft>
              <a:buNone/>
            </a:pPr>
            <a:endParaRPr lang="de-CH" sz="2400" b="1" i="0" u="none" strike="noStrike" dirty="0">
              <a:solidFill>
                <a:srgbClr val="000000"/>
              </a:solidFill>
              <a:effectLst/>
              <a:latin typeface="Helvetica Neue" panose="02000503000000020004"/>
            </a:endParaRPr>
          </a:p>
          <a:p>
            <a:pPr marL="0" indent="0" rtl="0">
              <a:spcAft>
                <a:spcPts val="0"/>
              </a:spcAft>
              <a:buNone/>
            </a:pPr>
            <a:r>
              <a:rPr lang="de-CH" sz="2400" b="1" i="0" u="none" strike="noStrike" dirty="0">
                <a:solidFill>
                  <a:srgbClr val="000000"/>
                </a:solidFill>
                <a:effectLst/>
                <a:latin typeface="Helvetica Neue" panose="02000503000000020004"/>
              </a:rPr>
              <a:t>Wie können Citizen Scientists Feedback anbringen oder Fragen stellen?  </a:t>
            </a:r>
            <a:endParaRPr lang="de-CH" sz="3600" b="1" dirty="0">
              <a:effectLst/>
              <a:latin typeface="Helvetica Neue" panose="02000503000000020004"/>
            </a:endParaRPr>
          </a:p>
          <a:p>
            <a:pPr marL="0" indent="0">
              <a:buNone/>
            </a:pPr>
            <a:endParaRPr lang="de-CH" sz="2400" b="1" dirty="0">
              <a:effectLst/>
              <a:latin typeface="Helvetica Neue" panose="02000503000000020004"/>
            </a:endParaRPr>
          </a:p>
          <a:p>
            <a:pPr marL="0" indent="0" rtl="0">
              <a:spcAft>
                <a:spcPts val="0"/>
              </a:spcAft>
              <a:buNone/>
            </a:pPr>
            <a:r>
              <a:rPr lang="de-CH" sz="1600" b="1" dirty="0">
                <a:solidFill>
                  <a:srgbClr val="BED201"/>
                </a:solidFill>
                <a:latin typeface="Helvetica Neue" panose="02000503000000020004" pitchFamily="2" charset="0"/>
              </a:rPr>
              <a:t>Nimm Dir etwas Zeit / Überprüfe Deinen Projektplan und ergänze ihn allenfalls</a:t>
            </a:r>
            <a:endParaRPr lang="de-CH" sz="1600" b="1" dirty="0">
              <a:solidFill>
                <a:srgbClr val="BED201"/>
              </a:solidFill>
              <a:effectLst/>
            </a:endParaRPr>
          </a:p>
        </p:txBody>
      </p:sp>
      <p:sp>
        <p:nvSpPr>
          <p:cNvPr id="10" name="Text Placeholder 9">
            <a:extLst>
              <a:ext uri="{FF2B5EF4-FFF2-40B4-BE49-F238E27FC236}">
                <a16:creationId xmlns:a16="http://schemas.microsoft.com/office/drawing/2014/main" id="{72819E63-7F10-444D-BD5A-CDCB4AA45905}"/>
              </a:ext>
            </a:extLst>
          </p:cNvPr>
          <p:cNvSpPr>
            <a:spLocks noGrp="1"/>
          </p:cNvSpPr>
          <p:nvPr>
            <p:ph type="body" sz="quarter" idx="12"/>
          </p:nvPr>
        </p:nvSpPr>
        <p:spPr/>
        <p:txBody>
          <a:bodyPr/>
          <a:lstStyle/>
          <a:p>
            <a:r>
              <a:rPr lang="de-CH" sz="1600" b="0">
                <a:effectLst/>
                <a:latin typeface="Helvetica Neue" panose="02000503000000020004"/>
              </a:rPr>
              <a:t>«Der Partizipationsgrad soll für alle Projektteam-Mitglieder deutlich gemacht werden, bevor das Projekt beginnt. Die Beteiligung kann auch die Initiierung und Entwicklung von Forschungsfragen, die Ausarbeitung der Methode, das Sammeln, Analysieren, Verwalten, Auswerten und Verbreiten der Daten, die Kommunikation der Resultate und die Leitung des Projekts betreffen.»</a:t>
            </a:r>
            <a:r>
              <a:rPr lang="de-CH" sz="1600" b="0" baseline="30000">
                <a:effectLst/>
                <a:latin typeface="Helvetica Neue" panose="02000503000000020004"/>
              </a:rPr>
              <a:t>1</a:t>
            </a:r>
          </a:p>
        </p:txBody>
      </p:sp>
      <p:pic>
        <p:nvPicPr>
          <p:cNvPr id="12" name="Graphic 11">
            <a:extLst>
              <a:ext uri="{FF2B5EF4-FFF2-40B4-BE49-F238E27FC236}">
                <a16:creationId xmlns:a16="http://schemas.microsoft.com/office/drawing/2014/main" id="{E31FE3E2-A566-466B-8E32-50D0AF9D41E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10904" y="-3086"/>
            <a:ext cx="540000" cy="540000"/>
          </a:xfrm>
          <a:prstGeom prst="rect">
            <a:avLst/>
          </a:prstGeom>
        </p:spPr>
      </p:pic>
    </p:spTree>
    <p:extLst>
      <p:ext uri="{BB962C8B-B14F-4D97-AF65-F5344CB8AC3E}">
        <p14:creationId xmlns:p14="http://schemas.microsoft.com/office/powerpoint/2010/main" val="1932849887"/>
      </p:ext>
    </p:extLst>
  </p:cSld>
  <p:clrMapOvr>
    <a:masterClrMapping/>
  </p:clrMapOvr>
  <p:transition spd="slow" advClick="0">
    <p:push dir="u"/>
  </p:transition>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7ECFFF"/>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indent="0" algn="ctr" rtl="0">
              <a:spcBef>
                <a:spcPts val="1400"/>
              </a:spcBef>
              <a:spcAft>
                <a:spcPts val="1400"/>
              </a:spcAft>
              <a:buNone/>
            </a:pPr>
            <a:r>
              <a:rPr lang="de-CH" b="1" i="0" u="none" strike="noStrike" dirty="0">
                <a:solidFill>
                  <a:srgbClr val="000000"/>
                </a:solidFill>
                <a:effectLst/>
                <a:latin typeface="Helvetica Neue" panose="02000503000000020004" pitchFamily="2" charset="0"/>
              </a:rPr>
              <a:t>Gibt es besondere Voraussetzungen, </a:t>
            </a:r>
            <a:br>
              <a:rPr lang="de-CH" b="1" i="0" u="none" strike="noStrike" dirty="0">
                <a:solidFill>
                  <a:srgbClr val="000000"/>
                </a:solidFill>
                <a:effectLst/>
                <a:latin typeface="Helvetica Neue" panose="02000503000000020004" pitchFamily="2" charset="0"/>
              </a:rPr>
            </a:br>
            <a:r>
              <a:rPr lang="de-CH" b="1" i="0" u="none" strike="noStrike" dirty="0">
                <a:solidFill>
                  <a:srgbClr val="000000"/>
                </a:solidFill>
                <a:effectLst/>
                <a:latin typeface="Helvetica Neue" panose="02000503000000020004" pitchFamily="2" charset="0"/>
              </a:rPr>
              <a:t>die Citizen Scientists</a:t>
            </a:r>
            <a:r>
              <a:rPr lang="de-CH" dirty="0">
                <a:solidFill>
                  <a:srgbClr val="000000"/>
                </a:solidFill>
                <a:latin typeface="Helvetica Neue" panose="02000503000000020004" pitchFamily="2" charset="0"/>
              </a:rPr>
              <a:t> erfüllen </a:t>
            </a:r>
            <a:r>
              <a:rPr lang="de-CH" b="1" i="0" u="none" strike="noStrike" dirty="0">
                <a:solidFill>
                  <a:srgbClr val="000000"/>
                </a:solidFill>
                <a:effectLst/>
                <a:latin typeface="Helvetica Neue" panose="02000503000000020004" pitchFamily="2" charset="0"/>
              </a:rPr>
              <a:t>müssen, um am Projekt mitzuwirken?</a:t>
            </a:r>
            <a:endParaRPr lang="de-CH" b="1" dirty="0">
              <a:effectLst/>
            </a:endParaRPr>
          </a:p>
        </p:txBody>
      </p:sp>
      <p:sp>
        <p:nvSpPr>
          <p:cNvPr id="8" name="Abgerundetes Rechteck 4">
            <a:hlinkClick r:id="rId2" action="ppaction://hlinksldjump"/>
            <a:extLst>
              <a:ext uri="{FF2B5EF4-FFF2-40B4-BE49-F238E27FC236}">
                <a16:creationId xmlns:a16="http://schemas.microsoft.com/office/drawing/2014/main" id="{B1E4B5D0-5A74-4E27-8301-C9928CCA78FA}"/>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9" name="Abgerundetes Rechteck 5">
            <a:hlinkClick r:id="rId3" action="ppaction://hlinksldjump"/>
            <a:extLst>
              <a:ext uri="{FF2B5EF4-FFF2-40B4-BE49-F238E27FC236}">
                <a16:creationId xmlns:a16="http://schemas.microsoft.com/office/drawing/2014/main" id="{69C08942-2918-4AD5-A770-322BF3F5DFF8}"/>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2022042021"/>
      </p:ext>
    </p:extLst>
  </p:cSld>
  <p:clrMapOvr>
    <a:masterClrMapping/>
  </p:clrMapOvr>
  <p:transition spd="slow" advClick="0">
    <p:push dir="u"/>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1">
            <a:hlinkClick r:id="rId2" action="ppaction://hlinksldjump"/>
            <a:extLst>
              <a:ext uri="{FF2B5EF4-FFF2-40B4-BE49-F238E27FC236}">
                <a16:creationId xmlns:a16="http://schemas.microsoft.com/office/drawing/2014/main" id="{BD0CC4B8-642A-E956-4E0B-93E19FC1C8B2}"/>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rId3" action="ppaction://hlinksldjump"/>
            <a:extLst>
              <a:ext uri="{FF2B5EF4-FFF2-40B4-BE49-F238E27FC236}">
                <a16:creationId xmlns:a16="http://schemas.microsoft.com/office/drawing/2014/main" id="{FC0837FA-0880-5CA7-783D-3612E612F10D}"/>
              </a:ext>
            </a:extLst>
          </p:cNvPr>
          <p:cNvSpPr/>
          <p:nvPr/>
        </p:nvSpPr>
        <p:spPr>
          <a:xfrm>
            <a:off x="8861428"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Content Placeholder 5">
            <a:extLst>
              <a:ext uri="{FF2B5EF4-FFF2-40B4-BE49-F238E27FC236}">
                <a16:creationId xmlns:a16="http://schemas.microsoft.com/office/drawing/2014/main" id="{936A3D83-8BAE-46AA-A24F-9E42FF781655}"/>
              </a:ext>
            </a:extLst>
          </p:cNvPr>
          <p:cNvSpPr>
            <a:spLocks noGrp="1"/>
          </p:cNvSpPr>
          <p:nvPr>
            <p:ph idx="1"/>
          </p:nvPr>
        </p:nvSpPr>
        <p:spPr/>
        <p:txBody>
          <a:bodyPr/>
          <a:lstStyle/>
          <a:p>
            <a:pPr marL="0" indent="0" rtl="0">
              <a:spcAft>
                <a:spcPts val="0"/>
              </a:spcAft>
              <a:buNone/>
            </a:pPr>
            <a:r>
              <a:rPr lang="de-CH" sz="2400" b="1" i="0" u="none" strike="noStrike">
                <a:effectLst/>
                <a:highlight>
                  <a:srgbClr val="BED201"/>
                </a:highlight>
                <a:latin typeface="Helvetica Neue" panose="02000503000000020004"/>
              </a:rPr>
              <a:t>Reflexion:</a:t>
            </a:r>
            <a:r>
              <a:rPr lang="de-CH" sz="2400" b="1" i="0" u="none" strike="noStrike">
                <a:effectLst/>
                <a:latin typeface="Helvetica Neue" panose="02000503000000020004"/>
              </a:rPr>
              <a:t> </a:t>
            </a:r>
            <a:r>
              <a:rPr lang="de-CH" sz="2400" b="1" i="0" u="none" strike="noStrike">
                <a:solidFill>
                  <a:srgbClr val="000000"/>
                </a:solidFill>
                <a:effectLst/>
                <a:latin typeface="Helvetica Neue" panose="02000503000000020004"/>
              </a:rPr>
              <a:t>Werden diese Voraussetzungen auch transparent kommuniziert?</a:t>
            </a:r>
            <a:endParaRPr lang="de-CH" sz="3600"/>
          </a:p>
          <a:p>
            <a:pPr marL="0" indent="0" rtl="0">
              <a:spcAft>
                <a:spcPts val="0"/>
              </a:spcAft>
              <a:buNone/>
            </a:pPr>
            <a:endParaRPr lang="de-CH" sz="3600" b="1" i="0" u="none" strike="noStrike">
              <a:solidFill>
                <a:srgbClr val="000000"/>
              </a:solidFill>
              <a:effectLst/>
              <a:latin typeface="Helvetica Neue" panose="02000503000000020004"/>
            </a:endParaRPr>
          </a:p>
          <a:p>
            <a:pPr marL="0" indent="0" rtl="0">
              <a:spcAft>
                <a:spcPts val="0"/>
              </a:spcAft>
              <a:buNone/>
            </a:pPr>
            <a:r>
              <a:rPr lang="de-CH" sz="2400" b="1" i="0" u="none" strike="noStrike">
                <a:solidFill>
                  <a:srgbClr val="000000"/>
                </a:solidFill>
                <a:effectLst/>
                <a:latin typeface="Helvetica Neue" panose="02000503000000020004"/>
              </a:rPr>
              <a:t>Welche impliziten Voraussetzungen können das Mitwirken am Projekt erschweren (z.B. Mobilität, Sprache, Zeit, finanzielle Ressourcen)?</a:t>
            </a:r>
            <a:endParaRPr lang="de-CH" sz="3600" i="0" u="none" strike="noStrike">
              <a:solidFill>
                <a:srgbClr val="000000"/>
              </a:solidFill>
            </a:endParaRPr>
          </a:p>
          <a:p>
            <a:pPr marL="0" indent="0" rtl="0">
              <a:spcAft>
                <a:spcPts val="0"/>
              </a:spcAft>
              <a:buNone/>
            </a:pPr>
            <a:endParaRPr lang="de-CH" sz="3600" b="1">
              <a:solidFill>
                <a:srgbClr val="000000"/>
              </a:solidFill>
              <a:effectLst/>
              <a:latin typeface="Helvetica Neue" panose="02000503000000020004"/>
            </a:endParaRPr>
          </a:p>
          <a:p>
            <a:pPr marL="0" indent="0" rtl="0">
              <a:spcAft>
                <a:spcPts val="0"/>
              </a:spcAft>
              <a:buNone/>
            </a:pPr>
            <a:r>
              <a:rPr lang="de-CH" sz="2400" b="1" i="0" u="none" strike="noStrike">
                <a:solidFill>
                  <a:srgbClr val="000000"/>
                </a:solidFill>
                <a:effectLst/>
                <a:latin typeface="Helvetica Neue" panose="02000503000000020004"/>
              </a:rPr>
              <a:t>Wie kannst Du bestehende Hürden eventuell abbauen?</a:t>
            </a:r>
            <a:endParaRPr lang="de-CH" sz="3600" b="1">
              <a:effectLst/>
              <a:latin typeface="Helvetica Neue" panose="02000503000000020004"/>
            </a:endParaRPr>
          </a:p>
          <a:p>
            <a:pPr marL="0" indent="0">
              <a:buNone/>
            </a:pPr>
            <a:endParaRPr lang="de-CH" sz="1600" b="1">
              <a:solidFill>
                <a:srgbClr val="BED201"/>
              </a:solidFill>
              <a:latin typeface="Helvetica Neue" panose="02000503000000020004" pitchFamily="2" charset="0"/>
            </a:endParaRPr>
          </a:p>
          <a:p>
            <a:pPr marL="0" indent="0">
              <a:buNone/>
            </a:pPr>
            <a:r>
              <a:rPr lang="de-CH" sz="1600" b="1">
                <a:solidFill>
                  <a:srgbClr val="BED201"/>
                </a:solidFill>
                <a:latin typeface="Helvetica Neue" panose="02000503000000020004" pitchFamily="2" charset="0"/>
              </a:rPr>
              <a:t>Nimm Dir etwas Zeit / Tausche Dich mit anderen aus / Überprüfe Deinen Projektplan und passe ihn nötigenfalls an</a:t>
            </a:r>
            <a:endParaRPr lang="de-CH" sz="1600" b="1">
              <a:solidFill>
                <a:srgbClr val="BED201"/>
              </a:solidFill>
              <a:effectLst/>
            </a:endParaRPr>
          </a:p>
        </p:txBody>
      </p:sp>
      <p:pic>
        <p:nvPicPr>
          <p:cNvPr id="9" name="Graphic 8">
            <a:extLst>
              <a:ext uri="{FF2B5EF4-FFF2-40B4-BE49-F238E27FC236}">
                <a16:creationId xmlns:a16="http://schemas.microsoft.com/office/drawing/2014/main" id="{8D7DDC7F-D879-4AA7-B9BA-DE7E84BD42D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10904" y="-3086"/>
            <a:ext cx="540000" cy="540000"/>
          </a:xfrm>
          <a:prstGeom prst="rect">
            <a:avLst/>
          </a:prstGeom>
        </p:spPr>
      </p:pic>
    </p:spTree>
    <p:extLst>
      <p:ext uri="{BB962C8B-B14F-4D97-AF65-F5344CB8AC3E}">
        <p14:creationId xmlns:p14="http://schemas.microsoft.com/office/powerpoint/2010/main" val="2029436106"/>
      </p:ext>
    </p:extLst>
  </p:cSld>
  <p:clrMapOvr>
    <a:masterClrMapping/>
  </p:clrMapOvr>
  <p:transition spd="slow" advClick="0">
    <p:push dir="u"/>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DC1053C7-4C9C-9CCD-0194-5A5B448EE917}"/>
              </a:ext>
            </a:extLst>
          </p:cNvPr>
          <p:cNvSpPr>
            <a:spLocks noGrp="1"/>
          </p:cNvSpPr>
          <p:nvPr>
            <p:ph idx="1"/>
          </p:nvPr>
        </p:nvSpPr>
        <p:spPr/>
        <p:txBody>
          <a:bodyPr>
            <a:noAutofit/>
          </a:bodyPr>
          <a:lstStyle/>
          <a:p>
            <a:pPr marL="0" indent="0" rtl="0">
              <a:spcAft>
                <a:spcPts val="0"/>
              </a:spcAft>
              <a:buNone/>
            </a:pPr>
            <a:r>
              <a:rPr lang="de-CH" sz="2400" b="1" i="0" u="none" strike="noStrike" dirty="0">
                <a:effectLst/>
                <a:highlight>
                  <a:srgbClr val="BED201"/>
                </a:highlight>
                <a:latin typeface="Helvetica Neue" panose="02000503000000020004"/>
              </a:rPr>
              <a:t>Reflexion:</a:t>
            </a:r>
            <a:r>
              <a:rPr lang="de-CH" sz="2400" b="1" i="0" u="none" strike="noStrike" dirty="0">
                <a:effectLst/>
                <a:latin typeface="Helvetica Neue" panose="02000503000000020004"/>
              </a:rPr>
              <a:t> </a:t>
            </a:r>
            <a:r>
              <a:rPr lang="de-CH" sz="2400" b="1" i="0" u="none" strike="noStrike" dirty="0">
                <a:solidFill>
                  <a:srgbClr val="000000"/>
                </a:solidFill>
                <a:effectLst/>
                <a:latin typeface="Helvetica Neue" panose="02000503000000020004"/>
              </a:rPr>
              <a:t>Würde die im Projekt angesprochene Zielgruppe </a:t>
            </a:r>
            <a:br>
              <a:rPr lang="de-CH" sz="2400" b="1" i="0" u="none" strike="noStrike" dirty="0">
                <a:solidFill>
                  <a:srgbClr val="000000"/>
                </a:solidFill>
                <a:effectLst/>
                <a:latin typeface="Helvetica Neue" panose="02000503000000020004"/>
              </a:rPr>
            </a:br>
            <a:r>
              <a:rPr lang="de-CH" sz="2400" b="1" i="0" u="none" strike="noStrike" dirty="0">
                <a:solidFill>
                  <a:srgbClr val="000000"/>
                </a:solidFill>
                <a:effectLst/>
                <a:latin typeface="Helvetica Neue" panose="02000503000000020004"/>
              </a:rPr>
              <a:t>dies ebenfalls bestätigen?</a:t>
            </a:r>
          </a:p>
          <a:p>
            <a:pPr marL="0" indent="0">
              <a:buNone/>
            </a:pPr>
            <a:r>
              <a:rPr lang="de-CH" sz="2400" b="1" i="0" u="none" strike="noStrike" dirty="0">
                <a:solidFill>
                  <a:srgbClr val="000000"/>
                </a:solidFill>
                <a:effectLst/>
                <a:latin typeface="Helvetica Neue" panose="02000503000000020004"/>
              </a:rPr>
              <a:t>Gibt es eventuell implizite Voraussetzungen, an die Du noch nicht gedacht hast, die das Mitwirken am Projekt erschweren können (z.B. Mobilität, Sprache, Zeit, finanzielle Ressourcen)? Können diese Hürden eventuell abgebaut werden?</a:t>
            </a:r>
            <a:br>
              <a:rPr lang="de-CH" sz="2400" b="1" dirty="0">
                <a:effectLst/>
                <a:latin typeface="Helvetica Neue" panose="02000503000000020004"/>
              </a:rPr>
            </a:br>
            <a:endParaRPr lang="de-CH" sz="2400" b="1" dirty="0">
              <a:effectLst/>
              <a:latin typeface="Helvetica Neue" panose="02000503000000020004"/>
            </a:endParaRPr>
          </a:p>
          <a:p>
            <a:pPr marL="0" indent="0">
              <a:buNone/>
            </a:pPr>
            <a:r>
              <a:rPr lang="de-CH" sz="1600" b="1" dirty="0">
                <a:solidFill>
                  <a:srgbClr val="BED201"/>
                </a:solidFill>
                <a:latin typeface="Helvetica Neue" panose="02000503000000020004" pitchFamily="2" charset="0"/>
              </a:rPr>
              <a:t>Nimm Dir etwas Zeit / Tausche Dich dazu mit anderen / Überprüfe Deinen Projektplan und passe ihn nötigenfalls an</a:t>
            </a:r>
            <a:endParaRPr lang="de-CH" sz="1600" b="1" dirty="0">
              <a:solidFill>
                <a:srgbClr val="BED201"/>
              </a:solidFill>
              <a:effectLst/>
              <a:latin typeface="Helvetica Neue" panose="02000503000000020004" pitchFamily="2" charset="0"/>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de-CH" sz="2400" b="1" i="0" u="none" strike="noStrike" kern="1200" cap="none" spc="0" normalizeH="0" baseline="0" noProof="0" dirty="0">
              <a:ln>
                <a:noFill/>
              </a:ln>
              <a:solidFill>
                <a:srgbClr val="000000"/>
              </a:solidFill>
              <a:effectLst/>
              <a:uLnTx/>
              <a:uFillTx/>
              <a:latin typeface="Helvetica Neue" panose="02000503000000020004"/>
              <a:ea typeface="+mn-ea"/>
              <a:cs typeface="+mn-cs"/>
            </a:endParaRPr>
          </a:p>
          <a:p>
            <a:pPr marL="0" indent="0">
              <a:buNone/>
            </a:pPr>
            <a:endParaRPr lang="de-CH" sz="1600" b="1" dirty="0">
              <a:solidFill>
                <a:srgbClr val="BED201"/>
              </a:solidFill>
              <a:effectLst/>
            </a:endParaRPr>
          </a:p>
        </p:txBody>
      </p:sp>
      <p:sp>
        <p:nvSpPr>
          <p:cNvPr id="16" name="Text Placeholder 15">
            <a:extLst>
              <a:ext uri="{FF2B5EF4-FFF2-40B4-BE49-F238E27FC236}">
                <a16:creationId xmlns:a16="http://schemas.microsoft.com/office/drawing/2014/main" id="{553F7A9F-FDBC-4E8E-9E4A-FC194A3ED454}"/>
              </a:ext>
            </a:extLst>
          </p:cNvPr>
          <p:cNvSpPr>
            <a:spLocks noGrp="1"/>
          </p:cNvSpPr>
          <p:nvPr>
            <p:ph type="body" sz="quarter" idx="13"/>
          </p:nvPr>
        </p:nvSpPr>
        <p:spPr/>
        <p:txBody>
          <a:bodyPr/>
          <a:lstStyle/>
          <a:p>
            <a:r>
              <a:rPr kumimoji="0" lang="de-CH" sz="1600" b="1" i="0" u="none" strike="noStrike" kern="1200" cap="none" spc="0" normalizeH="0" baseline="0" noProof="0">
                <a:ln>
                  <a:noFill/>
                </a:ln>
                <a:solidFill>
                  <a:srgbClr val="80CECE"/>
                </a:solidFill>
                <a:effectLst/>
                <a:highlight>
                  <a:srgbClr val="000000"/>
                </a:highlight>
                <a:uLnTx/>
                <a:uFillTx/>
                <a:latin typeface="Helvetica Neue" panose="02000503000000020004"/>
                <a:ea typeface="+mn-ea"/>
                <a:cs typeface="+mn-cs"/>
              </a:rPr>
              <a:t>Hinweis:</a:t>
            </a:r>
            <a:r>
              <a:rPr kumimoji="0" lang="de-CH" sz="1600" i="0" u="none" strike="noStrike" kern="1200" cap="none" spc="0" normalizeH="0" baseline="0" noProof="0">
                <a:ln>
                  <a:noFill/>
                </a:ln>
                <a:solidFill>
                  <a:srgbClr val="80CECE"/>
                </a:solidFill>
                <a:effectLst/>
                <a:uLnTx/>
                <a:uFillTx/>
                <a:latin typeface="Helvetica Neue" panose="02000503000000020004"/>
                <a:ea typeface="+mn-ea"/>
                <a:cs typeface="+mn-cs"/>
              </a:rPr>
              <a:t> </a:t>
            </a:r>
            <a:r>
              <a:rPr kumimoji="0" lang="de-CH" sz="1600" i="0" u="none" strike="noStrike" kern="1200" cap="none" spc="0" normalizeH="0" baseline="0" noProof="0">
                <a:ln>
                  <a:noFill/>
                </a:ln>
                <a:solidFill>
                  <a:srgbClr val="000000"/>
                </a:solidFill>
                <a:effectLst/>
                <a:uLnTx/>
                <a:uFillTx/>
                <a:latin typeface="Helvetica Neue" panose="02000503000000020004"/>
                <a:ea typeface="+mn-ea"/>
                <a:cs typeface="+mn-cs"/>
              </a:rPr>
              <a:t>Besondere Voraussetzungen oder Hürden, welche die Teilnahme an einem Projekt erschweren, sollten immer deutlich und zielgruppengerecht kommuniziert werden.</a:t>
            </a:r>
            <a:endParaRPr kumimoji="0" lang="de-CH" sz="1600" i="0" u="none" strike="noStrike" kern="1200" cap="none" spc="0" normalizeH="0" baseline="0" noProof="0">
              <a:ln>
                <a:noFill/>
              </a:ln>
              <a:solidFill>
                <a:prstClr val="black"/>
              </a:solidFill>
              <a:effectLst/>
              <a:uLnTx/>
              <a:uFillTx/>
              <a:latin typeface="Helvetica Neue" panose="02000503000000020004"/>
              <a:ea typeface="+mn-ea"/>
              <a:cs typeface="+mn-cs"/>
            </a:endParaRPr>
          </a:p>
        </p:txBody>
      </p:sp>
      <p:sp>
        <p:nvSpPr>
          <p:cNvPr id="2" name="Abgerundetes Rechteck 1">
            <a:hlinkClick r:id="" action="ppaction://hlinkshowjump?jump=nextslide"/>
            <a:extLst>
              <a:ext uri="{FF2B5EF4-FFF2-40B4-BE49-F238E27FC236}">
                <a16:creationId xmlns:a16="http://schemas.microsoft.com/office/drawing/2014/main" id="{4A5ACF68-2B90-796F-9078-512456890BEF}"/>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rId2" action="ppaction://hlinksldjump"/>
            <a:extLst>
              <a:ext uri="{FF2B5EF4-FFF2-40B4-BE49-F238E27FC236}">
                <a16:creationId xmlns:a16="http://schemas.microsoft.com/office/drawing/2014/main" id="{AAA614B0-40DC-2D64-0EBE-511D8842F956}"/>
              </a:ext>
            </a:extLst>
          </p:cNvPr>
          <p:cNvSpPr/>
          <p:nvPr/>
        </p:nvSpPr>
        <p:spPr>
          <a:xfrm>
            <a:off x="8860749"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9" name="Graphic 8">
            <a:extLst>
              <a:ext uri="{FF2B5EF4-FFF2-40B4-BE49-F238E27FC236}">
                <a16:creationId xmlns:a16="http://schemas.microsoft.com/office/drawing/2014/main" id="{3E4B9320-C976-4814-AB04-CB8733FFBD9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610904" y="-3086"/>
            <a:ext cx="540000" cy="540000"/>
          </a:xfrm>
          <a:prstGeom prst="rect">
            <a:avLst/>
          </a:prstGeom>
        </p:spPr>
      </p:pic>
    </p:spTree>
    <p:extLst>
      <p:ext uri="{BB962C8B-B14F-4D97-AF65-F5344CB8AC3E}">
        <p14:creationId xmlns:p14="http://schemas.microsoft.com/office/powerpoint/2010/main" val="1577022590"/>
      </p:ext>
    </p:extLst>
  </p:cSld>
  <p:clrMapOvr>
    <a:masterClrMapping/>
  </p:clrMapOvr>
  <p:transition spd="slow" advClick="0">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EF2368-14C1-4F47-9D83-11C38E89E5BA}"/>
              </a:ext>
            </a:extLst>
          </p:cNvPr>
          <p:cNvSpPr>
            <a:spLocks noGrp="1"/>
          </p:cNvSpPr>
          <p:nvPr>
            <p:ph idx="1"/>
          </p:nvPr>
        </p:nvSpPr>
        <p:spPr/>
        <p:txBody>
          <a:bodyPr/>
          <a:lstStyle/>
          <a:p>
            <a:r>
              <a:rPr lang="de-DE" sz="1600" dirty="0">
                <a:latin typeface="Helvetica Neue" panose="02000503000000020004" pitchFamily="2" charset="0"/>
                <a:ea typeface="Helvetica Neue" panose="02000503000000020004" pitchFamily="2" charset="0"/>
                <a:cs typeface="Helvetica Neue" panose="02000503000000020004" pitchFamily="2" charset="0"/>
              </a:rPr>
              <a:t>Klicke auf die Symbole, um direkt zum Inhalt des jeweiligen Prinzips zu gelangen</a:t>
            </a:r>
            <a:r>
              <a:rPr lang="de-DE" dirty="0">
                <a:latin typeface="Helvetica Neue" panose="02000503000000020004" pitchFamily="2" charset="0"/>
                <a:ea typeface="Helvetica Neue" panose="02000503000000020004" pitchFamily="2" charset="0"/>
                <a:cs typeface="Helvetica Neue" panose="02000503000000020004" pitchFamily="2" charset="0"/>
              </a:rPr>
              <a:t>. </a:t>
            </a:r>
            <a:r>
              <a:rPr lang="de-DE" sz="1600" dirty="0">
                <a:latin typeface="Helvetica Neue" panose="02000503000000020004" pitchFamily="2" charset="0"/>
                <a:ea typeface="Helvetica Neue" panose="02000503000000020004" pitchFamily="2" charset="0"/>
                <a:cs typeface="Helvetica Neue" panose="02000503000000020004" pitchFamily="2" charset="0"/>
              </a:rPr>
              <a:t>Möchtest Du die Checkliste von Anfang bis Ende durchgehen, dann starte mit dem 1. Prinzip </a:t>
            </a:r>
            <a:r>
              <a:rPr lang="de-CH" sz="1600" dirty="0">
                <a:latin typeface="Helvetica Neue" panose="02000503000000020004" pitchFamily="2" charset="0"/>
                <a:ea typeface="Helvetica Neue" panose="02000503000000020004" pitchFamily="2" charset="0"/>
                <a:cs typeface="Helvetica Neue" panose="02000503000000020004" pitchFamily="2" charset="0"/>
              </a:rPr>
              <a:t>«</a:t>
            </a:r>
            <a:r>
              <a:rPr lang="de-DE" sz="1600" dirty="0">
                <a:latin typeface="Helvetica Neue" panose="02000503000000020004" pitchFamily="2" charset="0"/>
                <a:ea typeface="Helvetica Neue" panose="02000503000000020004" pitchFamily="2" charset="0"/>
                <a:cs typeface="Helvetica Neue" panose="02000503000000020004" pitchFamily="2" charset="0"/>
              </a:rPr>
              <a:t>Voraussetzung</a:t>
            </a:r>
            <a:r>
              <a:rPr lang="de-CH" sz="1600" dirty="0">
                <a:latin typeface="Helvetica Neue" panose="02000503000000020004" pitchFamily="2" charset="0"/>
                <a:ea typeface="Helvetica Neue" panose="02000503000000020004" pitchFamily="2" charset="0"/>
                <a:cs typeface="Helvetica Neue" panose="02000503000000020004" pitchFamily="2" charset="0"/>
              </a:rPr>
              <a:t>»</a:t>
            </a:r>
            <a:r>
              <a:rPr lang="de-DE" sz="1600" dirty="0">
                <a:latin typeface="Helvetica Neue" panose="02000503000000020004" pitchFamily="2" charset="0"/>
                <a:ea typeface="Helvetica Neue" panose="02000503000000020004" pitchFamily="2" charset="0"/>
                <a:cs typeface="Helvetica Neue" panose="02000503000000020004" pitchFamily="2" charset="0"/>
              </a:rPr>
              <a:t> und klicke dich von dort aus durch die Prinzipien.</a:t>
            </a:r>
          </a:p>
          <a:p>
            <a:endParaRPr lang="en-CH"/>
          </a:p>
        </p:txBody>
      </p:sp>
      <p:pic>
        <p:nvPicPr>
          <p:cNvPr id="4" name="Grafik 3">
            <a:hlinkClick r:id="rId3" action="ppaction://hlinksldjump"/>
            <a:extLst>
              <a:ext uri="{FF2B5EF4-FFF2-40B4-BE49-F238E27FC236}">
                <a16:creationId xmlns:a16="http://schemas.microsoft.com/office/drawing/2014/main" id="{C06714F5-6A74-EAC4-EA05-0771769E5101}"/>
              </a:ext>
            </a:extLst>
          </p:cNvPr>
          <p:cNvPicPr>
            <a:picLocks noChangeAspect="1"/>
          </p:cNvPicPr>
          <p:nvPr/>
        </p:nvPicPr>
        <p:blipFill>
          <a:blip r:embed="rId4"/>
          <a:stretch>
            <a:fillRect/>
          </a:stretch>
        </p:blipFill>
        <p:spPr>
          <a:xfrm>
            <a:off x="9360492" y="4055005"/>
            <a:ext cx="1800000" cy="1800000"/>
          </a:xfrm>
          <a:prstGeom prst="rect">
            <a:avLst/>
          </a:prstGeom>
        </p:spPr>
      </p:pic>
      <p:pic>
        <p:nvPicPr>
          <p:cNvPr id="6" name="Grafik 5">
            <a:hlinkClick r:id="rId5" action="ppaction://hlinksldjump"/>
            <a:extLst>
              <a:ext uri="{FF2B5EF4-FFF2-40B4-BE49-F238E27FC236}">
                <a16:creationId xmlns:a16="http://schemas.microsoft.com/office/drawing/2014/main" id="{689F7D22-C3C4-0AB8-916F-644FC6EDA7A8}"/>
              </a:ext>
            </a:extLst>
          </p:cNvPr>
          <p:cNvPicPr>
            <a:picLocks noChangeAspect="1"/>
          </p:cNvPicPr>
          <p:nvPr/>
        </p:nvPicPr>
        <p:blipFill>
          <a:blip r:embed="rId6"/>
          <a:stretch>
            <a:fillRect/>
          </a:stretch>
        </p:blipFill>
        <p:spPr>
          <a:xfrm>
            <a:off x="7295912" y="4039253"/>
            <a:ext cx="1800000" cy="1800000"/>
          </a:xfrm>
          <a:prstGeom prst="rect">
            <a:avLst/>
          </a:prstGeom>
        </p:spPr>
      </p:pic>
      <p:pic>
        <p:nvPicPr>
          <p:cNvPr id="9" name="Grafik 8">
            <a:hlinkClick r:id="rId7" action="ppaction://hlinksldjump"/>
            <a:extLst>
              <a:ext uri="{FF2B5EF4-FFF2-40B4-BE49-F238E27FC236}">
                <a16:creationId xmlns:a16="http://schemas.microsoft.com/office/drawing/2014/main" id="{02B3D944-F3D5-F4B5-512B-FBF135A81DAC}"/>
              </a:ext>
            </a:extLst>
          </p:cNvPr>
          <p:cNvPicPr>
            <a:picLocks noChangeAspect="1"/>
          </p:cNvPicPr>
          <p:nvPr/>
        </p:nvPicPr>
        <p:blipFill>
          <a:blip r:embed="rId8"/>
          <a:stretch>
            <a:fillRect/>
          </a:stretch>
        </p:blipFill>
        <p:spPr>
          <a:xfrm>
            <a:off x="5204833" y="4039253"/>
            <a:ext cx="1800000" cy="1800000"/>
          </a:xfrm>
          <a:prstGeom prst="rect">
            <a:avLst/>
          </a:prstGeom>
        </p:spPr>
      </p:pic>
      <p:pic>
        <p:nvPicPr>
          <p:cNvPr id="11" name="Grafik 10">
            <a:hlinkClick r:id="rId9" action="ppaction://hlinksldjump"/>
            <a:extLst>
              <a:ext uri="{FF2B5EF4-FFF2-40B4-BE49-F238E27FC236}">
                <a16:creationId xmlns:a16="http://schemas.microsoft.com/office/drawing/2014/main" id="{3BD32E17-B38F-CEF7-EA51-68020E1B4BD3}"/>
              </a:ext>
            </a:extLst>
          </p:cNvPr>
          <p:cNvPicPr>
            <a:picLocks noChangeAspect="1"/>
          </p:cNvPicPr>
          <p:nvPr/>
        </p:nvPicPr>
        <p:blipFill>
          <a:blip r:embed="rId10"/>
          <a:stretch>
            <a:fillRect/>
          </a:stretch>
        </p:blipFill>
        <p:spPr>
          <a:xfrm>
            <a:off x="3136557" y="4055005"/>
            <a:ext cx="1800000" cy="1800000"/>
          </a:xfrm>
          <a:prstGeom prst="rect">
            <a:avLst/>
          </a:prstGeom>
        </p:spPr>
      </p:pic>
      <p:pic>
        <p:nvPicPr>
          <p:cNvPr id="13" name="Grafik 12">
            <a:hlinkClick r:id="rId11" action="ppaction://hlinksldjump"/>
            <a:extLst>
              <a:ext uri="{FF2B5EF4-FFF2-40B4-BE49-F238E27FC236}">
                <a16:creationId xmlns:a16="http://schemas.microsoft.com/office/drawing/2014/main" id="{56A8A1E5-A691-078D-DD01-C4B66F4A879D}"/>
              </a:ext>
            </a:extLst>
          </p:cNvPr>
          <p:cNvPicPr>
            <a:picLocks noChangeAspect="1"/>
          </p:cNvPicPr>
          <p:nvPr/>
        </p:nvPicPr>
        <p:blipFill>
          <a:blip r:embed="rId12"/>
          <a:stretch>
            <a:fillRect/>
          </a:stretch>
        </p:blipFill>
        <p:spPr>
          <a:xfrm>
            <a:off x="1053198" y="4081516"/>
            <a:ext cx="1800000" cy="1747262"/>
          </a:xfrm>
          <a:prstGeom prst="rect">
            <a:avLst/>
          </a:prstGeom>
        </p:spPr>
      </p:pic>
      <p:pic>
        <p:nvPicPr>
          <p:cNvPr id="16" name="Grafik 15">
            <a:hlinkClick r:id="rId13" action="ppaction://hlinksldjump"/>
            <a:extLst>
              <a:ext uri="{FF2B5EF4-FFF2-40B4-BE49-F238E27FC236}">
                <a16:creationId xmlns:a16="http://schemas.microsoft.com/office/drawing/2014/main" id="{3E7C8DE7-0D65-3CEA-C3A0-8A3A123F12F5}"/>
              </a:ext>
            </a:extLst>
          </p:cNvPr>
          <p:cNvPicPr>
            <a:picLocks noChangeAspect="1"/>
          </p:cNvPicPr>
          <p:nvPr/>
        </p:nvPicPr>
        <p:blipFill>
          <a:blip r:embed="rId14"/>
          <a:stretch>
            <a:fillRect/>
          </a:stretch>
        </p:blipFill>
        <p:spPr>
          <a:xfrm>
            <a:off x="9338802" y="2021539"/>
            <a:ext cx="1800000" cy="1800000"/>
          </a:xfrm>
          <a:prstGeom prst="rect">
            <a:avLst/>
          </a:prstGeom>
        </p:spPr>
      </p:pic>
      <p:pic>
        <p:nvPicPr>
          <p:cNvPr id="19" name="Grafik 18">
            <a:hlinkClick r:id="rId15" action="ppaction://hlinksldjump"/>
            <a:extLst>
              <a:ext uri="{FF2B5EF4-FFF2-40B4-BE49-F238E27FC236}">
                <a16:creationId xmlns:a16="http://schemas.microsoft.com/office/drawing/2014/main" id="{9DA4AB52-4CDC-C163-CF13-F268F84B2706}"/>
              </a:ext>
            </a:extLst>
          </p:cNvPr>
          <p:cNvPicPr>
            <a:picLocks noChangeAspect="1"/>
          </p:cNvPicPr>
          <p:nvPr/>
        </p:nvPicPr>
        <p:blipFill>
          <a:blip r:embed="rId16"/>
          <a:stretch>
            <a:fillRect/>
          </a:stretch>
        </p:blipFill>
        <p:spPr>
          <a:xfrm>
            <a:off x="7274844" y="2023241"/>
            <a:ext cx="1800000" cy="1800000"/>
          </a:xfrm>
          <a:prstGeom prst="rect">
            <a:avLst/>
          </a:prstGeom>
        </p:spPr>
      </p:pic>
      <p:pic>
        <p:nvPicPr>
          <p:cNvPr id="21" name="Grafik 20">
            <a:hlinkClick r:id="rId17" action="ppaction://hlinksldjump"/>
            <a:extLst>
              <a:ext uri="{FF2B5EF4-FFF2-40B4-BE49-F238E27FC236}">
                <a16:creationId xmlns:a16="http://schemas.microsoft.com/office/drawing/2014/main" id="{69B893BE-7EFF-83C8-B352-04C976B9676E}"/>
              </a:ext>
            </a:extLst>
          </p:cNvPr>
          <p:cNvPicPr>
            <a:picLocks noChangeAspect="1"/>
          </p:cNvPicPr>
          <p:nvPr/>
        </p:nvPicPr>
        <p:blipFill>
          <a:blip r:embed="rId18"/>
          <a:stretch>
            <a:fillRect/>
          </a:stretch>
        </p:blipFill>
        <p:spPr>
          <a:xfrm>
            <a:off x="5204833" y="2028284"/>
            <a:ext cx="1800000" cy="1800000"/>
          </a:xfrm>
          <a:prstGeom prst="rect">
            <a:avLst/>
          </a:prstGeom>
        </p:spPr>
      </p:pic>
      <p:pic>
        <p:nvPicPr>
          <p:cNvPr id="23" name="Grafik 22">
            <a:hlinkClick r:id="rId19" action="ppaction://hlinksldjump"/>
            <a:extLst>
              <a:ext uri="{FF2B5EF4-FFF2-40B4-BE49-F238E27FC236}">
                <a16:creationId xmlns:a16="http://schemas.microsoft.com/office/drawing/2014/main" id="{53D28205-B1FE-A7E3-FB84-9FFB4C58021C}"/>
              </a:ext>
            </a:extLst>
          </p:cNvPr>
          <p:cNvPicPr>
            <a:picLocks noChangeAspect="1"/>
          </p:cNvPicPr>
          <p:nvPr/>
        </p:nvPicPr>
        <p:blipFill>
          <a:blip r:embed="rId20"/>
          <a:stretch>
            <a:fillRect/>
          </a:stretch>
        </p:blipFill>
        <p:spPr>
          <a:xfrm>
            <a:off x="3113754" y="2021539"/>
            <a:ext cx="1800000" cy="1800000"/>
          </a:xfrm>
          <a:prstGeom prst="rect">
            <a:avLst/>
          </a:prstGeom>
        </p:spPr>
      </p:pic>
      <p:pic>
        <p:nvPicPr>
          <p:cNvPr id="27" name="Grafik 26">
            <a:hlinkClick r:id="rId21" action="ppaction://hlinksldjump"/>
            <a:extLst>
              <a:ext uri="{FF2B5EF4-FFF2-40B4-BE49-F238E27FC236}">
                <a16:creationId xmlns:a16="http://schemas.microsoft.com/office/drawing/2014/main" id="{E5CDBC80-A012-4FD8-5AF4-A808A2BAC87D}"/>
              </a:ext>
            </a:extLst>
          </p:cNvPr>
          <p:cNvPicPr>
            <a:picLocks noChangeAspect="1"/>
          </p:cNvPicPr>
          <p:nvPr/>
        </p:nvPicPr>
        <p:blipFill>
          <a:blip r:embed="rId22"/>
          <a:stretch>
            <a:fillRect/>
          </a:stretch>
        </p:blipFill>
        <p:spPr>
          <a:xfrm>
            <a:off x="1053198" y="2021539"/>
            <a:ext cx="1800000" cy="1800000"/>
          </a:xfrm>
          <a:prstGeom prst="rect">
            <a:avLst/>
          </a:prstGeom>
        </p:spPr>
      </p:pic>
      <p:sp>
        <p:nvSpPr>
          <p:cNvPr id="2" name="Titel 1">
            <a:extLst>
              <a:ext uri="{FF2B5EF4-FFF2-40B4-BE49-F238E27FC236}">
                <a16:creationId xmlns:a16="http://schemas.microsoft.com/office/drawing/2014/main" id="{9BDC24A8-24D3-876E-3883-EE5065C48E54}"/>
              </a:ext>
            </a:extLst>
          </p:cNvPr>
          <p:cNvSpPr>
            <a:spLocks noGrp="1"/>
          </p:cNvSpPr>
          <p:nvPr>
            <p:ph type="title"/>
          </p:nvPr>
        </p:nvSpPr>
        <p:spPr/>
        <p:txBody>
          <a:bodyPr>
            <a:noAutofit/>
          </a:bodyPr>
          <a:lstStyle/>
          <a:p>
            <a:r>
              <a:rPr lang="de-CH" b="1" i="0" dirty="0">
                <a:effectLst/>
                <a:latin typeface="Helvetica Neue" panose="02000503000000020004" pitchFamily="2" charset="0"/>
                <a:ea typeface="Helvetica Neue" panose="02000503000000020004" pitchFamily="2" charset="0"/>
                <a:cs typeface="Helvetica Neue" panose="02000503000000020004" pitchFamily="2" charset="0"/>
              </a:rPr>
              <a:t>INTRO: Die 10 Schweizer Citizen-Science-Prinzipien</a:t>
            </a:r>
          </a:p>
        </p:txBody>
      </p:sp>
      <p:sp>
        <p:nvSpPr>
          <p:cNvPr id="5" name="Abgerundetes Rechteck 4">
            <a:hlinkClick r:id="rId23" action="ppaction://hlinksldjump"/>
            <a:extLst>
              <a:ext uri="{FF2B5EF4-FFF2-40B4-BE49-F238E27FC236}">
                <a16:creationId xmlns:a16="http://schemas.microsoft.com/office/drawing/2014/main" id="{5F860E2E-AE50-4E3F-6001-B3D180ADBDFC}"/>
              </a:ext>
            </a:extLst>
          </p:cNvPr>
          <p:cNvSpPr/>
          <p:nvPr/>
        </p:nvSpPr>
        <p:spPr>
          <a:xfrm>
            <a:off x="10590622" y="6215995"/>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QUELLEN</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2850117716"/>
      </p:ext>
    </p:extLst>
  </p:cSld>
  <p:clrMapOvr>
    <a:masterClrMapping/>
  </p:clrMapOvr>
  <p:transition spd="slow" advClick="0">
    <p:push dir="u"/>
  </p:transition>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7ECFFF"/>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E39B31-FC6F-FCCD-38DD-FD81529C6353}"/>
              </a:ext>
            </a:extLst>
          </p:cNvPr>
          <p:cNvSpPr>
            <a:spLocks noGrp="1"/>
          </p:cNvSpPr>
          <p:nvPr>
            <p:ph type="title"/>
          </p:nvPr>
        </p:nvSpPr>
        <p:spPr/>
        <p:txBody>
          <a:bodyPr>
            <a:normAutofit/>
          </a:bodyPr>
          <a:lstStyle/>
          <a:p>
            <a:pPr algn="ctr"/>
            <a:r>
              <a:rPr lang="de-CH" sz="4000">
                <a:latin typeface="Helvetica Neue" panose="02000503000000020004" pitchFamily="2" charset="0"/>
                <a:ea typeface="Helvetica Neue" panose="02000503000000020004" pitchFamily="2" charset="0"/>
                <a:cs typeface="Helvetica Neue" panose="02000503000000020004" pitchFamily="2" charset="0"/>
              </a:rPr>
              <a:t>Prinzip 4: Partizipationsgrad</a:t>
            </a:r>
            <a:endParaRPr lang="de-DE" sz="400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Inhaltsplatzhalter 2">
            <a:extLst>
              <a:ext uri="{FF2B5EF4-FFF2-40B4-BE49-F238E27FC236}">
                <a16:creationId xmlns:a16="http://schemas.microsoft.com/office/drawing/2014/main" id="{6997E94C-CCA3-0737-7CFD-D32C643135B5}"/>
              </a:ext>
            </a:extLst>
          </p:cNvPr>
          <p:cNvSpPr>
            <a:spLocks noGrp="1"/>
          </p:cNvSpPr>
          <p:nvPr>
            <p:ph idx="1"/>
          </p:nvPr>
        </p:nvSpPr>
        <p:spPr>
          <a:xfrm>
            <a:off x="838200" y="2165125"/>
            <a:ext cx="10515600" cy="4011838"/>
          </a:xfrm>
        </p:spPr>
        <p:txBody>
          <a:bodyPr>
            <a:normAutofit/>
          </a:bodyPr>
          <a:lstStyle/>
          <a:p>
            <a:pPr marL="0" indent="0">
              <a:buNone/>
            </a:pPr>
            <a:r>
              <a:rPr lang="de-CH" sz="1600" dirty="0"/>
              <a:t>Du befindest Dich am Ende des Prinzips. Hier ist eine Zusammenfassung der wichtigsten Punkte aus Prinzip 4: </a:t>
            </a:r>
          </a:p>
          <a:p>
            <a:pPr marL="0" indent="0">
              <a:buNone/>
            </a:pPr>
            <a:r>
              <a:rPr lang="de-CH" sz="2400" dirty="0">
                <a:latin typeface="Helvetica Neue" panose="02000503000000020004" pitchFamily="2" charset="0"/>
                <a:ea typeface="Helvetica Neue" panose="02000503000000020004" pitchFamily="2" charset="0"/>
                <a:cs typeface="Helvetica Neue" panose="02000503000000020004" pitchFamily="2" charset="0"/>
              </a:rPr>
              <a:t>Citizen Scientist können unterschiedlich stark in den Forschungsprozess eingebunden sein. Deshalb ist es wichtig, dass der Partizipationsgrad für alle Beteiligten klar kommuniziert wird und Teilnehmende ihre Rolle und ihren Einfluss auf das Projekt verstehen. Dies sollte in einer zugänglichen und zielgruppengerechten Sprache erfolgen. </a:t>
            </a:r>
          </a:p>
          <a:p>
            <a:pPr marL="0" indent="0">
              <a:buNone/>
            </a:pPr>
            <a:r>
              <a:rPr lang="de-CH" sz="2400" dirty="0">
                <a:latin typeface="Helvetica Neue" panose="02000503000000020004" pitchFamily="2" charset="0"/>
                <a:ea typeface="Helvetica Neue" panose="02000503000000020004" pitchFamily="2" charset="0"/>
                <a:cs typeface="Helvetica Neue" panose="02000503000000020004" pitchFamily="2" charset="0"/>
              </a:rPr>
              <a:t>Darüber hinaus ist es wichtig, Möglichkeiten zur Zusammenarbeit und Ko-Kreation zu schaffen und sicherzustellen, dass Citizen Scientists in wesentlichen Phasen des Projekts involviert sind.</a:t>
            </a:r>
          </a:p>
        </p:txBody>
      </p:sp>
      <p:sp>
        <p:nvSpPr>
          <p:cNvPr id="4" name="Abgerundetes Rechteck 3">
            <a:hlinkClick r:id="rId2" action="ppaction://hlinksldjump"/>
            <a:extLst>
              <a:ext uri="{FF2B5EF4-FFF2-40B4-BE49-F238E27FC236}">
                <a16:creationId xmlns:a16="http://schemas.microsoft.com/office/drawing/2014/main" id="{3A72EF78-FF5B-16A0-5F11-C293E87429CD}"/>
              </a:ext>
            </a:extLst>
          </p:cNvPr>
          <p:cNvSpPr/>
          <p:nvPr/>
        </p:nvSpPr>
        <p:spPr>
          <a:xfrm>
            <a:off x="2061460"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rId3" action="ppaction://hlinksldjump"/>
            <a:extLst>
              <a:ext uri="{FF2B5EF4-FFF2-40B4-BE49-F238E27FC236}">
                <a16:creationId xmlns:a16="http://schemas.microsoft.com/office/drawing/2014/main" id="{0919D03E-F268-DE16-F8EA-EB009979869A}"/>
              </a:ext>
            </a:extLst>
          </p:cNvPr>
          <p:cNvSpPr/>
          <p:nvPr/>
        </p:nvSpPr>
        <p:spPr>
          <a:xfrm>
            <a:off x="5404624"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INTRO</a:t>
            </a:r>
            <a:endParaRPr lang="de-DE" sz="1400"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Abgerundetes Rechteck 5">
            <a:hlinkClick r:id="" action="ppaction://hlinkshowjump?jump=nextslide"/>
            <a:extLst>
              <a:ext uri="{FF2B5EF4-FFF2-40B4-BE49-F238E27FC236}">
                <a16:creationId xmlns:a16="http://schemas.microsoft.com/office/drawing/2014/main" id="{8E6B5828-A914-17A3-F0C7-B4E8E8B693DF}"/>
              </a:ext>
            </a:extLst>
          </p:cNvPr>
          <p:cNvSpPr/>
          <p:nvPr/>
        </p:nvSpPr>
        <p:spPr>
          <a:xfrm>
            <a:off x="8747788" y="6107943"/>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PRINZIP 5</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7" name="Grafik 6">
            <a:hlinkClick r:id="rId4" action="ppaction://hlinksldjump"/>
            <a:extLst>
              <a:ext uri="{FF2B5EF4-FFF2-40B4-BE49-F238E27FC236}">
                <a16:creationId xmlns:a16="http://schemas.microsoft.com/office/drawing/2014/main" id="{557D2D0C-B51D-692B-7968-A107A0660A3A}"/>
              </a:ext>
            </a:extLst>
          </p:cNvPr>
          <p:cNvPicPr>
            <a:picLocks noChangeAspect="1"/>
          </p:cNvPicPr>
          <p:nvPr/>
        </p:nvPicPr>
        <p:blipFill>
          <a:blip r:embed="rId5"/>
          <a:stretch>
            <a:fillRect/>
          </a:stretch>
        </p:blipFill>
        <p:spPr>
          <a:xfrm>
            <a:off x="0" y="0"/>
            <a:ext cx="1800000" cy="1800000"/>
          </a:xfrm>
          <a:prstGeom prst="rect">
            <a:avLst/>
          </a:prstGeom>
        </p:spPr>
      </p:pic>
    </p:spTree>
    <p:extLst>
      <p:ext uri="{BB962C8B-B14F-4D97-AF65-F5344CB8AC3E}">
        <p14:creationId xmlns:p14="http://schemas.microsoft.com/office/powerpoint/2010/main" val="14985909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BED20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indent="0" algn="ctr" rtl="0">
              <a:spcBef>
                <a:spcPts val="1400"/>
              </a:spcBef>
              <a:spcAft>
                <a:spcPts val="1400"/>
              </a:spcAft>
              <a:buNone/>
            </a:pPr>
            <a:r>
              <a:rPr lang="de-CH" b="1" i="0" u="none" strike="noStrike">
                <a:solidFill>
                  <a:srgbClr val="000000"/>
                </a:solidFill>
                <a:effectLst/>
                <a:latin typeface="Helvetica Neue" panose="02000503000000020004" pitchFamily="2" charset="0"/>
              </a:rPr>
              <a:t>Liegt ein Kommunikationskonzept vor?</a:t>
            </a:r>
            <a:endParaRPr lang="de-CH" b="1">
              <a:effectLst/>
            </a:endParaRPr>
          </a:p>
        </p:txBody>
      </p:sp>
      <p:sp>
        <p:nvSpPr>
          <p:cNvPr id="7" name="Abgerundetes Rechteck 4">
            <a:hlinkClick r:id="rId2" action="ppaction://hlinksldjump"/>
            <a:extLst>
              <a:ext uri="{FF2B5EF4-FFF2-40B4-BE49-F238E27FC236}">
                <a16:creationId xmlns:a16="http://schemas.microsoft.com/office/drawing/2014/main" id="{B42B8FB5-1943-4B1C-BE2B-9CE8C8FAAE25}"/>
              </a:ext>
            </a:extLst>
          </p:cNvPr>
          <p:cNvSpPr/>
          <p:nvPr/>
        </p:nvSpPr>
        <p:spPr>
          <a:xfrm>
            <a:off x="4084471" y="4292127"/>
            <a:ext cx="1555335" cy="410198"/>
          </a:xfrm>
          <a:prstGeom prst="roundRect">
            <a:avLst>
              <a:gd name="adj" fmla="val 50000"/>
            </a:avLst>
          </a:prstGeom>
          <a:solidFill>
            <a:srgbClr val="0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b="1">
                <a:solidFill>
                  <a:schemeClr val="bg1"/>
                </a:solidFill>
              </a:rPr>
              <a:t>JA</a:t>
            </a:r>
          </a:p>
        </p:txBody>
      </p:sp>
      <p:sp>
        <p:nvSpPr>
          <p:cNvPr id="8" name="Abgerundetes Rechteck 5">
            <a:hlinkClick r:id="rId3" action="ppaction://hlinksldjump"/>
            <a:extLst>
              <a:ext uri="{FF2B5EF4-FFF2-40B4-BE49-F238E27FC236}">
                <a16:creationId xmlns:a16="http://schemas.microsoft.com/office/drawing/2014/main" id="{C502FB02-3FDF-44D6-9515-C9BC582055BD}"/>
              </a:ext>
            </a:extLst>
          </p:cNvPr>
          <p:cNvSpPr/>
          <p:nvPr/>
        </p:nvSpPr>
        <p:spPr>
          <a:xfrm>
            <a:off x="6552195" y="4292127"/>
            <a:ext cx="1555335" cy="410198"/>
          </a:xfrm>
          <a:prstGeom prst="roundRect">
            <a:avLst>
              <a:gd name="adj" fmla="val 50000"/>
            </a:avLst>
          </a:prstGeom>
          <a:solidFill>
            <a:srgbClr val="0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b="1">
                <a:solidFill>
                  <a:schemeClr val="bg1"/>
                </a:solidFill>
              </a:rPr>
              <a:t>NEIN</a:t>
            </a:r>
          </a:p>
        </p:txBody>
      </p:sp>
    </p:spTree>
    <p:extLst>
      <p:ext uri="{BB962C8B-B14F-4D97-AF65-F5344CB8AC3E}">
        <p14:creationId xmlns:p14="http://schemas.microsoft.com/office/powerpoint/2010/main" val="16913772"/>
      </p:ext>
    </p:extLst>
  </p:cSld>
  <p:clrMapOvr>
    <a:masterClrMapping/>
  </p:clrMapOvr>
  <p:transition spd="slow" advClick="0">
    <p:push dir="u"/>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DC1053C7-4C9C-9CCD-0194-5A5B448EE917}"/>
              </a:ext>
            </a:extLst>
          </p:cNvPr>
          <p:cNvSpPr>
            <a:spLocks noGrp="1"/>
          </p:cNvSpPr>
          <p:nvPr>
            <p:ph idx="1"/>
          </p:nvPr>
        </p:nvSpPr>
        <p:spPr/>
        <p:txBody>
          <a:bodyPr>
            <a:noAutofit/>
          </a:bodyPr>
          <a:lstStyle/>
          <a:p>
            <a:pPr marL="0" indent="0" rtl="0">
              <a:spcAft>
                <a:spcPts val="0"/>
              </a:spcAft>
              <a:buNone/>
            </a:pPr>
            <a:r>
              <a:rPr lang="de-CH" sz="2400" b="1" i="0" u="none" strike="noStrike" dirty="0">
                <a:effectLst/>
                <a:highlight>
                  <a:srgbClr val="BED201"/>
                </a:highlight>
                <a:latin typeface="Helvetica Neue" panose="02000503000000020004" pitchFamily="2" charset="0"/>
                <a:ea typeface="Helvetica Neue" panose="02000503000000020004" pitchFamily="2" charset="0"/>
                <a:cs typeface="Helvetica Neue" panose="02000503000000020004" pitchFamily="2" charset="0"/>
              </a:rPr>
              <a:t>Reflexion:</a:t>
            </a:r>
            <a:r>
              <a:rPr lang="de-CH" sz="2400" b="1" i="0" u="none" strike="noStrike" dirty="0">
                <a:effectLst/>
                <a:latin typeface="Helvetica Neue" panose="02000503000000020004" pitchFamily="2" charset="0"/>
                <a:ea typeface="Helvetica Neue" panose="02000503000000020004" pitchFamily="2" charset="0"/>
                <a:cs typeface="Helvetica Neue" panose="02000503000000020004" pitchFamily="2" charset="0"/>
              </a:rPr>
              <a:t> </a:t>
            </a:r>
            <a: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Bei </a:t>
            </a:r>
            <a:r>
              <a:rPr lang="de-CH" sz="2400" b="1" i="0" u="none" strike="noStrike" dirty="0">
                <a:effectLst/>
                <a:latin typeface="Helvetica Neue" panose="02000503000000020004" pitchFamily="2" charset="0"/>
                <a:ea typeface="Helvetica Neue" panose="02000503000000020004" pitchFamily="2" charset="0"/>
                <a:cs typeface="Helvetica Neue" panose="02000503000000020004" pitchFamily="2" charset="0"/>
              </a:rPr>
              <a:t>Citizen-Science-Projekten </a:t>
            </a:r>
            <a: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muss den Aspekten Kommunikation und Koordination besonderes Augenmerk geschenkt werden. </a:t>
            </a:r>
          </a:p>
          <a:p>
            <a:pPr marL="0" indent="0" rtl="0">
              <a:spcAft>
                <a:spcPts val="0"/>
              </a:spcAft>
              <a:buNone/>
            </a:pPr>
            <a: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Sind die benötigten Ressourcen vorhanden?</a:t>
            </a:r>
          </a:p>
          <a:p>
            <a:pPr marL="0" indent="0" rtl="0">
              <a:spcAft>
                <a:spcPts val="1400"/>
              </a:spcAft>
              <a:buNone/>
            </a:pPr>
            <a: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Welche Möglichkeiten gibt es für Citizen Scientists,</a:t>
            </a:r>
            <a:r>
              <a:rPr lang="de-CH" sz="2400"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 Kontakt zur Projektleitung aufzunehmen</a:t>
            </a:r>
            <a: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 Wurden die entsprechenden Kanäle zielgruppengerecht ausgewählt?</a:t>
            </a:r>
            <a:endParaRPr lang="de-DE" sz="2400" b="1" dirty="0">
              <a:latin typeface="Helvetica Neue" panose="02000503000000020004" pitchFamily="2" charset="0"/>
            </a:endParaRPr>
          </a:p>
          <a:p>
            <a:pPr marL="0" indent="0">
              <a:buNone/>
            </a:pPr>
            <a:r>
              <a:rPr lang="de-CH" sz="1600" b="1" dirty="0">
                <a:solidFill>
                  <a:srgbClr val="BED201"/>
                </a:solidFill>
                <a:latin typeface="Helvetica Neue" panose="02000503000000020004" pitchFamily="2" charset="0"/>
              </a:rPr>
              <a:t>Nimm Dir etwas Zeit / Tausche Dich dazu mit anderen aus / Überprüfe Dein Kommunikationskonzept und ergänze es nötigenfalls</a:t>
            </a:r>
          </a:p>
          <a:p>
            <a:pPr marL="0" indent="0">
              <a:buNone/>
            </a:pPr>
            <a:endParaRPr lang="de-CH" sz="1600" b="1" dirty="0">
              <a:solidFill>
                <a:srgbClr val="BED201"/>
              </a:solidFill>
              <a:effectLst/>
              <a:latin typeface="Helvetica Neue" panose="02000503000000020004" pitchFamily="2" charset="0"/>
            </a:endParaRPr>
          </a:p>
          <a:p>
            <a:pPr marL="0" marR="0" lvl="0" indent="0" algn="l" defTabSz="914400" rtl="0" eaLnBrk="1" fontAlgn="auto" latinLnBrk="0" hangingPunct="1">
              <a:lnSpc>
                <a:spcPct val="90000"/>
              </a:lnSpc>
              <a:spcBef>
                <a:spcPts val="1400"/>
              </a:spcBef>
              <a:spcAft>
                <a:spcPts val="0"/>
              </a:spcAft>
              <a:buClrTx/>
              <a:buSzTx/>
              <a:buFont typeface="Arial" panose="020B0604020202020204" pitchFamily="34" charset="0"/>
              <a:buNone/>
              <a:tabLst/>
              <a:defRPr/>
            </a:pPr>
            <a:endParaRPr kumimoji="0" lang="de-CH" sz="2400" b="1" i="0" u="none" strike="noStrike" kern="1200" cap="none" spc="0" normalizeH="0" baseline="0" noProof="0" dirty="0">
              <a:ln>
                <a:noFill/>
              </a:ln>
              <a:solidFill>
                <a:srgbClr val="000000"/>
              </a:solidFill>
              <a:effectLst/>
              <a:uLnTx/>
              <a:uFillTx/>
              <a:latin typeface="Helvetica Neue" panose="02000503000000020004" pitchFamily="2" charset="0"/>
              <a:ea typeface="Helvetica Neue" panose="02000503000000020004" pitchFamily="2" charset="0"/>
              <a:cs typeface="Helvetica Neue" panose="02000503000000020004" pitchFamily="2" charset="0"/>
            </a:endParaRPr>
          </a:p>
          <a:p>
            <a:pPr marL="0" indent="0">
              <a:buNone/>
            </a:pPr>
            <a:endParaRPr lang="de-CH" sz="1600" b="1" dirty="0">
              <a:solidFill>
                <a:srgbClr val="BED201"/>
              </a:solidFill>
              <a:effectLst/>
            </a:endParaRPr>
          </a:p>
        </p:txBody>
      </p:sp>
      <p:sp>
        <p:nvSpPr>
          <p:cNvPr id="13" name="Text Placeholder 12">
            <a:extLst>
              <a:ext uri="{FF2B5EF4-FFF2-40B4-BE49-F238E27FC236}">
                <a16:creationId xmlns:a16="http://schemas.microsoft.com/office/drawing/2014/main" id="{24509AA9-F1FF-44DF-AFAA-51C82667FE20}"/>
              </a:ext>
            </a:extLst>
          </p:cNvPr>
          <p:cNvSpPr>
            <a:spLocks noGrp="1"/>
          </p:cNvSpPr>
          <p:nvPr>
            <p:ph type="body" sz="quarter" idx="13"/>
          </p:nvPr>
        </p:nvSpPr>
        <p:spPr/>
        <p:txBody>
          <a:bodyPr/>
          <a:lstStyle/>
          <a:p>
            <a:r>
              <a:rPr kumimoji="0" lang="de-CH" sz="1600" b="1" i="0" u="none" strike="noStrike" kern="1200" cap="none" spc="0" normalizeH="0" baseline="0" noProof="0" dirty="0">
                <a:ln>
                  <a:noFill/>
                </a:ln>
                <a:solidFill>
                  <a:srgbClr val="80CECE"/>
                </a:solidFill>
                <a:effectLst/>
                <a:highlight>
                  <a:srgbClr val="000000"/>
                </a:highlight>
                <a:uLnTx/>
                <a:uFillTx/>
                <a:latin typeface="Helvetica Neue" panose="02000503000000020004" pitchFamily="2" charset="0"/>
                <a:ea typeface="Helvetica Neue" panose="02000503000000020004" pitchFamily="2" charset="0"/>
                <a:cs typeface="Helvetica Neue" panose="02000503000000020004" pitchFamily="2" charset="0"/>
              </a:rPr>
              <a:t>Hinweis:</a:t>
            </a:r>
            <a:r>
              <a:rPr kumimoji="0" lang="de-CH" sz="1600" i="0" u="none" strike="noStrike" kern="1200" cap="none" spc="0" normalizeH="0" baseline="0" noProof="0" dirty="0">
                <a:ln>
                  <a:noFill/>
                </a:ln>
                <a:solidFill>
                  <a:srgbClr val="000000"/>
                </a:solidFill>
                <a:effectLst/>
                <a:uLnTx/>
                <a:uFillTx/>
                <a:latin typeface="Helvetica Neue" panose="02000503000000020004" pitchFamily="2" charset="0"/>
                <a:ea typeface="Helvetica Neue" panose="02000503000000020004" pitchFamily="2" charset="0"/>
                <a:cs typeface="Helvetica Neue" panose="02000503000000020004" pitchFamily="2" charset="0"/>
              </a:rPr>
              <a:t> Achte darauf, die Bedürfnisse und Wünsche der Citizen Scientists zu berücksichtigen, um eine effektive Kommunikation sicherzustellen.</a:t>
            </a:r>
            <a:endParaRPr kumimoji="0" lang="de-CH" sz="1600" i="0" u="none" strike="noStrike" kern="1200" cap="none" spc="0" normalizeH="0" baseline="0" noProof="0" dirty="0">
              <a:ln>
                <a:noFill/>
              </a:ln>
              <a:solidFill>
                <a:prstClr val="black"/>
              </a:solidFill>
              <a:effectLst/>
              <a:uLnTx/>
              <a:uFillTx/>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2" name="Abgerundetes Rechteck 1">
            <a:hlinkClick r:id="rId2" action="ppaction://hlinksldjump"/>
            <a:extLst>
              <a:ext uri="{FF2B5EF4-FFF2-40B4-BE49-F238E27FC236}">
                <a16:creationId xmlns:a16="http://schemas.microsoft.com/office/drawing/2014/main" id="{81FEA758-7AA3-6786-F1B3-01A3D1BB7F85}"/>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rId3" action="ppaction://hlinksldjump"/>
            <a:extLst>
              <a:ext uri="{FF2B5EF4-FFF2-40B4-BE49-F238E27FC236}">
                <a16:creationId xmlns:a16="http://schemas.microsoft.com/office/drawing/2014/main" id="{F42ADD25-B2F0-1CB9-A63A-1EFED929AAA6}"/>
              </a:ext>
            </a:extLst>
          </p:cNvPr>
          <p:cNvSpPr/>
          <p:nvPr/>
        </p:nvSpPr>
        <p:spPr>
          <a:xfrm>
            <a:off x="8861180"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7" name="Graphic 6">
            <a:extLst>
              <a:ext uri="{FF2B5EF4-FFF2-40B4-BE49-F238E27FC236}">
                <a16:creationId xmlns:a16="http://schemas.microsoft.com/office/drawing/2014/main" id="{76700EE5-45A2-4BDA-806A-A5A0D709CB8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2169061174"/>
      </p:ext>
    </p:extLst>
  </p:cSld>
  <p:clrMapOvr>
    <a:masterClrMapping/>
  </p:clrMapOvr>
  <p:transition spd="slow" advClick="0">
    <p:push dir="u"/>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s Rechteck 4">
            <a:hlinkClick r:id="rId2" action="ppaction://hlinksldjump"/>
            <a:extLst>
              <a:ext uri="{FF2B5EF4-FFF2-40B4-BE49-F238E27FC236}">
                <a16:creationId xmlns:a16="http://schemas.microsoft.com/office/drawing/2014/main" id="{50E0453A-A8F4-8DFF-DBAF-0A8459E97E3C}"/>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3" action="ppaction://hlinksldjump"/>
            <a:extLst>
              <a:ext uri="{FF2B5EF4-FFF2-40B4-BE49-F238E27FC236}">
                <a16:creationId xmlns:a16="http://schemas.microsoft.com/office/drawing/2014/main" id="{F34893C7-4EBE-158E-079A-08FA8F36A2E9}"/>
              </a:ext>
            </a:extLst>
          </p:cNvPr>
          <p:cNvSpPr/>
          <p:nvPr/>
        </p:nvSpPr>
        <p:spPr>
          <a:xfrm>
            <a:off x="8861971"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8" name="Content Placeholder 7">
            <a:extLst>
              <a:ext uri="{FF2B5EF4-FFF2-40B4-BE49-F238E27FC236}">
                <a16:creationId xmlns:a16="http://schemas.microsoft.com/office/drawing/2014/main" id="{0DDAA8A7-3904-4C48-B8D3-EAB2F4B9CCD0}"/>
              </a:ext>
            </a:extLst>
          </p:cNvPr>
          <p:cNvSpPr>
            <a:spLocks noGrp="1"/>
          </p:cNvSpPr>
          <p:nvPr>
            <p:ph idx="1"/>
          </p:nvPr>
        </p:nvSpPr>
        <p:spPr/>
        <p:txBody>
          <a:bodyPr/>
          <a:lstStyle/>
          <a:p>
            <a:pPr marL="0" indent="0">
              <a:buNone/>
            </a:pPr>
            <a:r>
              <a:rPr lang="de-CH" sz="2400" b="1" dirty="0">
                <a:solidFill>
                  <a:srgbClr val="80CECE"/>
                </a:solidFill>
                <a:highlight>
                  <a:srgbClr val="000000"/>
                </a:highlight>
                <a:latin typeface="Helvetica Neue" panose="02000503000000020004"/>
                <a:ea typeface="Helvetica Neue" panose="02000503000000020004" pitchFamily="2" charset="0"/>
                <a:cs typeface="Helvetica Neue" panose="02000503000000020004" pitchFamily="2" charset="0"/>
              </a:rPr>
              <a:t>Hinweis 1</a:t>
            </a:r>
            <a:r>
              <a:rPr lang="de-CH" sz="2400" b="1" dirty="0">
                <a:solidFill>
                  <a:srgbClr val="80CECE"/>
                </a:solidFill>
                <a:highlight>
                  <a:srgbClr val="000000"/>
                </a:highlight>
                <a:latin typeface="Helvetica Neue" panose="02000503000000020004"/>
              </a:rPr>
              <a:t>:</a:t>
            </a:r>
            <a:r>
              <a:rPr lang="de-CH" sz="2400" b="1" dirty="0">
                <a:highlight>
                  <a:srgbClr val="80CECE"/>
                </a:highlight>
                <a:latin typeface="Helvetica Neue" panose="02000503000000020004"/>
              </a:rPr>
              <a:t> </a:t>
            </a:r>
            <a:r>
              <a:rPr lang="de-CH" sz="2400" b="1" i="0" u="none" strike="noStrike" dirty="0">
                <a:solidFill>
                  <a:srgbClr val="000000"/>
                </a:solidFill>
                <a:effectLst/>
                <a:latin typeface="Helvetica Neue" panose="02000503000000020004"/>
              </a:rPr>
              <a:t>Bei </a:t>
            </a:r>
            <a:r>
              <a:rPr lang="de-CH" sz="2400" b="1" i="0" u="none" strike="noStrike" dirty="0">
                <a:effectLst/>
                <a:latin typeface="Helvetica Neue" panose="02000503000000020004"/>
              </a:rPr>
              <a:t>Citizen-Science-Projekten </a:t>
            </a:r>
            <a:r>
              <a:rPr lang="de-CH" sz="2400" b="1" i="0" u="none" strike="noStrike" dirty="0">
                <a:solidFill>
                  <a:srgbClr val="000000"/>
                </a:solidFill>
                <a:effectLst/>
                <a:latin typeface="Helvetica Neue" panose="02000503000000020004"/>
              </a:rPr>
              <a:t>muss den Aspekten Kommunikation und Koordination besonderes Augenmerk geschenkt werden. Wir empfehlen, </a:t>
            </a:r>
            <a:r>
              <a:rPr lang="de-DE" sz="2400" b="1" i="0" u="none" strike="noStrike" dirty="0">
                <a:solidFill>
                  <a:srgbClr val="000000"/>
                </a:solidFill>
                <a:effectLst/>
                <a:latin typeface="Helvetica Neue" panose="02000503000000020004"/>
              </a:rPr>
              <a:t>Kommunikationsaktivitäten in den Projektplan aufzunehmen</a:t>
            </a:r>
            <a:r>
              <a:rPr lang="de-CH" sz="2400" b="1" i="0" u="none" strike="noStrike" dirty="0">
                <a:solidFill>
                  <a:srgbClr val="000000"/>
                </a:solidFill>
                <a:effectLst/>
                <a:latin typeface="Helvetica Neue" panose="02000503000000020004"/>
              </a:rPr>
              <a:t>. Dies ermöglicht es, zu überprüfen, ob die benötigten Ressourcen vorhanden sind.</a:t>
            </a:r>
          </a:p>
          <a:p>
            <a:pPr marL="0" indent="0">
              <a:buNone/>
            </a:pPr>
            <a:endParaRPr lang="de-CH" sz="2400" b="1" dirty="0">
              <a:solidFill>
                <a:srgbClr val="000000"/>
              </a:solidFill>
              <a:latin typeface="Helvetica Neue" panose="02000503000000020004"/>
            </a:endParaRPr>
          </a:p>
          <a:p>
            <a:pPr marL="0" indent="0">
              <a:buNone/>
            </a:pPr>
            <a:r>
              <a:rPr lang="de-CH" sz="1600" b="1" dirty="0">
                <a:solidFill>
                  <a:srgbClr val="80CECE"/>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 </a:t>
            </a:r>
            <a:r>
              <a:rPr lang="de-CH" sz="2400" b="1" dirty="0">
                <a:solidFill>
                  <a:srgbClr val="80CECE"/>
                </a:solidFill>
                <a:highlight>
                  <a:srgbClr val="000000"/>
                </a:highlight>
                <a:latin typeface="Helvetica Neue" panose="02000503000000020004"/>
                <a:ea typeface="Helvetica Neue" panose="02000503000000020004" pitchFamily="2" charset="0"/>
                <a:cs typeface="Helvetica Neue" panose="02000503000000020004" pitchFamily="2" charset="0"/>
              </a:rPr>
              <a:t>Hinweis 2</a:t>
            </a:r>
            <a:r>
              <a:rPr lang="de-CH" sz="2400" b="1" dirty="0">
                <a:solidFill>
                  <a:srgbClr val="80CECE"/>
                </a:solidFill>
                <a:highlight>
                  <a:srgbClr val="000000"/>
                </a:highlight>
                <a:latin typeface="Helvetica Neue" panose="02000503000000020004"/>
              </a:rPr>
              <a:t>:</a:t>
            </a:r>
            <a:r>
              <a:rPr lang="de-CH" sz="2400" b="1" dirty="0">
                <a:highlight>
                  <a:srgbClr val="80CECE"/>
                </a:highlight>
                <a:latin typeface="Helvetica Neue" panose="02000503000000020004"/>
              </a:rPr>
              <a:t> </a:t>
            </a:r>
            <a:r>
              <a:rPr lang="de-CH" sz="2400" b="1" i="0" u="none" strike="noStrike" dirty="0">
                <a:solidFill>
                  <a:srgbClr val="000000"/>
                </a:solidFill>
                <a:effectLst/>
                <a:latin typeface="Helvetica Neue" panose="02000503000000020004" pitchFamily="2" charset="0"/>
              </a:rPr>
              <a:t>Es ist ratsam, bereits früh über eine Kommunikationsstrategie nachzudenken, die den verschiedenen Phasen eines Projekts und den unterschiedlichen Zielgruppen gerecht wird. Je nachdem, ob der Schwerpunkt auf der Rekrutierung von Citizen Scientists oder der Kommunikation der Ergebnisse liegt, bedarf es einer unterschiedlichen Ansprache. Achte darauf, die Bedürfnisse und Wünsche der Citizen Scientists zu berücksichtigen, um eine effektive Kommunikation sicherzustellen.</a:t>
            </a:r>
            <a:endParaRPr lang="de-CH" sz="2400" b="1" dirty="0">
              <a:solidFill>
                <a:srgbClr val="000000"/>
              </a:solidFill>
              <a:latin typeface="Helvetica Neue" panose="02000503000000020004"/>
            </a:endParaRPr>
          </a:p>
        </p:txBody>
      </p:sp>
      <p:pic>
        <p:nvPicPr>
          <p:cNvPr id="9" name="Graphic 8">
            <a:extLst>
              <a:ext uri="{FF2B5EF4-FFF2-40B4-BE49-F238E27FC236}">
                <a16:creationId xmlns:a16="http://schemas.microsoft.com/office/drawing/2014/main" id="{6A69A79B-F8E6-4F13-8D20-30BCBDD73E0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1476410446"/>
      </p:ext>
    </p:extLst>
  </p:cSld>
  <p:clrMapOvr>
    <a:masterClrMapping/>
  </p:clrMapOvr>
  <p:transition spd="slow" advClick="0">
    <p:push dir="u"/>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34B07007-8F91-490E-AD18-537FC78A1269}"/>
              </a:ext>
            </a:extLst>
          </p:cNvPr>
          <p:cNvSpPr>
            <a:spLocks noGrp="1"/>
          </p:cNvSpPr>
          <p:nvPr>
            <p:ph type="body" sz="quarter" idx="11"/>
          </p:nvPr>
        </p:nvSpPr>
        <p:spPr/>
        <p:txBody>
          <a:bodyPr>
            <a:normAutofit/>
          </a:bodyPr>
          <a:lstStyle/>
          <a:p>
            <a:pPr marL="0" indent="0">
              <a:buNone/>
            </a:pPr>
            <a:r>
              <a:rPr lang="de-DE" sz="1600" b="1">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Weiterführende Informationen:</a:t>
            </a:r>
          </a:p>
          <a:p>
            <a:pPr marL="0" indent="0">
              <a:buNone/>
            </a:pPr>
            <a:r>
              <a:rPr lang="de-DE" sz="1600" b="1">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mit:forschen!: </a:t>
            </a:r>
            <a:r>
              <a:rPr lang="de-DE" sz="1600" b="1">
                <a:solidFill>
                  <a:srgbClr val="7ECFFF"/>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hlinkClick r:id="rId2">
                  <a:extLst>
                    <a:ext uri="{A12FA001-AC4F-418D-AE19-62706E023703}">
                      <ahyp:hlinkClr xmlns:ahyp="http://schemas.microsoft.com/office/drawing/2018/hyperlinkcolor" val="tx"/>
                    </a:ext>
                  </a:extLst>
                </a:hlinkClick>
              </a:rPr>
              <a:t>Gut kommuniziert! Ein Praxisleitfaden für Citizen-Science-Projekte</a:t>
            </a:r>
            <a:endParaRPr lang="de-CH" sz="1600" b="0" i="0" u="none" strike="noStrike">
              <a:solidFill>
                <a:srgbClr val="7ECFFF"/>
              </a:solidFill>
              <a:effectLst/>
              <a:latin typeface="Helvetica Neue" panose="02000503000000020004" pitchFamily="2" charset="0"/>
            </a:endParaRPr>
          </a:p>
        </p:txBody>
      </p:sp>
      <p:sp>
        <p:nvSpPr>
          <p:cNvPr id="5" name="Abgerundetes Rechteck 4">
            <a:hlinkClick r:id="rId3" action="ppaction://hlinksldjump"/>
            <a:extLst>
              <a:ext uri="{FF2B5EF4-FFF2-40B4-BE49-F238E27FC236}">
                <a16:creationId xmlns:a16="http://schemas.microsoft.com/office/drawing/2014/main" id="{50E0453A-A8F4-8DFF-DBAF-0A8459E97E3C}"/>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4" action="ppaction://hlinksldjump"/>
            <a:extLst>
              <a:ext uri="{FF2B5EF4-FFF2-40B4-BE49-F238E27FC236}">
                <a16:creationId xmlns:a16="http://schemas.microsoft.com/office/drawing/2014/main" id="{F34893C7-4EBE-158E-079A-08FA8F36A2E9}"/>
              </a:ext>
            </a:extLst>
          </p:cNvPr>
          <p:cNvSpPr/>
          <p:nvPr/>
        </p:nvSpPr>
        <p:spPr>
          <a:xfrm>
            <a:off x="8861971"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Content Placeholder 3">
            <a:extLst>
              <a:ext uri="{FF2B5EF4-FFF2-40B4-BE49-F238E27FC236}">
                <a16:creationId xmlns:a16="http://schemas.microsoft.com/office/drawing/2014/main" id="{E399B6C2-3086-4295-BA23-DD12CDA80C97}"/>
              </a:ext>
            </a:extLst>
          </p:cNvPr>
          <p:cNvSpPr>
            <a:spLocks noGrp="1"/>
          </p:cNvSpPr>
          <p:nvPr>
            <p:ph idx="1"/>
          </p:nvPr>
        </p:nvSpPr>
        <p:spPr/>
        <p:txBody>
          <a:bodyPr/>
          <a:lstStyle/>
          <a:p>
            <a:pPr marL="0" indent="0" rtl="0">
              <a:spcAft>
                <a:spcPts val="1400"/>
              </a:spcAft>
              <a:buNone/>
            </a:pPr>
            <a:r>
              <a:rPr lang="de-CH" sz="2400" b="1" dirty="0">
                <a:highlight>
                  <a:srgbClr val="BED201"/>
                </a:highlight>
                <a:latin typeface="Helvetica Neue" panose="02000503000000020004"/>
              </a:rPr>
              <a:t>Reflexion:</a:t>
            </a:r>
            <a:r>
              <a:rPr lang="de-CH" sz="2400" b="1" dirty="0">
                <a:latin typeface="Helvetica Neue" panose="02000503000000020004"/>
              </a:rPr>
              <a:t> </a:t>
            </a:r>
            <a: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Welche Möglichkeiten gibt es für Citizen Scientists,</a:t>
            </a:r>
            <a:r>
              <a:rPr lang="de-CH" sz="2400"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 Kontakt zur Projektleitung aufzunehmen</a:t>
            </a:r>
            <a: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 Wurden die entsprechenden Kanäle zielgruppengerecht ausgewählt?</a:t>
            </a:r>
            <a:endParaRPr lang="de-DE" sz="2400" b="1" dirty="0">
              <a:latin typeface="Helvetica Neue" panose="02000503000000020004" pitchFamily="2" charset="0"/>
            </a:endParaRPr>
          </a:p>
          <a:p>
            <a:pPr marL="0" indent="0">
              <a:buFont typeface="Arial" panose="020B0604020202020204" pitchFamily="34" charset="0"/>
              <a:buNone/>
            </a:pPr>
            <a:endParaRPr lang="de-CH" sz="2400" b="1" dirty="0">
              <a:latin typeface="Helvetica Neue" panose="02000503000000020004" pitchFamily="2" charset="0"/>
            </a:endParaRPr>
          </a:p>
          <a:p>
            <a:pPr marL="0" indent="0">
              <a:buFont typeface="Arial" panose="020B0604020202020204" pitchFamily="34" charset="0"/>
              <a:buNone/>
            </a:pPr>
            <a:r>
              <a:rPr lang="de-CH" sz="1600" b="1" dirty="0">
                <a:solidFill>
                  <a:srgbClr val="BED201"/>
                </a:solidFill>
                <a:latin typeface="Helvetica Neue" panose="02000503000000020004" pitchFamily="2" charset="0"/>
              </a:rPr>
              <a:t>Nimm Dir etwas Zeit / </a:t>
            </a:r>
            <a:r>
              <a:rPr lang="de-DE" sz="1600" b="1" dirty="0">
                <a:solidFill>
                  <a:srgbClr val="BED201"/>
                </a:solidFill>
                <a:latin typeface="Helvetica Neue" panose="02000503000000020004" pitchFamily="2" charset="0"/>
              </a:rPr>
              <a:t>Tausche Dich dazu mit anderen aus / Überprüfe Dein Kommunikationskonzept und ergänze es nötigenfalls</a:t>
            </a:r>
            <a:endParaRPr lang="de-CH" sz="1600" b="1" dirty="0">
              <a:solidFill>
                <a:srgbClr val="BED201"/>
              </a:solidFill>
            </a:endParaRPr>
          </a:p>
        </p:txBody>
      </p:sp>
      <p:pic>
        <p:nvPicPr>
          <p:cNvPr id="10" name="Graphic 9">
            <a:extLst>
              <a:ext uri="{FF2B5EF4-FFF2-40B4-BE49-F238E27FC236}">
                <a16:creationId xmlns:a16="http://schemas.microsoft.com/office/drawing/2014/main" id="{58CF5BAF-6D35-4172-AB69-434296D8DC8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759116850"/>
      </p:ext>
    </p:extLst>
  </p:cSld>
  <p:clrMapOvr>
    <a:masterClrMapping/>
  </p:clrMapOvr>
  <p:transition spd="slow" advClick="0">
    <p:push dir="u"/>
  </p:transition>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BED20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marR="0" lvl="0" indent="0" algn="ctr" fontAlgn="auto">
              <a:spcBef>
                <a:spcPts val="1400"/>
              </a:spcBef>
              <a:spcAft>
                <a:spcPts val="1400"/>
              </a:spcAft>
              <a:buClrTx/>
              <a:buSzTx/>
              <a:buNone/>
              <a:tabLst/>
              <a:defRPr/>
            </a:pPr>
            <a:r>
              <a:rPr lang="de-CH" b="1">
                <a:solidFill>
                  <a:srgbClr val="000000"/>
                </a:solidFill>
                <a:latin typeface="Helvetica Neue" panose="02000503000000020004" pitchFamily="2" charset="0"/>
              </a:rPr>
              <a:t>Sind die gegenseitigen Erwartungen der Projektmitglieder – und wenn möglich, aller weiteren Beteiligten – klar und transparent kommuniziert?</a:t>
            </a:r>
          </a:p>
        </p:txBody>
      </p:sp>
      <p:sp>
        <p:nvSpPr>
          <p:cNvPr id="7" name="Abgerundetes Rechteck 4">
            <a:hlinkClick r:id="rId2" action="ppaction://hlinksldjump"/>
            <a:extLst>
              <a:ext uri="{FF2B5EF4-FFF2-40B4-BE49-F238E27FC236}">
                <a16:creationId xmlns:a16="http://schemas.microsoft.com/office/drawing/2014/main" id="{340B5987-BF29-46AD-B65C-12419E308D18}"/>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8" name="Abgerundetes Rechteck 5">
            <a:hlinkClick r:id="rId3" action="ppaction://hlinksldjump"/>
            <a:extLst>
              <a:ext uri="{FF2B5EF4-FFF2-40B4-BE49-F238E27FC236}">
                <a16:creationId xmlns:a16="http://schemas.microsoft.com/office/drawing/2014/main" id="{D53A65B4-4BDD-45B0-A356-5B76DB980F42}"/>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2887853313"/>
      </p:ext>
    </p:extLst>
  </p:cSld>
  <p:clrMapOvr>
    <a:masterClrMapping/>
  </p:clrMapOvr>
  <p:transition spd="slow" advClick="0">
    <p:push dir="u"/>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s Rechteck 4">
            <a:hlinkClick r:id="rId2" action="ppaction://hlinksldjump"/>
            <a:extLst>
              <a:ext uri="{FF2B5EF4-FFF2-40B4-BE49-F238E27FC236}">
                <a16:creationId xmlns:a16="http://schemas.microsoft.com/office/drawing/2014/main" id="{5C18F554-0A1B-A75A-35E0-14ED9D10710F}"/>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3" action="ppaction://hlinksldjump"/>
            <a:extLst>
              <a:ext uri="{FF2B5EF4-FFF2-40B4-BE49-F238E27FC236}">
                <a16:creationId xmlns:a16="http://schemas.microsoft.com/office/drawing/2014/main" id="{DB8D77B9-97A3-A0DD-58A1-97894F337CC2}"/>
              </a:ext>
            </a:extLst>
          </p:cNvPr>
          <p:cNvSpPr/>
          <p:nvPr/>
        </p:nvSpPr>
        <p:spPr>
          <a:xfrm>
            <a:off x="8861817"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Content Placeholder 3">
            <a:extLst>
              <a:ext uri="{FF2B5EF4-FFF2-40B4-BE49-F238E27FC236}">
                <a16:creationId xmlns:a16="http://schemas.microsoft.com/office/drawing/2014/main" id="{914BC46B-401D-4DBA-81CF-3C775C3C0C43}"/>
              </a:ext>
            </a:extLst>
          </p:cNvPr>
          <p:cNvSpPr>
            <a:spLocks noGrp="1"/>
          </p:cNvSpPr>
          <p:nvPr>
            <p:ph idx="10"/>
          </p:nvPr>
        </p:nvSpPr>
        <p:spPr>
          <a:xfrm>
            <a:off x="406400" y="6400799"/>
            <a:ext cx="8455637" cy="316373"/>
          </a:xfrm>
        </p:spPr>
        <p:txBody>
          <a:bodyPr/>
          <a:lstStyle/>
          <a:p>
            <a:r>
              <a:rPr lang="en-US"/>
              <a:t>1  «10 Schweizer Citizen-Science-</a:t>
            </a:r>
            <a:r>
              <a:rPr lang="en-US" err="1"/>
              <a:t>Prinzipien</a:t>
            </a:r>
            <a:r>
              <a:rPr lang="en-US"/>
              <a:t>»: </a:t>
            </a:r>
            <a:r>
              <a:rPr lang="en-US">
                <a:hlinkClick r:id="rId4">
                  <a:extLst>
                    <a:ext uri="{A12FA001-AC4F-418D-AE19-62706E023703}">
                      <ahyp:hlinkClr xmlns:ahyp="http://schemas.microsoft.com/office/drawing/2018/hyperlinkcolor" val="tx"/>
                    </a:ext>
                  </a:extLst>
                </a:hlinkClick>
              </a:rPr>
              <a:t>Prinzip 5 </a:t>
            </a:r>
            <a:r>
              <a:rPr lang="de-CH">
                <a:hlinkClick r:id="rId4">
                  <a:extLst>
                    <a:ext uri="{A12FA001-AC4F-418D-AE19-62706E023703}">
                      <ahyp:hlinkClr xmlns:ahyp="http://schemas.microsoft.com/office/drawing/2018/hyperlinkcolor" val="tx"/>
                    </a:ext>
                  </a:extLst>
                </a:hlinkClick>
              </a:rPr>
              <a:t>«</a:t>
            </a:r>
            <a:r>
              <a:rPr lang="en-US" err="1">
                <a:hlinkClick r:id="rId4">
                  <a:extLst>
                    <a:ext uri="{A12FA001-AC4F-418D-AE19-62706E023703}">
                      <ahyp:hlinkClr xmlns:ahyp="http://schemas.microsoft.com/office/drawing/2018/hyperlinkcolor" val="tx"/>
                    </a:ext>
                  </a:extLst>
                </a:hlinkClick>
              </a:rPr>
              <a:t>Kommunikation</a:t>
            </a:r>
            <a:r>
              <a:rPr lang="de-CH">
                <a:hlinkClick r:id="rId4">
                  <a:extLst>
                    <a:ext uri="{A12FA001-AC4F-418D-AE19-62706E023703}">
                      <ahyp:hlinkClr xmlns:ahyp="http://schemas.microsoft.com/office/drawing/2018/hyperlinkcolor" val="tx"/>
                    </a:ext>
                  </a:extLst>
                </a:hlinkClick>
              </a:rPr>
              <a:t>»</a:t>
            </a:r>
            <a:endParaRPr lang="de-CH"/>
          </a:p>
        </p:txBody>
      </p:sp>
      <p:sp>
        <p:nvSpPr>
          <p:cNvPr id="6" name="Content Placeholder 5">
            <a:extLst>
              <a:ext uri="{FF2B5EF4-FFF2-40B4-BE49-F238E27FC236}">
                <a16:creationId xmlns:a16="http://schemas.microsoft.com/office/drawing/2014/main" id="{49AE994E-0674-4F41-894D-89B764C57BA2}"/>
              </a:ext>
            </a:extLst>
          </p:cNvPr>
          <p:cNvSpPr>
            <a:spLocks noGrp="1"/>
          </p:cNvSpPr>
          <p:nvPr>
            <p:ph idx="11"/>
          </p:nvPr>
        </p:nvSpPr>
        <p:spPr>
          <a:xfrm>
            <a:off x="1800000" y="457201"/>
            <a:ext cx="6262748" cy="5943600"/>
          </a:xfrm>
        </p:spPr>
        <p:txBody>
          <a:bodyPr/>
          <a:lstStyle/>
          <a:p>
            <a:r>
              <a:rPr lang="de-CH" dirty="0">
                <a:highlight>
                  <a:srgbClr val="BED201"/>
                </a:highlight>
              </a:rPr>
              <a:t>Reflexion:</a:t>
            </a:r>
            <a:r>
              <a:rPr lang="de-CH" dirty="0"/>
              <a:t> Wie stellst Du sicher, dass alle auf dem gleichen Stand sind? Gibt es regelmässigen, persönlichen Austausch oder ist dies im Rahmen des Projekts nicht umsetzbar oder nicht sinnvoll?</a:t>
            </a:r>
          </a:p>
          <a:p>
            <a:endParaRPr lang="de-CH" dirty="0"/>
          </a:p>
          <a:p>
            <a:r>
              <a:rPr lang="de-CH" dirty="0"/>
              <a:t>Gibt es Möglichkeiten, auch in grösseren Projekten, an denen viele Citizen Scientists mitwirken, Erwartungen und Motivationen in Erfahrung zu bringen?</a:t>
            </a:r>
          </a:p>
          <a:p>
            <a:endParaRPr lang="de-CH" sz="1600" dirty="0">
              <a:solidFill>
                <a:srgbClr val="BED201"/>
              </a:solidFill>
            </a:endParaRPr>
          </a:p>
          <a:p>
            <a:r>
              <a:rPr lang="de-CH" sz="1600" dirty="0">
                <a:solidFill>
                  <a:srgbClr val="BED201"/>
                </a:solidFill>
              </a:rPr>
              <a:t>Nimm Dir etwas Zeit / Tausche Dich mit anderen aus / Ergänze Deinen Projektplan wenn nötig</a:t>
            </a:r>
          </a:p>
        </p:txBody>
      </p:sp>
      <p:sp>
        <p:nvSpPr>
          <p:cNvPr id="8" name="Text Placeholder 7">
            <a:extLst>
              <a:ext uri="{FF2B5EF4-FFF2-40B4-BE49-F238E27FC236}">
                <a16:creationId xmlns:a16="http://schemas.microsoft.com/office/drawing/2014/main" id="{B61BB9E0-5577-431F-824F-AEC688C43E4A}"/>
              </a:ext>
            </a:extLst>
          </p:cNvPr>
          <p:cNvSpPr>
            <a:spLocks noGrp="1"/>
          </p:cNvSpPr>
          <p:nvPr>
            <p:ph type="body" sz="quarter" idx="12"/>
          </p:nvPr>
        </p:nvSpPr>
        <p:spPr>
          <a:xfrm>
            <a:off x="8204200" y="1124919"/>
            <a:ext cx="3677633" cy="3162300"/>
          </a:xfrm>
        </p:spPr>
        <p:txBody>
          <a:bodyPr/>
          <a:lstStyle/>
          <a:p>
            <a:r>
              <a:rPr lang="de-CH"/>
              <a:t>«</a:t>
            </a:r>
            <a:r>
              <a:rPr lang="de-DE"/>
              <a:t>Die gegenseitigen Erwartungen aller Projektteam-Mitglieder werden innerhalb des Projektteams klar kommuniziert (Partizipationsgrad, wissenschaftliche Methode, Umgang mit Daten, Forschungsresultate und Urheberschaft). Die verschiedenen Interessensgruppen sollen entsprechend einbezogen werden</a:t>
            </a:r>
            <a:r>
              <a:rPr lang="de-CH"/>
              <a:t>.»</a:t>
            </a:r>
            <a:r>
              <a:rPr lang="de-CH" baseline="30000"/>
              <a:t>1</a:t>
            </a:r>
          </a:p>
        </p:txBody>
      </p:sp>
      <p:pic>
        <p:nvPicPr>
          <p:cNvPr id="10" name="Graphic 9">
            <a:extLst>
              <a:ext uri="{FF2B5EF4-FFF2-40B4-BE49-F238E27FC236}">
                <a16:creationId xmlns:a16="http://schemas.microsoft.com/office/drawing/2014/main" id="{C74D9A69-CB7A-42EA-9386-8CCED300711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4218431456"/>
      </p:ext>
    </p:extLst>
  </p:cSld>
  <p:clrMapOvr>
    <a:masterClrMapping/>
  </p:clrMapOvr>
  <p:transition spd="slow" advClick="0">
    <p:push dir="u"/>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7DDE1DFE-B819-47D7-895B-78BB9D7828FB}"/>
              </a:ext>
            </a:extLst>
          </p:cNvPr>
          <p:cNvSpPr>
            <a:spLocks noGrp="1"/>
          </p:cNvSpPr>
          <p:nvPr>
            <p:ph type="body" sz="quarter" idx="13"/>
          </p:nvPr>
        </p:nvSpPr>
        <p:spPr/>
        <p:txBody>
          <a:bodyPr>
            <a:noAutofit/>
          </a:bodyPr>
          <a:lstStyle/>
          <a:p>
            <a:pPr marL="0" indent="0">
              <a:spcBef>
                <a:spcPts val="1400"/>
              </a:spcBef>
              <a:buNone/>
            </a:pPr>
            <a:r>
              <a:rPr lang="de-CH" b="1">
                <a:solidFill>
                  <a:srgbClr val="7ECFFF"/>
                </a:solidFill>
                <a:highlight>
                  <a:srgbClr val="000000"/>
                </a:highlight>
                <a:latin typeface="Helvetica Neue" panose="02000503000000020004" pitchFamily="2" charset="0"/>
              </a:rPr>
              <a:t>Weiterführende Informationen:</a:t>
            </a:r>
            <a:r>
              <a:rPr lang="de-CH">
                <a:solidFill>
                  <a:srgbClr val="7ECFFF"/>
                </a:solidFill>
                <a:latin typeface="Helvetica Neue" panose="02000503000000020004" pitchFamily="2" charset="0"/>
              </a:rPr>
              <a:t> </a:t>
            </a:r>
            <a:r>
              <a:rPr lang="de-CH">
                <a:effectLst/>
                <a:latin typeface="Helvetica Neue" panose="02000503000000020004" pitchFamily="2" charset="0"/>
                <a:ea typeface="Helvetica Neue" panose="02000503000000020004" pitchFamily="2" charset="0"/>
                <a:cs typeface="Helvetica Neue" panose="02000503000000020004" pitchFamily="2" charset="0"/>
              </a:rPr>
              <a:t>Die Methoden und Tools der td-net Toolbox ermöglichen es, in heterogenen Gruppen gemeinsam Projekte zu entwickeln, Wissen zu generieren und Wirkung zu erzielen.</a:t>
            </a:r>
          </a:p>
          <a:p>
            <a:pPr marL="0" indent="0">
              <a:spcBef>
                <a:spcPts val="1400"/>
              </a:spcBef>
              <a:buNone/>
            </a:pPr>
            <a:r>
              <a:rPr lang="de-CH" b="1">
                <a:solidFill>
                  <a:srgbClr val="7ECFFF"/>
                </a:solidFill>
                <a:highlight>
                  <a:srgbClr val="000000"/>
                </a:highlight>
                <a:latin typeface="Helvetica Neue" panose="02000503000000020004" pitchFamily="2" charset="0"/>
              </a:rPr>
              <a:t>siehe: </a:t>
            </a:r>
            <a:r>
              <a:rPr lang="de-CH" b="1">
                <a:solidFill>
                  <a:srgbClr val="7ECFFF"/>
                </a:solidFill>
                <a:highlight>
                  <a:srgbClr val="000000"/>
                </a:highlight>
                <a:latin typeface="Helvetica Neue" panose="02000503000000020004" pitchFamily="2" charset="0"/>
                <a:hlinkClick r:id="rId3">
                  <a:extLst>
                    <a:ext uri="{A12FA001-AC4F-418D-AE19-62706E023703}">
                      <ahyp:hlinkClr xmlns:ahyp="http://schemas.microsoft.com/office/drawing/2018/hyperlinkcolor" val="tx"/>
                    </a:ext>
                  </a:extLst>
                </a:hlinkClick>
              </a:rPr>
              <a:t>td-net toolbox</a:t>
            </a:r>
            <a:endParaRPr lang="de-CH" b="1">
              <a:solidFill>
                <a:srgbClr val="7ECFFF"/>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Content Placeholder 3">
            <a:extLst>
              <a:ext uri="{FF2B5EF4-FFF2-40B4-BE49-F238E27FC236}">
                <a16:creationId xmlns:a16="http://schemas.microsoft.com/office/drawing/2014/main" id="{E6DBDA37-8FE0-4A11-B3C5-33FD7093C2D2}"/>
              </a:ext>
            </a:extLst>
          </p:cNvPr>
          <p:cNvSpPr>
            <a:spLocks noGrp="1"/>
          </p:cNvSpPr>
          <p:nvPr>
            <p:ph idx="10"/>
          </p:nvPr>
        </p:nvSpPr>
        <p:spPr/>
        <p:txBody>
          <a:bodyPr/>
          <a:lstStyle/>
          <a:p>
            <a:r>
              <a:rPr lang="en-US" sz="1200">
                <a:latin typeface="Helvetica Neue" panose="02000503000000020004"/>
              </a:rPr>
              <a:t>1  «10 Schweizer Citizen-Science-</a:t>
            </a:r>
            <a:r>
              <a:rPr lang="en-US" sz="1200" err="1">
                <a:latin typeface="Helvetica Neue" panose="02000503000000020004"/>
              </a:rPr>
              <a:t>Prinzipien</a:t>
            </a:r>
            <a:r>
              <a:rPr lang="en-US" sz="1200">
                <a:latin typeface="Helvetica Neue" panose="02000503000000020004"/>
              </a:rPr>
              <a:t>»: </a:t>
            </a:r>
            <a:r>
              <a:rPr lang="en-US" sz="1200">
                <a:latin typeface="Helvetica Neue" panose="02000503000000020004"/>
                <a:hlinkClick r:id="rId4">
                  <a:extLst>
                    <a:ext uri="{A12FA001-AC4F-418D-AE19-62706E023703}">
                      <ahyp:hlinkClr xmlns:ahyp="http://schemas.microsoft.com/office/drawing/2018/hyperlinkcolor" val="tx"/>
                    </a:ext>
                  </a:extLst>
                </a:hlinkClick>
              </a:rPr>
              <a:t>Prinzip 5 </a:t>
            </a:r>
            <a:r>
              <a:rPr lang="de-CH" sz="1200" b="1" i="0" u="none" strike="noStrike">
                <a:effectLst/>
                <a:latin typeface="Helvetica Neue" panose="02000503000000020004"/>
                <a:hlinkClick r:id="rId4">
                  <a:extLst>
                    <a:ext uri="{A12FA001-AC4F-418D-AE19-62706E023703}">
                      <ahyp:hlinkClr xmlns:ahyp="http://schemas.microsoft.com/office/drawing/2018/hyperlinkcolor" val="tx"/>
                    </a:ext>
                  </a:extLst>
                </a:hlinkClick>
              </a:rPr>
              <a:t>«</a:t>
            </a:r>
            <a:r>
              <a:rPr lang="en-US" sz="1200" i="0" u="none" strike="noStrike" err="1">
                <a:effectLst/>
                <a:latin typeface="Helvetica Neue" panose="02000503000000020004"/>
                <a:hlinkClick r:id="rId4">
                  <a:extLst>
                    <a:ext uri="{A12FA001-AC4F-418D-AE19-62706E023703}">
                      <ahyp:hlinkClr xmlns:ahyp="http://schemas.microsoft.com/office/drawing/2018/hyperlinkcolor" val="tx"/>
                    </a:ext>
                  </a:extLst>
                </a:hlinkClick>
              </a:rPr>
              <a:t>Kommunikation</a:t>
            </a:r>
            <a:r>
              <a:rPr lang="de-CH" sz="1200" i="0" u="none" strike="noStrike">
                <a:effectLst/>
                <a:latin typeface="Helvetica Neue" panose="02000503000000020004"/>
                <a:hlinkClick r:id="rId4">
                  <a:extLst>
                    <a:ext uri="{A12FA001-AC4F-418D-AE19-62706E023703}">
                      <ahyp:hlinkClr xmlns:ahyp="http://schemas.microsoft.com/office/drawing/2018/hyperlinkcolor" val="tx"/>
                    </a:ext>
                  </a:extLst>
                </a:hlinkClick>
              </a:rPr>
              <a:t>»</a:t>
            </a:r>
            <a:endParaRPr lang="de-CH" sz="1200">
              <a:latin typeface="Helvetica Neue" panose="02000503000000020004"/>
            </a:endParaRPr>
          </a:p>
        </p:txBody>
      </p:sp>
      <p:sp>
        <p:nvSpPr>
          <p:cNvPr id="6" name="Content Placeholder 5">
            <a:extLst>
              <a:ext uri="{FF2B5EF4-FFF2-40B4-BE49-F238E27FC236}">
                <a16:creationId xmlns:a16="http://schemas.microsoft.com/office/drawing/2014/main" id="{79FE59FB-82F3-4973-A423-6213FC457F01}"/>
              </a:ext>
            </a:extLst>
          </p:cNvPr>
          <p:cNvSpPr>
            <a:spLocks noGrp="1"/>
          </p:cNvSpPr>
          <p:nvPr>
            <p:ph idx="11"/>
          </p:nvPr>
        </p:nvSpPr>
        <p:spPr>
          <a:xfrm>
            <a:off x="1800224" y="457201"/>
            <a:ext cx="6262748" cy="3830018"/>
          </a:xfrm>
        </p:spPr>
        <p:txBody>
          <a:bodyPr/>
          <a:lstStyle/>
          <a:p>
            <a:pPr marL="0" indent="0">
              <a:buNone/>
            </a:pPr>
            <a:r>
              <a:rPr lang="de-CH" sz="2400" b="1" i="0" u="none" strike="noStrike">
                <a:effectLst/>
                <a:highlight>
                  <a:srgbClr val="BED201"/>
                </a:highlight>
                <a:latin typeface="Helvetica Neue" panose="02000503000000020004" pitchFamily="2" charset="0"/>
                <a:ea typeface="Helvetica Neue" panose="02000503000000020004" pitchFamily="2" charset="0"/>
                <a:cs typeface="Helvetica Neue" panose="02000503000000020004" pitchFamily="2" charset="0"/>
              </a:rPr>
              <a:t>Reflexion:</a:t>
            </a:r>
            <a:r>
              <a:rPr lang="de-CH" sz="2400" b="1" i="0" u="none" strike="noStrike">
                <a:effectLst/>
                <a:latin typeface="Helvetica Neue" panose="02000503000000020004" pitchFamily="2" charset="0"/>
                <a:ea typeface="Helvetica Neue" panose="02000503000000020004" pitchFamily="2" charset="0"/>
                <a:cs typeface="Helvetica Neue" panose="02000503000000020004" pitchFamily="2" charset="0"/>
              </a:rPr>
              <a:t> </a:t>
            </a:r>
            <a:r>
              <a:rPr lang="de-CH" sz="2400" b="1" i="0" u="none" strike="noStrike">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Wenn nicht, empfehlen wir, dies im Rahmen einer ersten Projektteam-Sitzung umzusetzen. Aber auch </a:t>
            </a:r>
            <a:r>
              <a:rPr lang="de-CH" sz="2400" b="1">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zu einem späteren Zeitpunkt ist es noch sinnvoll, gegenseitige Erwartungen transparent zu machen. </a:t>
            </a:r>
            <a:r>
              <a:rPr lang="de-CH" sz="2400" b="1" i="0" u="none" strike="noStrike">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Wie könnte dies im Rahmen Deines Projekts möglich sein?</a:t>
            </a:r>
            <a:br>
              <a:rPr lang="de-CH" sz="2400" b="1" i="0" u="none" strike="noStrike">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br>
            <a:endParaRPr lang="de-CH" sz="1800" b="1" i="0" u="none" strike="noStrike">
              <a:effectLst/>
              <a:latin typeface="Helvetica Neue" panose="02000503000000020004" pitchFamily="2" charset="0"/>
            </a:endParaRPr>
          </a:p>
          <a:p>
            <a:pPr marL="0" indent="0" rtl="0">
              <a:spcAft>
                <a:spcPts val="0"/>
              </a:spcAft>
              <a:buNone/>
            </a:pPr>
            <a:r>
              <a:rPr lang="de-CH" sz="1600" b="1">
                <a:solidFill>
                  <a:srgbClr val="BED201"/>
                </a:solidFill>
                <a:latin typeface="Helvetica Neue" panose="02000503000000020004" pitchFamily="2" charset="0"/>
              </a:rPr>
              <a:t>Nimm Dir etwas Zeit / Mach Dir Notizen</a:t>
            </a:r>
            <a:endParaRPr lang="de-CH" sz="1600" b="1">
              <a:solidFill>
                <a:srgbClr val="BED201"/>
              </a:solidFill>
              <a:effectLst/>
            </a:endParaRPr>
          </a:p>
        </p:txBody>
      </p:sp>
      <p:sp>
        <p:nvSpPr>
          <p:cNvPr id="8" name="Text Placeholder 7">
            <a:extLst>
              <a:ext uri="{FF2B5EF4-FFF2-40B4-BE49-F238E27FC236}">
                <a16:creationId xmlns:a16="http://schemas.microsoft.com/office/drawing/2014/main" id="{8AF6D33D-16AA-4DCD-85DF-94E06F13C44B}"/>
              </a:ext>
            </a:extLst>
          </p:cNvPr>
          <p:cNvSpPr>
            <a:spLocks noGrp="1"/>
          </p:cNvSpPr>
          <p:nvPr>
            <p:ph type="body" sz="quarter" idx="12"/>
          </p:nvPr>
        </p:nvSpPr>
        <p:spPr/>
        <p:txBody>
          <a:bodyPr/>
          <a:lstStyle/>
          <a:p>
            <a:r>
              <a:rPr lang="de-CH" sz="1600" b="0">
                <a:effectLst/>
                <a:latin typeface="Helvetica Neue" panose="02000503000000020004"/>
              </a:rPr>
              <a:t>«</a:t>
            </a:r>
            <a:r>
              <a:rPr lang="de-DE" sz="1600" b="0">
                <a:effectLst/>
                <a:latin typeface="Helvetica Neue" panose="02000503000000020004"/>
              </a:rPr>
              <a:t>Die gegenseitigen Erwartungen aller Projektteam-Mitglieder werden innerhalb des Projektteams klar kommuniziert (Partizipationsgrad, wissenschaftliche Methode, Umgang mit Daten, Forschungsresultate und Urheberschaft). Die verschiedenen Interessensgruppen sollen entsprechend einbezogen werden</a:t>
            </a:r>
            <a:r>
              <a:rPr lang="de-CH" sz="1600" b="0">
                <a:effectLst/>
                <a:latin typeface="Helvetica Neue" panose="02000503000000020004"/>
              </a:rPr>
              <a:t>.»</a:t>
            </a:r>
            <a:r>
              <a:rPr lang="de-CH" sz="1600" b="0" baseline="30000">
                <a:effectLst/>
                <a:latin typeface="Helvetica Neue" panose="02000503000000020004"/>
              </a:rPr>
              <a:t>1</a:t>
            </a:r>
          </a:p>
        </p:txBody>
      </p:sp>
      <p:sp>
        <p:nvSpPr>
          <p:cNvPr id="5" name="Abgerundetes Rechteck 4">
            <a:hlinkClick r:id="rId5" action="ppaction://hlinksldjump"/>
            <a:extLst>
              <a:ext uri="{FF2B5EF4-FFF2-40B4-BE49-F238E27FC236}">
                <a16:creationId xmlns:a16="http://schemas.microsoft.com/office/drawing/2014/main" id="{215D8F8C-D6EA-EC73-E4AC-13C99D23E806}"/>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0" name="Abgerundetes Rechteck 9">
            <a:hlinkClick r:id="rId6" action="ppaction://hlinksldjump"/>
            <a:extLst>
              <a:ext uri="{FF2B5EF4-FFF2-40B4-BE49-F238E27FC236}">
                <a16:creationId xmlns:a16="http://schemas.microsoft.com/office/drawing/2014/main" id="{7F735AF3-48FF-D558-292B-5BE6C3BA7DF0}"/>
              </a:ext>
            </a:extLst>
          </p:cNvPr>
          <p:cNvSpPr/>
          <p:nvPr/>
        </p:nvSpPr>
        <p:spPr>
          <a:xfrm>
            <a:off x="8861860"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1" name="Graphic 10">
            <a:extLst>
              <a:ext uri="{FF2B5EF4-FFF2-40B4-BE49-F238E27FC236}">
                <a16:creationId xmlns:a16="http://schemas.microsoft.com/office/drawing/2014/main" id="{D28F9C03-E22D-4D37-A4AC-6708551EFB7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4263547546"/>
      </p:ext>
    </p:extLst>
  </p:cSld>
  <p:clrMapOvr>
    <a:masterClrMapping/>
  </p:clrMapOvr>
  <p:transition spd="slow" advClick="0">
    <p:push dir="u"/>
  </p:transition>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BED20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indent="0" algn="ctr" rtl="0">
              <a:spcBef>
                <a:spcPts val="1400"/>
              </a:spcBef>
              <a:spcAft>
                <a:spcPts val="1400"/>
              </a:spcAft>
              <a:buNone/>
            </a:pPr>
            <a:r>
              <a:rPr lang="de-CH" b="1" i="0" u="none" strike="noStrike">
                <a:solidFill>
                  <a:srgbClr val="000000"/>
                </a:solidFill>
                <a:effectLst/>
                <a:latin typeface="Helvetica Neue" panose="02000503000000020004" pitchFamily="2" charset="0"/>
              </a:rPr>
              <a:t>Werden unterschiedliche Zielgruppen bedürfnisorientiert und zielgruppengerecht angesprochen?</a:t>
            </a:r>
            <a:endParaRPr lang="de-CH" b="1">
              <a:effectLst/>
            </a:endParaRPr>
          </a:p>
        </p:txBody>
      </p:sp>
      <p:sp>
        <p:nvSpPr>
          <p:cNvPr id="9" name="Abgerundetes Rechteck 4">
            <a:hlinkClick r:id="rId2" action="ppaction://hlinksldjump"/>
            <a:extLst>
              <a:ext uri="{FF2B5EF4-FFF2-40B4-BE49-F238E27FC236}">
                <a16:creationId xmlns:a16="http://schemas.microsoft.com/office/drawing/2014/main" id="{857E818B-72A3-4A5A-9AB2-2F75AC39ECD1}"/>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10" name="Abgerundetes Rechteck 5">
            <a:hlinkClick r:id="rId3" action="ppaction://hlinksldjump"/>
            <a:extLst>
              <a:ext uri="{FF2B5EF4-FFF2-40B4-BE49-F238E27FC236}">
                <a16:creationId xmlns:a16="http://schemas.microsoft.com/office/drawing/2014/main" id="{555C7AAA-9FB3-4C53-87EE-E473AD275432}"/>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3682098878"/>
      </p:ext>
    </p:extLst>
  </p:cSld>
  <p:clrMapOvr>
    <a:masterClrMapping/>
  </p:clrMapOvr>
  <p:transition spd="slow" advClick="0">
    <p:push dir="u"/>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s Rechteck 4">
            <a:hlinkClick r:id="rId2" action="ppaction://hlinksldjump"/>
            <a:extLst>
              <a:ext uri="{FF2B5EF4-FFF2-40B4-BE49-F238E27FC236}">
                <a16:creationId xmlns:a16="http://schemas.microsoft.com/office/drawing/2014/main" id="{3EC70627-5C12-A462-60E7-6A35C01AA57D}"/>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3" action="ppaction://hlinksldjump"/>
            <a:extLst>
              <a:ext uri="{FF2B5EF4-FFF2-40B4-BE49-F238E27FC236}">
                <a16:creationId xmlns:a16="http://schemas.microsoft.com/office/drawing/2014/main" id="{51912EE0-476E-120D-4C2C-6F4054962CED}"/>
              </a:ext>
            </a:extLst>
          </p:cNvPr>
          <p:cNvSpPr/>
          <p:nvPr/>
        </p:nvSpPr>
        <p:spPr>
          <a:xfrm>
            <a:off x="8861898"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8" name="Content Placeholder 7">
            <a:extLst>
              <a:ext uri="{FF2B5EF4-FFF2-40B4-BE49-F238E27FC236}">
                <a16:creationId xmlns:a16="http://schemas.microsoft.com/office/drawing/2014/main" id="{050BE22F-6014-4691-B4F6-485C5526E348}"/>
              </a:ext>
            </a:extLst>
          </p:cNvPr>
          <p:cNvSpPr>
            <a:spLocks noGrp="1"/>
          </p:cNvSpPr>
          <p:nvPr>
            <p:ph idx="1"/>
          </p:nvPr>
        </p:nvSpPr>
        <p:spPr/>
        <p:txBody>
          <a:bodyPr/>
          <a:lstStyle/>
          <a:p>
            <a:pPr marL="0" indent="0">
              <a:buNone/>
            </a:pPr>
            <a:r>
              <a:rPr lang="de-CH" sz="2400" b="1" i="0" u="none" strike="noStrike">
                <a:effectLst/>
                <a:highlight>
                  <a:srgbClr val="BED201"/>
                </a:highlight>
                <a:latin typeface="Helvetica Neue" panose="02000503000000020004" pitchFamily="2" charset="0"/>
              </a:rPr>
              <a:t>Reflexion:</a:t>
            </a:r>
            <a:r>
              <a:rPr lang="de-CH" sz="2400" b="1" i="0" u="none" strike="noStrike">
                <a:effectLst/>
                <a:latin typeface="Helvetica Neue" panose="02000503000000020004" pitchFamily="2" charset="0"/>
              </a:rPr>
              <a:t> </a:t>
            </a:r>
            <a:r>
              <a:rPr lang="de-CH" sz="2400" b="1" i="0" u="none" strike="noStrike">
                <a:solidFill>
                  <a:srgbClr val="000000"/>
                </a:solidFill>
                <a:effectLst/>
                <a:latin typeface="Helvetica Neue" panose="02000503000000020004" pitchFamily="2" charset="0"/>
              </a:rPr>
              <a:t>Sind diese Zielgruppen und die entsprechenden Kanäle im Kommunikationskonzept oder Projektplan ersichtlich?</a:t>
            </a:r>
            <a:endParaRPr lang="de-CH" i="0" u="none" strike="noStrike">
              <a:solidFill>
                <a:srgbClr val="000000"/>
              </a:solidFill>
              <a:effectLst/>
              <a:latin typeface="Helvetica Neue" panose="02000503000000020004" pitchFamily="2" charset="0"/>
            </a:endParaRPr>
          </a:p>
          <a:p>
            <a:pPr marL="0" indent="0">
              <a:buNone/>
            </a:pPr>
            <a:r>
              <a:rPr lang="de-CH" sz="2400" b="1">
                <a:solidFill>
                  <a:srgbClr val="000000"/>
                </a:solidFill>
                <a:latin typeface="Helvetica Neue" panose="02000503000000020004" pitchFamily="2" charset="0"/>
              </a:rPr>
              <a:t>Verwendest Du </a:t>
            </a:r>
            <a:r>
              <a:rPr lang="de-CH" sz="2400" b="1" i="0" u="none" strike="noStrike">
                <a:solidFill>
                  <a:srgbClr val="000000"/>
                </a:solidFill>
                <a:effectLst/>
                <a:latin typeface="Helvetica Neue" panose="02000503000000020004"/>
              </a:rPr>
              <a:t>einfache Sprache, sodass das Projekt auch für Personen ohne Vorkenntnisse nachvollziehbar ist? </a:t>
            </a:r>
            <a:endParaRPr lang="de-CH" sz="2400" b="1" i="0" u="none" strike="noStrike">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endParaRPr>
          </a:p>
          <a:p>
            <a:pPr marL="0" indent="0" rtl="0">
              <a:spcAft>
                <a:spcPts val="0"/>
              </a:spcAft>
              <a:buNone/>
            </a:pPr>
            <a:endParaRPr lang="de-CH" sz="1600" b="1">
              <a:solidFill>
                <a:srgbClr val="BED201"/>
              </a:solidFill>
              <a:latin typeface="Helvetica Neue" panose="02000503000000020004" pitchFamily="2" charset="0"/>
            </a:endParaRPr>
          </a:p>
          <a:p>
            <a:pPr marL="0" indent="0" rtl="0">
              <a:spcAft>
                <a:spcPts val="0"/>
              </a:spcAft>
              <a:buNone/>
            </a:pPr>
            <a:r>
              <a:rPr lang="de-CH" sz="1600" b="1">
                <a:solidFill>
                  <a:srgbClr val="BED201"/>
                </a:solidFill>
                <a:latin typeface="Helvetica Neue" panose="02000503000000020004" pitchFamily="2" charset="0"/>
              </a:rPr>
              <a:t>Nimm Dir etwas Zeit / Überprüfe Dein Kommunikationskonzept bzw. Deinen Projektplan und ergänze dies wenn notwendig</a:t>
            </a:r>
            <a:endParaRPr lang="de-CH" sz="1600" b="1">
              <a:solidFill>
                <a:srgbClr val="BED201"/>
              </a:solidFill>
              <a:effectLst/>
            </a:endParaRPr>
          </a:p>
        </p:txBody>
      </p:sp>
      <p:sp>
        <p:nvSpPr>
          <p:cNvPr id="13" name="Text Placeholder 12">
            <a:extLst>
              <a:ext uri="{FF2B5EF4-FFF2-40B4-BE49-F238E27FC236}">
                <a16:creationId xmlns:a16="http://schemas.microsoft.com/office/drawing/2014/main" id="{9DE467F4-A8D3-404D-A5EA-4A1A31A7BB79}"/>
              </a:ext>
            </a:extLst>
          </p:cNvPr>
          <p:cNvSpPr>
            <a:spLocks noGrp="1"/>
          </p:cNvSpPr>
          <p:nvPr>
            <p:ph type="body" sz="quarter" idx="11"/>
          </p:nvPr>
        </p:nvSpPr>
        <p:spPr/>
        <p:txBody>
          <a:bodyPr/>
          <a:lstStyle/>
          <a:p>
            <a:r>
              <a:rPr lang="de-CH" sz="1600" b="1">
                <a:solidFill>
                  <a:srgbClr val="80CECE"/>
                </a:solidFill>
                <a:highlight>
                  <a:srgbClr val="000000"/>
                </a:highlight>
                <a:latin typeface="Helvetica Neue" panose="02000503000000020004" pitchFamily="2" charset="0"/>
              </a:rPr>
              <a:t>Hinweis 1:</a:t>
            </a:r>
            <a:r>
              <a:rPr lang="de-CH" sz="1600" b="1">
                <a:highlight>
                  <a:srgbClr val="80CECE"/>
                </a:highlight>
                <a:latin typeface="Helvetica Neue" panose="02000503000000020004" pitchFamily="2" charset="0"/>
              </a:rPr>
              <a:t> </a:t>
            </a:r>
            <a:r>
              <a:rPr lang="de-CH" sz="1600" b="0" i="0" u="none" strike="noStrike">
                <a:solidFill>
                  <a:srgbClr val="000000"/>
                </a:solidFill>
                <a:effectLst/>
                <a:latin typeface="Helvetica Neue" panose="02000503000000020004" pitchFamily="2" charset="0"/>
              </a:rPr>
              <a:t>Wähle Deine Kommunikationskanäle sorgfältig unter Berücksichtigung der Zielgruppe aus. </a:t>
            </a:r>
            <a:r>
              <a:rPr lang="de-CH" sz="1600">
                <a:solidFill>
                  <a:srgbClr val="000000"/>
                </a:solidFill>
                <a:latin typeface="Helvetica Neue" panose="02000503000000020004" pitchFamily="2" charset="0"/>
              </a:rPr>
              <a:t>Überlege, wer über welchen Kanal womöglich am besten erreicht wird und wer eventuell ausgeschlossen wird. </a:t>
            </a:r>
            <a:r>
              <a:rPr lang="de-DE" sz="1600">
                <a:solidFill>
                  <a:srgbClr val="000000"/>
                </a:solidFill>
                <a:latin typeface="Helvetica Neue" panose="02000503000000020004" pitchFamily="2" charset="0"/>
              </a:rPr>
              <a:t>Überprüfe, ob Du Fachbegriffe verwendest, die zwar für Dich klar sind, für Fachfremde jedoch unklar sind.</a:t>
            </a:r>
          </a:p>
        </p:txBody>
      </p:sp>
      <p:sp>
        <p:nvSpPr>
          <p:cNvPr id="14" name="Text Placeholder 13">
            <a:extLst>
              <a:ext uri="{FF2B5EF4-FFF2-40B4-BE49-F238E27FC236}">
                <a16:creationId xmlns:a16="http://schemas.microsoft.com/office/drawing/2014/main" id="{84AFC821-71A8-4750-B56E-B6C285DEEB9E}"/>
              </a:ext>
            </a:extLst>
          </p:cNvPr>
          <p:cNvSpPr>
            <a:spLocks noGrp="1"/>
          </p:cNvSpPr>
          <p:nvPr>
            <p:ph type="body" sz="quarter" idx="13"/>
          </p:nvPr>
        </p:nvSpPr>
        <p:spPr/>
        <p:txBody>
          <a:bodyPr/>
          <a:lstStyle/>
          <a:p>
            <a:r>
              <a:rPr lang="de-CH" sz="1600" b="1" i="0" u="none" strike="noStrike">
                <a:solidFill>
                  <a:srgbClr val="80CECE"/>
                </a:solidFill>
                <a:effectLst/>
                <a:highlight>
                  <a:srgbClr val="000000"/>
                </a:highlight>
                <a:latin typeface="Helvetica Neue" panose="02000503000000020004" pitchFamily="2" charset="0"/>
              </a:rPr>
              <a:t>Hinweis 2:</a:t>
            </a:r>
            <a:r>
              <a:rPr lang="de-CH" sz="1600" b="1" i="0" u="none" strike="noStrike">
                <a:solidFill>
                  <a:srgbClr val="80CECE"/>
                </a:solidFill>
                <a:effectLst/>
                <a:latin typeface="Helvetica Neue" panose="02000503000000020004" pitchFamily="2" charset="0"/>
              </a:rPr>
              <a:t> </a:t>
            </a:r>
            <a:r>
              <a:rPr lang="de-CH" sz="1600" b="0" i="0" u="none" strike="noStrike">
                <a:solidFill>
                  <a:srgbClr val="000000"/>
                </a:solidFill>
                <a:effectLst/>
                <a:latin typeface="Helvetica Neue" panose="02000503000000020004" pitchFamily="2" charset="0"/>
              </a:rPr>
              <a:t>Strukturiere Deine Kommunikation übersichtlich und beantworte zentrale Fragen zu Voraussetzungen, Lernmöglichkeiten, Datenschutz und Zeitaufwand. </a:t>
            </a:r>
            <a:r>
              <a:rPr lang="de-DE" sz="1600" b="0" i="0" u="none" strike="noStrike">
                <a:solidFill>
                  <a:srgbClr val="000000"/>
                </a:solidFill>
                <a:effectLst/>
                <a:latin typeface="Helvetica Neue" panose="02000503000000020004" pitchFamily="2" charset="0"/>
              </a:rPr>
              <a:t>Erkläre, worin der Mehrwert der Zusammenarbeit von hauptamtlich Forschenden und Citizen Scientists besteht und welche Aufgaben sie im Projekt zu welchem Zeitpunkt übernehmen werden.</a:t>
            </a:r>
          </a:p>
        </p:txBody>
      </p:sp>
      <p:pic>
        <p:nvPicPr>
          <p:cNvPr id="10" name="Graphic 9">
            <a:extLst>
              <a:ext uri="{FF2B5EF4-FFF2-40B4-BE49-F238E27FC236}">
                <a16:creationId xmlns:a16="http://schemas.microsoft.com/office/drawing/2014/main" id="{7A86B819-CB97-44F0-9D18-42C90438EC5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186759171"/>
      </p:ext>
    </p:extLst>
  </p:cSld>
  <p:clrMapOvr>
    <a:masterClrMapping/>
  </p:clrMapOvr>
  <p:transition spd="slow" advClick="0">
    <p:push dir="u"/>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7ECFFF"/>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indent="0" algn="ctr" rtl="0">
              <a:spcBef>
                <a:spcPts val="0"/>
              </a:spcBef>
              <a:spcAft>
                <a:spcPts val="0"/>
              </a:spcAft>
              <a:buNone/>
            </a:pPr>
            <a:r>
              <a:rPr lang="de-CH" b="1" i="0" u="none" strike="noStrike" dirty="0">
                <a:effectLst/>
                <a:latin typeface="Helvetica Neue" panose="02000503000000020004" pitchFamily="2" charset="0"/>
                <a:ea typeface="Helvetica Neue" panose="02000503000000020004" pitchFamily="2" charset="0"/>
                <a:cs typeface="Helvetica Neue" panose="02000503000000020004" pitchFamily="2" charset="0"/>
              </a:rPr>
              <a:t>Existiert Dein Projekt dank der Initiative oder aktiven Teilnahme von Citizen Scientists (Bürgerforschenden)?</a:t>
            </a:r>
            <a:endParaRPr lang="de-DE" dirty="0"/>
          </a:p>
        </p:txBody>
      </p:sp>
      <p:sp>
        <p:nvSpPr>
          <p:cNvPr id="5" name="Abgerundetes Rechteck 4">
            <a:hlinkClick r:id="rId2" action="ppaction://hlinksldjump"/>
            <a:extLst>
              <a:ext uri="{FF2B5EF4-FFF2-40B4-BE49-F238E27FC236}">
                <a16:creationId xmlns:a16="http://schemas.microsoft.com/office/drawing/2014/main" id="{F48E1313-E2E4-47E4-E364-9A9F8464FE3A}"/>
              </a:ext>
            </a:extLst>
          </p:cNvPr>
          <p:cNvSpPr/>
          <p:nvPr/>
        </p:nvSpPr>
        <p:spPr>
          <a:xfrm>
            <a:off x="4083951" y="4292241"/>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dirty="0">
                <a:solidFill>
                  <a:schemeClr val="bg1"/>
                </a:solidFill>
                <a:latin typeface="Helvetica Neue" panose="02000503000000020004"/>
              </a:rPr>
              <a:t>JA</a:t>
            </a:r>
            <a:endParaRPr lang="de-DE" b="1" dirty="0">
              <a:solidFill>
                <a:schemeClr val="bg1"/>
              </a:solidFill>
              <a:latin typeface="Helvetica Neue" panose="02000503000000020004"/>
            </a:endParaRPr>
          </a:p>
        </p:txBody>
      </p:sp>
      <p:sp>
        <p:nvSpPr>
          <p:cNvPr id="6" name="Abgerundetes Rechteck 5">
            <a:hlinkClick r:id="rId3" action="ppaction://hlinksldjump"/>
            <a:extLst>
              <a:ext uri="{FF2B5EF4-FFF2-40B4-BE49-F238E27FC236}">
                <a16:creationId xmlns:a16="http://schemas.microsoft.com/office/drawing/2014/main" id="{122E2D29-4B88-256D-56AD-818B81907424}"/>
              </a:ext>
            </a:extLst>
          </p:cNvPr>
          <p:cNvSpPr/>
          <p:nvPr/>
        </p:nvSpPr>
        <p:spPr>
          <a:xfrm>
            <a:off x="6551140" y="4292241"/>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dirty="0">
                <a:solidFill>
                  <a:schemeClr val="bg1"/>
                </a:solidFill>
                <a:latin typeface="Helvetica Neue" panose="02000503000000020004"/>
              </a:rPr>
              <a:t>NEIN</a:t>
            </a:r>
          </a:p>
        </p:txBody>
      </p:sp>
    </p:spTree>
    <p:extLst>
      <p:ext uri="{BB962C8B-B14F-4D97-AF65-F5344CB8AC3E}">
        <p14:creationId xmlns:p14="http://schemas.microsoft.com/office/powerpoint/2010/main" val="1595417384"/>
      </p:ext>
    </p:extLst>
  </p:cSld>
  <p:clrMapOvr>
    <a:masterClrMapping/>
  </p:clrMapOvr>
  <p:transition spd="slow" advClick="0">
    <p:push dir="u"/>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F868F5D-842C-4F82-BA43-2D7F25EF7E70}"/>
              </a:ext>
            </a:extLst>
          </p:cNvPr>
          <p:cNvSpPr>
            <a:spLocks noGrp="1"/>
          </p:cNvSpPr>
          <p:nvPr>
            <p:ph idx="1"/>
          </p:nvPr>
        </p:nvSpPr>
        <p:spPr/>
        <p:txBody>
          <a:bodyPr/>
          <a:lstStyle/>
          <a:p>
            <a:pPr marL="0" indent="0" rtl="0">
              <a:spcAft>
                <a:spcPts val="0"/>
              </a:spcAft>
              <a:buNone/>
            </a:pPr>
            <a:r>
              <a:rPr lang="de-CH" sz="2400" b="1" i="0" u="none" strike="noStrike" dirty="0">
                <a:solidFill>
                  <a:srgbClr val="80CECE"/>
                </a:solidFill>
                <a:effectLst/>
                <a:highlight>
                  <a:srgbClr val="000000"/>
                </a:highlight>
                <a:latin typeface="Helvetica Neue" panose="02000503000000020004"/>
              </a:rPr>
              <a:t>Hinweis:</a:t>
            </a:r>
            <a:r>
              <a:rPr lang="de-CH" sz="2400" b="1" i="0" u="none" strike="noStrike" dirty="0">
                <a:solidFill>
                  <a:srgbClr val="000000"/>
                </a:solidFill>
                <a:effectLst/>
                <a:latin typeface="Helvetica Neue" panose="02000503000000020004"/>
              </a:rPr>
              <a:t> Wähle Deine Kommunikationskanäle sorgfältig unter Berücksichtigung der Zielgruppe aus. </a:t>
            </a:r>
            <a:endParaRPr lang="de-CH" sz="2400" b="1" dirty="0">
              <a:effectLst/>
              <a:latin typeface="Helvetica Neue" panose="02000503000000020004"/>
            </a:endParaRPr>
          </a:p>
          <a:p>
            <a:pPr marL="0" indent="0" rtl="0">
              <a:spcAft>
                <a:spcPts val="0"/>
              </a:spcAft>
              <a:buNone/>
            </a:pPr>
            <a:r>
              <a:rPr lang="de-CH" sz="2400" b="1" i="0" u="none" strike="noStrike" dirty="0">
                <a:solidFill>
                  <a:srgbClr val="000000"/>
                </a:solidFill>
                <a:effectLst/>
                <a:latin typeface="Helvetica Neue" panose="02000503000000020004"/>
              </a:rPr>
              <a:t>Strukturiere Deine Kommunikation übersichtlich und beantworte zentrale Fragen zu den Voraussetzungen, Erwartungen, Lernmöglichkeiten, Partizipationsgrad, Datenschutz und Zeitaufwand. </a:t>
            </a:r>
            <a:endParaRPr lang="de-CH" dirty="0">
              <a:solidFill>
                <a:srgbClr val="000000"/>
              </a:solidFill>
            </a:endParaRPr>
          </a:p>
          <a:p>
            <a:pPr marL="0" indent="0" rtl="0">
              <a:spcAft>
                <a:spcPts val="0"/>
              </a:spcAft>
              <a:buNone/>
            </a:pPr>
            <a:r>
              <a:rPr lang="de-CH" sz="2400" b="1" dirty="0">
                <a:solidFill>
                  <a:srgbClr val="000000"/>
                </a:solidFill>
                <a:latin typeface="Helvetica Neue" panose="02000503000000020004"/>
                <a:ea typeface="Helvetica Neue" panose="02000503000000020004" pitchFamily="2" charset="0"/>
                <a:cs typeface="Helvetica Neue" panose="02000503000000020004" pitchFamily="2" charset="0"/>
              </a:rPr>
              <a:t>Erkläre, worin der Mehrwert der Zusammenarbeit von hauptamtlich Forschenden und Citizen Scientists besteht und welche Aufgaben sie im Projekt zu welchem Zeitpunkt übernehmen werden.</a:t>
            </a:r>
            <a:endParaRPr lang="de-CH" sz="24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Text Placeholder 5">
            <a:extLst>
              <a:ext uri="{FF2B5EF4-FFF2-40B4-BE49-F238E27FC236}">
                <a16:creationId xmlns:a16="http://schemas.microsoft.com/office/drawing/2014/main" id="{C57A2A9A-DFFE-4146-818A-DE1261AD9CD4}"/>
              </a:ext>
            </a:extLst>
          </p:cNvPr>
          <p:cNvSpPr>
            <a:spLocks noGrp="1"/>
          </p:cNvSpPr>
          <p:nvPr>
            <p:ph type="body" sz="quarter" idx="11"/>
          </p:nvPr>
        </p:nvSpPr>
        <p:spPr/>
        <p:txBody>
          <a:bodyPr/>
          <a:lstStyle/>
          <a:p>
            <a:pPr>
              <a:spcBef>
                <a:spcPts val="1000"/>
              </a:spcBef>
            </a:pPr>
            <a:r>
              <a:rPr lang="de-DE" sz="1600" b="1">
                <a:solidFill>
                  <a:srgbClr val="7ECFFF"/>
                </a:solidFill>
                <a:highlight>
                  <a:srgbClr val="000000"/>
                </a:highlight>
                <a:latin typeface="Helvetica Neue" panose="02000503000000020004" pitchFamily="2" charset="0"/>
              </a:rPr>
              <a:t>Weiterführende Informationen: </a:t>
            </a:r>
          </a:p>
          <a:p>
            <a:pPr>
              <a:spcBef>
                <a:spcPts val="1000"/>
              </a:spcBef>
            </a:pPr>
            <a:r>
              <a:rPr lang="de-DE" sz="1600" b="1">
                <a:solidFill>
                  <a:srgbClr val="7ECFFF"/>
                </a:solidFill>
                <a:highlight>
                  <a:srgbClr val="000000"/>
                </a:highlight>
                <a:latin typeface="Helvetica Neue" panose="02000503000000020004" pitchFamily="2" charset="0"/>
              </a:rPr>
              <a:t>mit:forschen!: </a:t>
            </a:r>
            <a:r>
              <a:rPr lang="de-DE" sz="1600" b="1">
                <a:solidFill>
                  <a:srgbClr val="7ECFFF"/>
                </a:solidFill>
                <a:highlight>
                  <a:srgbClr val="000000"/>
                </a:highlight>
                <a:latin typeface="Helvetica Neue" panose="02000503000000020004" pitchFamily="2" charset="0"/>
                <a:hlinkClick r:id="rId2">
                  <a:extLst>
                    <a:ext uri="{A12FA001-AC4F-418D-AE19-62706E023703}">
                      <ahyp:hlinkClr xmlns:ahyp="http://schemas.microsoft.com/office/drawing/2018/hyperlinkcolor" val="tx"/>
                    </a:ext>
                  </a:extLst>
                </a:hlinkClick>
              </a:rPr>
              <a:t>Kommunikation und Feedback</a:t>
            </a:r>
            <a:endParaRPr lang="de-DE" sz="1600" b="1">
              <a:solidFill>
                <a:srgbClr val="7ECFFF"/>
              </a:solidFill>
              <a:highlight>
                <a:srgbClr val="000000"/>
              </a:highlight>
              <a:latin typeface="Helvetica Neue" panose="02000503000000020004" pitchFamily="2" charset="0"/>
            </a:endParaRPr>
          </a:p>
        </p:txBody>
      </p:sp>
      <p:sp>
        <p:nvSpPr>
          <p:cNvPr id="7" name="Inhaltsplatzhalter 2">
            <a:extLst>
              <a:ext uri="{FF2B5EF4-FFF2-40B4-BE49-F238E27FC236}">
                <a16:creationId xmlns:a16="http://schemas.microsoft.com/office/drawing/2014/main" id="{B762C0F0-E103-4034-9B63-76534047217E}"/>
              </a:ext>
            </a:extLst>
          </p:cNvPr>
          <p:cNvSpPr txBox="1">
            <a:spLocks/>
          </p:cNvSpPr>
          <p:nvPr/>
        </p:nvSpPr>
        <p:spPr>
          <a:xfrm>
            <a:off x="1862237" y="552762"/>
            <a:ext cx="8748404" cy="37927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spcBef>
                <a:spcPts val="0"/>
              </a:spcBef>
              <a:spcAft>
                <a:spcPts val="0"/>
              </a:spcAft>
              <a:buNone/>
            </a:pPr>
            <a:endParaRPr lang="de-CH" sz="240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Abgerundetes Rechteck 2">
            <a:hlinkClick r:id="" action="ppaction://hlinkshowjump?jump=nextslide"/>
            <a:extLst>
              <a:ext uri="{FF2B5EF4-FFF2-40B4-BE49-F238E27FC236}">
                <a16:creationId xmlns:a16="http://schemas.microsoft.com/office/drawing/2014/main" id="{9FD4F919-8F37-4B81-5CD3-90F8B1118649}"/>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2" name="Abgerundetes Rechteck 1">
            <a:hlinkClick r:id="rId3" action="ppaction://hlinksldjump"/>
            <a:extLst>
              <a:ext uri="{FF2B5EF4-FFF2-40B4-BE49-F238E27FC236}">
                <a16:creationId xmlns:a16="http://schemas.microsoft.com/office/drawing/2014/main" id="{56529BB0-81EC-E3E7-5219-07DA97211CBA}"/>
              </a:ext>
            </a:extLst>
          </p:cNvPr>
          <p:cNvSpPr/>
          <p:nvPr/>
        </p:nvSpPr>
        <p:spPr>
          <a:xfrm>
            <a:off x="886204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9" name="Graphic 8">
            <a:extLst>
              <a:ext uri="{FF2B5EF4-FFF2-40B4-BE49-F238E27FC236}">
                <a16:creationId xmlns:a16="http://schemas.microsoft.com/office/drawing/2014/main" id="{C0266741-3510-43A1-ADD0-DB9417EED33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1826177630"/>
      </p:ext>
    </p:extLst>
  </p:cSld>
  <p:clrMapOvr>
    <a:masterClrMapping/>
  </p:clrMapOvr>
  <p:transition spd="slow" advClick="0">
    <p:push dir="u"/>
  </p:transition>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BED20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7621E1-D10E-950A-257A-373C9A54978E}"/>
              </a:ext>
            </a:extLst>
          </p:cNvPr>
          <p:cNvSpPr>
            <a:spLocks noGrp="1"/>
          </p:cNvSpPr>
          <p:nvPr>
            <p:ph type="title"/>
          </p:nvPr>
        </p:nvSpPr>
        <p:spPr/>
        <p:txBody>
          <a:bodyPr>
            <a:normAutofit/>
          </a:bodyPr>
          <a:lstStyle/>
          <a:p>
            <a:pPr algn="ctr"/>
            <a:r>
              <a:rPr lang="de-CH" sz="4000">
                <a:latin typeface="Helvetica Neue" panose="02000503000000020004" pitchFamily="2" charset="0"/>
                <a:ea typeface="Helvetica Neue" panose="02000503000000020004" pitchFamily="2" charset="0"/>
                <a:cs typeface="Helvetica Neue" panose="02000503000000020004" pitchFamily="2" charset="0"/>
              </a:rPr>
              <a:t>Prinzip 5: Kommunikation</a:t>
            </a:r>
            <a:endParaRPr lang="de-DE" sz="400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Inhaltsplatzhalter 2">
            <a:extLst>
              <a:ext uri="{FF2B5EF4-FFF2-40B4-BE49-F238E27FC236}">
                <a16:creationId xmlns:a16="http://schemas.microsoft.com/office/drawing/2014/main" id="{421CA4F9-9D96-F67C-15B3-59B48BEBFE58}"/>
              </a:ext>
            </a:extLst>
          </p:cNvPr>
          <p:cNvSpPr>
            <a:spLocks noGrp="1"/>
          </p:cNvSpPr>
          <p:nvPr>
            <p:ph idx="1"/>
          </p:nvPr>
        </p:nvSpPr>
        <p:spPr>
          <a:xfrm>
            <a:off x="838200" y="1961217"/>
            <a:ext cx="10515600" cy="4121150"/>
          </a:xfrm>
        </p:spPr>
        <p:txBody>
          <a:bodyPr>
            <a:normAutofit/>
          </a:bodyPr>
          <a:lstStyle/>
          <a:p>
            <a:pPr marL="0" indent="0">
              <a:buNone/>
            </a:pPr>
            <a:r>
              <a:rPr lang="de-CH" sz="1600" dirty="0"/>
              <a:t>Du befindest Dich am Ende des Prinzips. Hier ist eine Zusammenfassung der wichtigsten Punkte aus Prinzip 5: </a:t>
            </a:r>
          </a:p>
          <a:p>
            <a:pPr marL="0" indent="0">
              <a:buNone/>
            </a:pPr>
            <a:r>
              <a:rPr lang="de-CH" sz="2400" dirty="0">
                <a:latin typeface="Helvetica Neue" panose="02000503000000020004" pitchFamily="2" charset="0"/>
                <a:ea typeface="Helvetica Neue" panose="02000503000000020004" pitchFamily="2" charset="0"/>
                <a:cs typeface="Helvetica Neue" panose="02000503000000020004" pitchFamily="2" charset="0"/>
              </a:rPr>
              <a:t>Klare und zielgruppengerechte Kommunikation spielt in Citizen-Science-Projekten eine wichtige Rolle. Ein umfassendes Kommunikationskonzept sollte vorliegen, das die unterschiedlichen Phasen des Projekts berücksichtigt sowie den Bedürfnissen der beteiligten Zielgruppen gerecht wird. Dabei ist es wichtig, frühzeitig über eine Kommunikationsstrategie nachzudenken und sicherzustellen, dass die benötigten Ressourcen für die Kommunikation nach innen und aussen vorhanden sind. </a:t>
            </a:r>
          </a:p>
          <a:p>
            <a:pPr marL="0" indent="0">
              <a:buNone/>
            </a:pPr>
            <a:r>
              <a:rPr lang="de-CH" sz="2400" dirty="0">
                <a:latin typeface="Helvetica Neue" panose="02000503000000020004" pitchFamily="2" charset="0"/>
                <a:ea typeface="Helvetica Neue" panose="02000503000000020004" pitchFamily="2" charset="0"/>
                <a:cs typeface="Helvetica Neue" panose="02000503000000020004" pitchFamily="2" charset="0"/>
              </a:rPr>
              <a:t>Eine bedürfnisorientierte und zielgruppengerechte Ansprache ist essenziell, um eine effektive Kommunikation sicherzustellen und alle Beteiligten erfolgreich einzubinden.</a:t>
            </a:r>
          </a:p>
        </p:txBody>
      </p:sp>
      <p:sp>
        <p:nvSpPr>
          <p:cNvPr id="4" name="Abgerundetes Rechteck 3">
            <a:hlinkClick r:id="rId2" action="ppaction://hlinksldjump"/>
            <a:extLst>
              <a:ext uri="{FF2B5EF4-FFF2-40B4-BE49-F238E27FC236}">
                <a16:creationId xmlns:a16="http://schemas.microsoft.com/office/drawing/2014/main" id="{FC77E9D4-957A-FCA6-8A85-175EA5C4AC1D}"/>
              </a:ext>
            </a:extLst>
          </p:cNvPr>
          <p:cNvSpPr/>
          <p:nvPr/>
        </p:nvSpPr>
        <p:spPr>
          <a:xfrm>
            <a:off x="2061460"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rId3" action="ppaction://hlinksldjump"/>
            <a:extLst>
              <a:ext uri="{FF2B5EF4-FFF2-40B4-BE49-F238E27FC236}">
                <a16:creationId xmlns:a16="http://schemas.microsoft.com/office/drawing/2014/main" id="{3FE0E2E0-AAD3-24DB-3C3E-BF9C04D305E8}"/>
              </a:ext>
            </a:extLst>
          </p:cNvPr>
          <p:cNvSpPr/>
          <p:nvPr/>
        </p:nvSpPr>
        <p:spPr>
          <a:xfrm>
            <a:off x="5404624"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INTRO</a:t>
            </a:r>
            <a:endParaRPr lang="de-DE" sz="1400"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Abgerundetes Rechteck 5">
            <a:hlinkClick r:id="" action="ppaction://hlinkshowjump?jump=nextslide"/>
            <a:extLst>
              <a:ext uri="{FF2B5EF4-FFF2-40B4-BE49-F238E27FC236}">
                <a16:creationId xmlns:a16="http://schemas.microsoft.com/office/drawing/2014/main" id="{81AA0746-66EB-8E31-D6B5-0CEBC359D474}"/>
              </a:ext>
            </a:extLst>
          </p:cNvPr>
          <p:cNvSpPr/>
          <p:nvPr/>
        </p:nvSpPr>
        <p:spPr>
          <a:xfrm>
            <a:off x="8747788" y="6107943"/>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PRINZIP 6</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7" name="Grafik 6">
            <a:hlinkClick r:id="rId4" action="ppaction://hlinksldjump"/>
            <a:extLst>
              <a:ext uri="{FF2B5EF4-FFF2-40B4-BE49-F238E27FC236}">
                <a16:creationId xmlns:a16="http://schemas.microsoft.com/office/drawing/2014/main" id="{04B4AE1E-BA64-E0F1-DB0B-12097F49B2B1}"/>
              </a:ext>
            </a:extLst>
          </p:cNvPr>
          <p:cNvPicPr>
            <a:picLocks noChangeAspect="1"/>
          </p:cNvPicPr>
          <p:nvPr/>
        </p:nvPicPr>
        <p:blipFill>
          <a:blip r:embed="rId5"/>
          <a:stretch>
            <a:fillRect/>
          </a:stretch>
        </p:blipFill>
        <p:spPr>
          <a:xfrm>
            <a:off x="0" y="0"/>
            <a:ext cx="1800000" cy="1800000"/>
          </a:xfrm>
          <a:prstGeom prst="rect">
            <a:avLst/>
          </a:prstGeom>
        </p:spPr>
      </p:pic>
    </p:spTree>
    <p:extLst>
      <p:ext uri="{BB962C8B-B14F-4D97-AF65-F5344CB8AC3E}">
        <p14:creationId xmlns:p14="http://schemas.microsoft.com/office/powerpoint/2010/main" val="36757411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80CECE"/>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indent="0" algn="ctr" rtl="0">
              <a:spcBef>
                <a:spcPts val="1400"/>
              </a:spcBef>
              <a:spcAft>
                <a:spcPts val="1400"/>
              </a:spcAft>
              <a:buNone/>
            </a:pPr>
            <a:r>
              <a:rPr lang="de-CH" b="1" i="0" u="none" strike="noStrike">
                <a:solidFill>
                  <a:srgbClr val="000000"/>
                </a:solidFill>
                <a:effectLst/>
                <a:latin typeface="Helvetica Neue" panose="02000503000000020004" pitchFamily="2" charset="0"/>
              </a:rPr>
              <a:t>Sind Dir die Chancen und Herausforderungen </a:t>
            </a:r>
            <a:br>
              <a:rPr lang="de-CH" b="1" i="0" u="none" strike="noStrike">
                <a:solidFill>
                  <a:srgbClr val="000000"/>
                </a:solidFill>
                <a:effectLst/>
                <a:latin typeface="Helvetica Neue" panose="02000503000000020004" pitchFamily="2" charset="0"/>
              </a:rPr>
            </a:br>
            <a:r>
              <a:rPr lang="de-CH" b="1" i="0" u="none" strike="noStrike">
                <a:solidFill>
                  <a:srgbClr val="000000"/>
                </a:solidFill>
                <a:effectLst/>
                <a:latin typeface="Helvetica Neue" panose="02000503000000020004" pitchFamily="2" charset="0"/>
              </a:rPr>
              <a:t>von Citizen Science als Forschungsmethode bewusst?</a:t>
            </a:r>
            <a:endParaRPr lang="de-CH" b="1">
              <a:effectLst/>
            </a:endParaRPr>
          </a:p>
        </p:txBody>
      </p:sp>
      <p:sp>
        <p:nvSpPr>
          <p:cNvPr id="7" name="Abgerundetes Rechteck 4">
            <a:hlinkClick r:id="rId2" action="ppaction://hlinksldjump"/>
            <a:extLst>
              <a:ext uri="{FF2B5EF4-FFF2-40B4-BE49-F238E27FC236}">
                <a16:creationId xmlns:a16="http://schemas.microsoft.com/office/drawing/2014/main" id="{7A7069FE-F47F-4369-917E-E50F69162DA0}"/>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8" name="Abgerundetes Rechteck 5">
            <a:hlinkClick r:id="rId3" action="ppaction://hlinksldjump"/>
            <a:extLst>
              <a:ext uri="{FF2B5EF4-FFF2-40B4-BE49-F238E27FC236}">
                <a16:creationId xmlns:a16="http://schemas.microsoft.com/office/drawing/2014/main" id="{33B3710A-174D-4C67-8A6F-41C6A3D32B5C}"/>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1202062226"/>
      </p:ext>
    </p:extLst>
  </p:cSld>
  <p:clrMapOvr>
    <a:masterClrMapping/>
  </p:clrMapOvr>
  <p:transition spd="slow" advClick="0">
    <p:push dir="u"/>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s Rechteck 4">
            <a:hlinkClick r:id="rId2" action="ppaction://hlinksldjump"/>
            <a:extLst>
              <a:ext uri="{FF2B5EF4-FFF2-40B4-BE49-F238E27FC236}">
                <a16:creationId xmlns:a16="http://schemas.microsoft.com/office/drawing/2014/main" id="{00A9FC60-DA0D-7D69-1181-B99D586E2557}"/>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3" action="ppaction://hlinksldjump"/>
            <a:extLst>
              <a:ext uri="{FF2B5EF4-FFF2-40B4-BE49-F238E27FC236}">
                <a16:creationId xmlns:a16="http://schemas.microsoft.com/office/drawing/2014/main" id="{B9F8887A-6866-C052-B43E-F717E6FB1802}"/>
              </a:ext>
            </a:extLst>
          </p:cNvPr>
          <p:cNvSpPr/>
          <p:nvPr/>
        </p:nvSpPr>
        <p:spPr>
          <a:xfrm>
            <a:off x="8862060"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9" name="Content Placeholder 8">
            <a:extLst>
              <a:ext uri="{FF2B5EF4-FFF2-40B4-BE49-F238E27FC236}">
                <a16:creationId xmlns:a16="http://schemas.microsoft.com/office/drawing/2014/main" id="{6E959F75-B93D-420A-B211-2DCE4213B356}"/>
              </a:ext>
            </a:extLst>
          </p:cNvPr>
          <p:cNvSpPr>
            <a:spLocks noGrp="1"/>
          </p:cNvSpPr>
          <p:nvPr>
            <p:ph idx="10"/>
          </p:nvPr>
        </p:nvSpPr>
        <p:spPr/>
        <p:txBody>
          <a:bodyPr/>
          <a:lstStyle/>
          <a:p>
            <a:r>
              <a:rPr lang="en-US" sz="1200">
                <a:latin typeface="Helvetica Neue" panose="02000503000000020004"/>
              </a:rPr>
              <a:t>1  «10 Schweizer Citizen-Science-</a:t>
            </a:r>
            <a:r>
              <a:rPr lang="en-US" sz="1200" err="1">
                <a:latin typeface="Helvetica Neue" panose="02000503000000020004"/>
              </a:rPr>
              <a:t>Prinzipien</a:t>
            </a:r>
            <a:r>
              <a:rPr lang="en-US" sz="1200">
                <a:latin typeface="Helvetica Neue" panose="02000503000000020004"/>
              </a:rPr>
              <a:t>»: </a:t>
            </a:r>
            <a:r>
              <a:rPr lang="en-US" sz="1200">
                <a:latin typeface="Helvetica Neue" panose="02000503000000020004"/>
                <a:hlinkClick r:id="rId4">
                  <a:extLst>
                    <a:ext uri="{A12FA001-AC4F-418D-AE19-62706E023703}">
                      <ahyp:hlinkClr xmlns:ahyp="http://schemas.microsoft.com/office/drawing/2018/hyperlinkcolor" val="tx"/>
                    </a:ext>
                  </a:extLst>
                </a:hlinkClick>
              </a:rPr>
              <a:t>Prinzip 6 </a:t>
            </a:r>
            <a:r>
              <a:rPr lang="de-CH" sz="1200" b="1" i="0" u="none" strike="noStrike">
                <a:effectLst/>
                <a:latin typeface="Helvetica Neue" panose="02000503000000020004"/>
                <a:hlinkClick r:id="rId4">
                  <a:extLst>
                    <a:ext uri="{A12FA001-AC4F-418D-AE19-62706E023703}">
                      <ahyp:hlinkClr xmlns:ahyp="http://schemas.microsoft.com/office/drawing/2018/hyperlinkcolor" val="tx"/>
                    </a:ext>
                  </a:extLst>
                </a:hlinkClick>
              </a:rPr>
              <a:t>«</a:t>
            </a:r>
            <a:r>
              <a:rPr lang="en-US" sz="1200" i="0" u="none" strike="noStrike" err="1">
                <a:effectLst/>
                <a:latin typeface="Helvetica Neue" panose="02000503000000020004"/>
                <a:hlinkClick r:id="rId4">
                  <a:extLst>
                    <a:ext uri="{A12FA001-AC4F-418D-AE19-62706E023703}">
                      <ahyp:hlinkClr xmlns:ahyp="http://schemas.microsoft.com/office/drawing/2018/hyperlinkcolor" val="tx"/>
                    </a:ext>
                  </a:extLst>
                </a:hlinkClick>
              </a:rPr>
              <a:t>Forschungsmethode</a:t>
            </a:r>
            <a:r>
              <a:rPr lang="en-US" sz="1200" i="0" u="none" strike="noStrike">
                <a:effectLst/>
                <a:latin typeface="Helvetica Neue" panose="02000503000000020004"/>
                <a:hlinkClick r:id="rId4">
                  <a:extLst>
                    <a:ext uri="{A12FA001-AC4F-418D-AE19-62706E023703}">
                      <ahyp:hlinkClr xmlns:ahyp="http://schemas.microsoft.com/office/drawing/2018/hyperlinkcolor" val="tx"/>
                    </a:ext>
                  </a:extLst>
                </a:hlinkClick>
              </a:rPr>
              <a:t> und -</a:t>
            </a:r>
            <a:r>
              <a:rPr lang="en-US" sz="1200" i="0" u="none" strike="noStrike" err="1">
                <a:effectLst/>
                <a:latin typeface="Helvetica Neue" panose="02000503000000020004"/>
                <a:hlinkClick r:id="rId4">
                  <a:extLst>
                    <a:ext uri="{A12FA001-AC4F-418D-AE19-62706E023703}">
                      <ahyp:hlinkClr xmlns:ahyp="http://schemas.microsoft.com/office/drawing/2018/hyperlinkcolor" val="tx"/>
                    </a:ext>
                  </a:extLst>
                </a:hlinkClick>
              </a:rPr>
              <a:t>kontrolle</a:t>
            </a:r>
            <a:r>
              <a:rPr lang="de-CH" sz="1200" i="0" u="none" strike="noStrike">
                <a:effectLst/>
                <a:latin typeface="Helvetica Neue" panose="02000503000000020004"/>
                <a:hlinkClick r:id="rId4">
                  <a:extLst>
                    <a:ext uri="{A12FA001-AC4F-418D-AE19-62706E023703}">
                      <ahyp:hlinkClr xmlns:ahyp="http://schemas.microsoft.com/office/drawing/2018/hyperlinkcolor" val="tx"/>
                    </a:ext>
                  </a:extLst>
                </a:hlinkClick>
              </a:rPr>
              <a:t>»</a:t>
            </a:r>
            <a:endParaRPr lang="de-CH" sz="1200">
              <a:latin typeface="Helvetica Neue" panose="02000503000000020004"/>
            </a:endParaRPr>
          </a:p>
        </p:txBody>
      </p:sp>
      <p:sp>
        <p:nvSpPr>
          <p:cNvPr id="10" name="Content Placeholder 9">
            <a:extLst>
              <a:ext uri="{FF2B5EF4-FFF2-40B4-BE49-F238E27FC236}">
                <a16:creationId xmlns:a16="http://schemas.microsoft.com/office/drawing/2014/main" id="{29A923D1-D180-45C9-9BDF-9EE7CAAE7F8A}"/>
              </a:ext>
            </a:extLst>
          </p:cNvPr>
          <p:cNvSpPr>
            <a:spLocks noGrp="1"/>
          </p:cNvSpPr>
          <p:nvPr>
            <p:ph idx="11"/>
          </p:nvPr>
        </p:nvSpPr>
        <p:spPr/>
        <p:txBody>
          <a:bodyPr/>
          <a:lstStyle/>
          <a:p>
            <a:pPr marL="0" indent="0" rtl="0">
              <a:spcAft>
                <a:spcPts val="0"/>
              </a:spcAft>
              <a:buNone/>
            </a:pPr>
            <a:r>
              <a:rPr lang="de-CH" sz="2400" b="1" i="0" u="none" strike="noStrike">
                <a:effectLst/>
                <a:highlight>
                  <a:srgbClr val="BED201"/>
                </a:highlight>
                <a:latin typeface="Helvetica Neue" panose="02000503000000020004"/>
              </a:rPr>
              <a:t>Reflexion:</a:t>
            </a:r>
            <a:r>
              <a:rPr lang="de-CH" sz="2400" b="1" i="0" u="none" strike="noStrike">
                <a:effectLst/>
                <a:latin typeface="Helvetica Neue" panose="02000503000000020004"/>
              </a:rPr>
              <a:t> </a:t>
            </a:r>
            <a:r>
              <a:rPr lang="de-CH" sz="2400" b="1" i="0" u="none" strike="noStrike">
                <a:solidFill>
                  <a:srgbClr val="000000"/>
                </a:solidFill>
                <a:effectLst/>
                <a:latin typeface="Helvetica Neue" panose="02000503000000020004"/>
              </a:rPr>
              <a:t>Hast Du Herausforderungen und allfällige Risiken dokumentiert und überlegt, wie Du mit diesen umgehen wirst?</a:t>
            </a:r>
          </a:p>
          <a:p>
            <a:pPr marL="0" indent="0" rtl="0">
              <a:spcAft>
                <a:spcPts val="0"/>
              </a:spcAft>
              <a:buNone/>
            </a:pPr>
            <a:r>
              <a:rPr lang="de-CH" sz="2400" b="1" i="0" u="none" strike="noStrike">
                <a:solidFill>
                  <a:srgbClr val="000000"/>
                </a:solidFill>
                <a:effectLst/>
                <a:latin typeface="Helvetica Neue" panose="02000503000000020004"/>
              </a:rPr>
              <a:t>Erklärst Du die Forschungsmethoden im Projektplan auf nachvollziehbare Weise? Berücksichtigst Du dabei auch disziplinäre Besonderheiten?</a:t>
            </a:r>
            <a:endParaRPr lang="de-CH" sz="2400" b="1">
              <a:effectLst/>
              <a:latin typeface="Helvetica Neue" panose="02000503000000020004"/>
            </a:endParaRPr>
          </a:p>
          <a:p>
            <a:pPr marL="0" indent="0" rtl="0">
              <a:spcAft>
                <a:spcPts val="0"/>
              </a:spcAft>
              <a:buNone/>
            </a:pPr>
            <a:r>
              <a:rPr lang="de-CH" sz="1600" b="1">
                <a:solidFill>
                  <a:srgbClr val="BED201"/>
                </a:solidFill>
                <a:latin typeface="Helvetica Neue" panose="02000503000000020004" pitchFamily="2" charset="0"/>
              </a:rPr>
              <a:t>Nimm Dir etwas Zeit / Überprüfe Deinen Projektplan und ergänze ihn wenn notwendig</a:t>
            </a:r>
            <a:endParaRPr lang="de-CH" sz="1600" b="1">
              <a:solidFill>
                <a:srgbClr val="BED201"/>
              </a:solidFill>
              <a:effectLst/>
            </a:endParaRPr>
          </a:p>
        </p:txBody>
      </p:sp>
      <p:sp>
        <p:nvSpPr>
          <p:cNvPr id="11" name="Text Placeholder 10">
            <a:extLst>
              <a:ext uri="{FF2B5EF4-FFF2-40B4-BE49-F238E27FC236}">
                <a16:creationId xmlns:a16="http://schemas.microsoft.com/office/drawing/2014/main" id="{5DD51864-F113-44C1-AF9A-284AA54368CB}"/>
              </a:ext>
            </a:extLst>
          </p:cNvPr>
          <p:cNvSpPr>
            <a:spLocks noGrp="1"/>
          </p:cNvSpPr>
          <p:nvPr>
            <p:ph type="body" sz="quarter" idx="12"/>
          </p:nvPr>
        </p:nvSpPr>
        <p:spPr/>
        <p:txBody>
          <a:bodyPr/>
          <a:lstStyle/>
          <a:p>
            <a:r>
              <a:rPr lang="de-CH" sz="1600">
                <a:latin typeface="Helvetica Neue" panose="02000503000000020004"/>
              </a:rPr>
              <a:t>«Citizen Science ist eine wissenschaftliche Methode, die wie alle anderen auch mit Limitationen und Vorurteilen (Bias) verbunden ist; diese sollten reflektiert und kontrolliert werden.»</a:t>
            </a:r>
            <a:r>
              <a:rPr lang="de-CH" sz="1600" baseline="30000">
                <a:latin typeface="Helvetica Neue" panose="02000503000000020004"/>
              </a:rPr>
              <a:t>1</a:t>
            </a:r>
          </a:p>
        </p:txBody>
      </p:sp>
      <p:sp>
        <p:nvSpPr>
          <p:cNvPr id="12" name="Text Placeholder 11">
            <a:extLst>
              <a:ext uri="{FF2B5EF4-FFF2-40B4-BE49-F238E27FC236}">
                <a16:creationId xmlns:a16="http://schemas.microsoft.com/office/drawing/2014/main" id="{4D4C8E55-2279-4BF2-B809-3DE1FBD779C2}"/>
              </a:ext>
            </a:extLst>
          </p:cNvPr>
          <p:cNvSpPr>
            <a:spLocks noGrp="1"/>
          </p:cNvSpPr>
          <p:nvPr>
            <p:ph type="body" sz="quarter" idx="13"/>
          </p:nvPr>
        </p:nvSpPr>
        <p:spPr/>
        <p:txBody>
          <a:bodyPr/>
          <a:lstStyle/>
          <a:p>
            <a:r>
              <a:rPr lang="de-CH" sz="1600" b="1" dirty="0">
                <a:solidFill>
                  <a:srgbClr val="80CECE"/>
                </a:solidFill>
                <a:highlight>
                  <a:srgbClr val="000000"/>
                </a:highlight>
                <a:latin typeface="Helvetica Neue" panose="02000503000000020004"/>
              </a:rPr>
              <a:t>Hinweis:</a:t>
            </a:r>
            <a:r>
              <a:rPr lang="de-CH" sz="1600" b="1" dirty="0">
                <a:highlight>
                  <a:srgbClr val="80CECE"/>
                </a:highlight>
                <a:latin typeface="Helvetica Neue" panose="02000503000000020004"/>
              </a:rPr>
              <a:t> </a:t>
            </a:r>
            <a:r>
              <a:rPr lang="de-CH" sz="1600" b="0" i="0" u="none" strike="noStrike" dirty="0">
                <a:solidFill>
                  <a:srgbClr val="000000"/>
                </a:solidFill>
                <a:effectLst/>
                <a:latin typeface="Helvetica Neue" panose="02000503000000020004" pitchFamily="2" charset="0"/>
              </a:rPr>
              <a:t>Das Besondere an Citizen-Science-Projekten ist, dass die Verantwortung für die wissenschaftliche Integrität des Projekts nicht ausschliesslich bei hauptamtlich Forschenden liegt. Je nach Projektdesign sind Citizen Scientists massgeblich an der Erhebung und Auswertung der Daten sowie der Kommunikation der Ergebnisse beteiligt.</a:t>
            </a:r>
          </a:p>
        </p:txBody>
      </p:sp>
      <p:pic>
        <p:nvPicPr>
          <p:cNvPr id="4" name="Graphic 3">
            <a:extLst>
              <a:ext uri="{FF2B5EF4-FFF2-40B4-BE49-F238E27FC236}">
                <a16:creationId xmlns:a16="http://schemas.microsoft.com/office/drawing/2014/main" id="{62E578CE-74DE-473D-A866-3AD901B1E77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56907" y="0"/>
            <a:ext cx="540000" cy="540000"/>
          </a:xfrm>
          <a:prstGeom prst="rect">
            <a:avLst/>
          </a:prstGeom>
        </p:spPr>
      </p:pic>
    </p:spTree>
    <p:extLst>
      <p:ext uri="{BB962C8B-B14F-4D97-AF65-F5344CB8AC3E}">
        <p14:creationId xmlns:p14="http://schemas.microsoft.com/office/powerpoint/2010/main" val="2132126106"/>
      </p:ext>
    </p:extLst>
  </p:cSld>
  <p:clrMapOvr>
    <a:masterClrMapping/>
  </p:clrMapOvr>
  <p:transition spd="slow" advClick="0">
    <p:push dir="u"/>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s Rechteck 4">
            <a:hlinkClick r:id="" action="ppaction://hlinkshowjump?jump=nextslide"/>
            <a:extLst>
              <a:ext uri="{FF2B5EF4-FFF2-40B4-BE49-F238E27FC236}">
                <a16:creationId xmlns:a16="http://schemas.microsoft.com/office/drawing/2014/main" id="{B5686E2E-75EC-D0B0-0D69-0FD3032AD9E8}"/>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2" action="ppaction://hlinksldjump"/>
            <a:extLst>
              <a:ext uri="{FF2B5EF4-FFF2-40B4-BE49-F238E27FC236}">
                <a16:creationId xmlns:a16="http://schemas.microsoft.com/office/drawing/2014/main" id="{633DD4F4-EF09-E7A0-B94E-F1F380F2A4BF}"/>
              </a:ext>
            </a:extLst>
          </p:cNvPr>
          <p:cNvSpPr/>
          <p:nvPr/>
        </p:nvSpPr>
        <p:spPr>
          <a:xfrm>
            <a:off x="8860792" y="6216074"/>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3" name="Textfeld 12">
            <a:extLst>
              <a:ext uri="{FF2B5EF4-FFF2-40B4-BE49-F238E27FC236}">
                <a16:creationId xmlns:a16="http://schemas.microsoft.com/office/drawing/2014/main" id="{01CB81BD-F80C-4F53-8863-2A4C4A85E61F}"/>
              </a:ext>
            </a:extLst>
          </p:cNvPr>
          <p:cNvSpPr txBox="1"/>
          <p:nvPr/>
        </p:nvSpPr>
        <p:spPr>
          <a:xfrm>
            <a:off x="90259" y="6557577"/>
            <a:ext cx="6816149" cy="276999"/>
          </a:xfrm>
          <a:prstGeom prst="rect">
            <a:avLst/>
          </a:prstGeom>
          <a:noFill/>
        </p:spPr>
        <p:txBody>
          <a:bodyPr wrap="square">
            <a:spAutoFit/>
          </a:bodyPr>
          <a:lstStyle/>
          <a:p>
            <a:endParaRPr lang="de-CH" sz="1200">
              <a:latin typeface="Helvetica Neue" panose="02000503000000020004"/>
            </a:endParaRPr>
          </a:p>
        </p:txBody>
      </p:sp>
      <p:sp>
        <p:nvSpPr>
          <p:cNvPr id="9" name="Content Placeholder 8">
            <a:extLst>
              <a:ext uri="{FF2B5EF4-FFF2-40B4-BE49-F238E27FC236}">
                <a16:creationId xmlns:a16="http://schemas.microsoft.com/office/drawing/2014/main" id="{5BDA3B7D-5680-41F8-B723-00B28E3C8590}"/>
              </a:ext>
            </a:extLst>
          </p:cNvPr>
          <p:cNvSpPr>
            <a:spLocks noGrp="1"/>
          </p:cNvSpPr>
          <p:nvPr>
            <p:ph idx="10"/>
          </p:nvPr>
        </p:nvSpPr>
        <p:spPr/>
        <p:txBody>
          <a:bodyPr/>
          <a:lstStyle/>
          <a:p>
            <a:r>
              <a:rPr lang="en-US" sz="1200">
                <a:latin typeface="Helvetica Neue" panose="02000503000000020004"/>
              </a:rPr>
              <a:t>1  «10 Schweizer Citizen-Science-</a:t>
            </a:r>
            <a:r>
              <a:rPr lang="en-US" sz="1200" err="1">
                <a:latin typeface="Helvetica Neue" panose="02000503000000020004"/>
              </a:rPr>
              <a:t>Prinzipien</a:t>
            </a:r>
            <a:r>
              <a:rPr lang="en-US" sz="1200">
                <a:latin typeface="Helvetica Neue" panose="02000503000000020004"/>
              </a:rPr>
              <a:t>»: </a:t>
            </a:r>
            <a:r>
              <a:rPr lang="en-US" sz="1200">
                <a:latin typeface="Helvetica Neue" panose="02000503000000020004"/>
                <a:hlinkClick r:id="rId3">
                  <a:extLst>
                    <a:ext uri="{A12FA001-AC4F-418D-AE19-62706E023703}">
                      <ahyp:hlinkClr xmlns:ahyp="http://schemas.microsoft.com/office/drawing/2018/hyperlinkcolor" val="tx"/>
                    </a:ext>
                  </a:extLst>
                </a:hlinkClick>
              </a:rPr>
              <a:t>Prinzip 6 </a:t>
            </a:r>
            <a:r>
              <a:rPr lang="de-CH" sz="1200" b="1" i="0" u="none" strike="noStrike">
                <a:effectLst/>
                <a:latin typeface="Helvetica Neue" panose="02000503000000020004"/>
                <a:hlinkClick r:id="rId3">
                  <a:extLst>
                    <a:ext uri="{A12FA001-AC4F-418D-AE19-62706E023703}">
                      <ahyp:hlinkClr xmlns:ahyp="http://schemas.microsoft.com/office/drawing/2018/hyperlinkcolor" val="tx"/>
                    </a:ext>
                  </a:extLst>
                </a:hlinkClick>
              </a:rPr>
              <a:t>«</a:t>
            </a:r>
            <a:r>
              <a:rPr lang="en-US" sz="1200" i="0" u="none" strike="noStrike">
                <a:effectLst/>
                <a:latin typeface="Helvetica Neue" panose="02000503000000020004"/>
                <a:hlinkClick r:id="rId3">
                  <a:extLst>
                    <a:ext uri="{A12FA001-AC4F-418D-AE19-62706E023703}">
                      <ahyp:hlinkClr xmlns:ahyp="http://schemas.microsoft.com/office/drawing/2018/hyperlinkcolor" val="tx"/>
                    </a:ext>
                  </a:extLst>
                </a:hlinkClick>
              </a:rPr>
              <a:t>Forschungsmethode und -kontrolle</a:t>
            </a:r>
            <a:r>
              <a:rPr lang="de-CH" sz="1200" i="0" u="none" strike="noStrike">
                <a:effectLst/>
                <a:latin typeface="Helvetica Neue" panose="02000503000000020004"/>
                <a:hlinkClick r:id="rId3">
                  <a:extLst>
                    <a:ext uri="{A12FA001-AC4F-418D-AE19-62706E023703}">
                      <ahyp:hlinkClr xmlns:ahyp="http://schemas.microsoft.com/office/drawing/2018/hyperlinkcolor" val="tx"/>
                    </a:ext>
                  </a:extLst>
                </a:hlinkClick>
              </a:rPr>
              <a:t>»</a:t>
            </a:r>
            <a:endParaRPr lang="de-CH" sz="1200">
              <a:latin typeface="Helvetica Neue" panose="02000503000000020004"/>
            </a:endParaRPr>
          </a:p>
        </p:txBody>
      </p:sp>
      <p:sp>
        <p:nvSpPr>
          <p:cNvPr id="10" name="Content Placeholder 9">
            <a:extLst>
              <a:ext uri="{FF2B5EF4-FFF2-40B4-BE49-F238E27FC236}">
                <a16:creationId xmlns:a16="http://schemas.microsoft.com/office/drawing/2014/main" id="{7E6756F8-89E7-42B2-9A2D-A80B1B794183}"/>
              </a:ext>
            </a:extLst>
          </p:cNvPr>
          <p:cNvSpPr>
            <a:spLocks noGrp="1"/>
          </p:cNvSpPr>
          <p:nvPr>
            <p:ph idx="11"/>
          </p:nvPr>
        </p:nvSpPr>
        <p:spPr/>
        <p:txBody>
          <a:bodyPr>
            <a:noAutofit/>
          </a:bodyPr>
          <a:lstStyle/>
          <a:p>
            <a:pPr marL="0" indent="0" rtl="0">
              <a:spcAft>
                <a:spcPts val="0"/>
              </a:spcAft>
              <a:buNone/>
            </a:pPr>
            <a:r>
              <a:rPr lang="de-CH" sz="2400" b="1" i="0" u="none" strike="noStrike" dirty="0">
                <a:effectLst/>
                <a:highlight>
                  <a:srgbClr val="BED201"/>
                </a:highlight>
                <a:latin typeface="Helvetica Neue" panose="02000503000000020004"/>
              </a:rPr>
              <a:t>Reflexion:</a:t>
            </a:r>
            <a:r>
              <a:rPr lang="de-CH" sz="2400" b="1" i="0" u="none" strike="noStrike" dirty="0">
                <a:effectLst/>
                <a:latin typeface="Helvetica Neue" panose="02000503000000020004"/>
              </a:rPr>
              <a:t> </a:t>
            </a:r>
            <a:r>
              <a:rPr lang="de-CH" sz="2400" b="1" i="0" u="none" strike="noStrike" dirty="0">
                <a:solidFill>
                  <a:srgbClr val="000000"/>
                </a:solidFill>
                <a:effectLst/>
                <a:latin typeface="Helvetica Neue" panose="02000503000000020004" pitchFamily="2" charset="0"/>
              </a:rPr>
              <a:t>Es ist sinnvoll, sich als Projektleitung bereits bei der Projektkonzeption Gedanken über Chancen und Herausforderungen zu machen und darüber, wie diesen begegnet werden kann.</a:t>
            </a:r>
          </a:p>
          <a:p>
            <a:pPr marL="0" indent="0" rtl="0">
              <a:spcAft>
                <a:spcPts val="0"/>
              </a:spcAft>
              <a:buNone/>
            </a:pPr>
            <a:r>
              <a:rPr lang="de-CH" sz="2400" b="1" i="0" u="none" strike="noStrike" dirty="0">
                <a:solidFill>
                  <a:srgbClr val="000000"/>
                </a:solidFill>
                <a:effectLst/>
                <a:latin typeface="Helvetica Neue" panose="02000503000000020004"/>
              </a:rPr>
              <a:t>Erklärst Du die Forschungsmethoden im Projektplan auf nachvollziehbare Weise? Berücksichtigst Du dabei auch disziplinäre Besonderheiten?</a:t>
            </a:r>
            <a:endParaRPr lang="de-CH" sz="2400" b="1" dirty="0">
              <a:effectLst/>
              <a:latin typeface="Helvetica Neue" panose="02000503000000020004"/>
            </a:endParaRPr>
          </a:p>
          <a:p>
            <a:pPr marL="0" indent="0" rtl="0">
              <a:spcAft>
                <a:spcPts val="0"/>
              </a:spcAft>
              <a:buNone/>
            </a:pPr>
            <a:r>
              <a:rPr lang="de-CH" sz="1600" b="1" dirty="0">
                <a:solidFill>
                  <a:srgbClr val="BED201"/>
                </a:solidFill>
                <a:latin typeface="Helvetica Neue" panose="02000503000000020004" pitchFamily="2" charset="0"/>
              </a:rPr>
              <a:t>Nimm Dir etwas Zeit / Überprüfe Deinen Projektplan und ergänze ihn wenn notwendig</a:t>
            </a:r>
            <a:endParaRPr lang="de-CH" sz="1600" b="1" dirty="0">
              <a:solidFill>
                <a:srgbClr val="BED201"/>
              </a:solidFill>
              <a:effectLst/>
            </a:endParaRPr>
          </a:p>
        </p:txBody>
      </p:sp>
      <p:sp>
        <p:nvSpPr>
          <p:cNvPr id="11" name="Text Placeholder 10">
            <a:extLst>
              <a:ext uri="{FF2B5EF4-FFF2-40B4-BE49-F238E27FC236}">
                <a16:creationId xmlns:a16="http://schemas.microsoft.com/office/drawing/2014/main" id="{CC243497-EC98-42AC-B61C-C1DF378AD745}"/>
              </a:ext>
            </a:extLst>
          </p:cNvPr>
          <p:cNvSpPr>
            <a:spLocks noGrp="1"/>
          </p:cNvSpPr>
          <p:nvPr>
            <p:ph type="body" sz="quarter" idx="12"/>
          </p:nvPr>
        </p:nvSpPr>
        <p:spPr/>
        <p:txBody>
          <a:bodyPr/>
          <a:lstStyle/>
          <a:p>
            <a:r>
              <a:rPr lang="de-CH" sz="1600">
                <a:latin typeface="Helvetica Neue" panose="02000503000000020004"/>
              </a:rPr>
              <a:t>«Citizen Science ist eine wissenschaftliche Methode, die wie alle anderen auch mit Limitationen und Vorurteilen (Bias) verbunden ist; diese sollten reflektiert und kontrolliert werden.»</a:t>
            </a:r>
            <a:r>
              <a:rPr lang="de-CH" sz="1600" baseline="30000">
                <a:latin typeface="Helvetica Neue" panose="02000503000000020004"/>
              </a:rPr>
              <a:t>1</a:t>
            </a:r>
          </a:p>
        </p:txBody>
      </p:sp>
      <p:sp>
        <p:nvSpPr>
          <p:cNvPr id="12" name="Text Placeholder 11">
            <a:extLst>
              <a:ext uri="{FF2B5EF4-FFF2-40B4-BE49-F238E27FC236}">
                <a16:creationId xmlns:a16="http://schemas.microsoft.com/office/drawing/2014/main" id="{85601E48-FD7E-4EA3-A2AF-BF5716962971}"/>
              </a:ext>
            </a:extLst>
          </p:cNvPr>
          <p:cNvSpPr>
            <a:spLocks noGrp="1"/>
          </p:cNvSpPr>
          <p:nvPr>
            <p:ph type="body" sz="quarter" idx="13"/>
          </p:nvPr>
        </p:nvSpPr>
        <p:spPr/>
        <p:txBody>
          <a:bodyPr>
            <a:noAutofit/>
          </a:bodyPr>
          <a:lstStyle/>
          <a:p>
            <a:r>
              <a:rPr lang="de-CH" sz="1600" b="1" dirty="0">
                <a:solidFill>
                  <a:srgbClr val="80CECE"/>
                </a:solidFill>
                <a:highlight>
                  <a:srgbClr val="000000"/>
                </a:highlight>
                <a:latin typeface="Helvetica Neue" panose="02000503000000020004"/>
              </a:rPr>
              <a:t>Hinweis:</a:t>
            </a:r>
            <a:r>
              <a:rPr lang="de-CH" sz="1600" b="1" dirty="0">
                <a:highlight>
                  <a:srgbClr val="80CECE"/>
                </a:highlight>
                <a:latin typeface="Helvetica Neue" panose="02000503000000020004"/>
              </a:rPr>
              <a:t> </a:t>
            </a:r>
            <a:r>
              <a:rPr lang="de-CH" sz="1600" b="0" i="0" u="none" strike="noStrike" dirty="0">
                <a:solidFill>
                  <a:srgbClr val="000000"/>
                </a:solidFill>
                <a:effectLst/>
                <a:latin typeface="Helvetica Neue" panose="02000503000000020004" pitchFamily="2" charset="0"/>
              </a:rPr>
              <a:t>Das Besondere an Citizen-Science-Projekten ist, dass die Verantwortung für die wissenschaftliche Integrität des Projekts nicht ausschliesslich bei hauptamtlich Forschenden liegt. Je nach Projektdesign sind Citizen Scientists massgeblich an der Erhebung und Auswertung der Daten sowie der Kommunikation der Ergebnisse beteiligt.</a:t>
            </a:r>
          </a:p>
        </p:txBody>
      </p:sp>
      <p:pic>
        <p:nvPicPr>
          <p:cNvPr id="15" name="Graphic 14">
            <a:extLst>
              <a:ext uri="{FF2B5EF4-FFF2-40B4-BE49-F238E27FC236}">
                <a16:creationId xmlns:a16="http://schemas.microsoft.com/office/drawing/2014/main" id="{F669F721-F014-4C75-8BD1-DCE299018B1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56907" y="0"/>
            <a:ext cx="540000" cy="540000"/>
          </a:xfrm>
          <a:prstGeom prst="rect">
            <a:avLst/>
          </a:prstGeom>
        </p:spPr>
      </p:pic>
    </p:spTree>
    <p:extLst>
      <p:ext uri="{BB962C8B-B14F-4D97-AF65-F5344CB8AC3E}">
        <p14:creationId xmlns:p14="http://schemas.microsoft.com/office/powerpoint/2010/main" val="1198728706"/>
      </p:ext>
    </p:extLst>
  </p:cSld>
  <p:clrMapOvr>
    <a:masterClrMapping/>
  </p:clrMapOvr>
  <p:transition spd="slow" advClick="0">
    <p:push dir="u"/>
  </p:transition>
</p:sld>
</file>

<file path=ppt/slides/slide65.xml><?xml version="1.0" encoding="utf-8"?>
<p:sld xmlns:a="http://schemas.openxmlformats.org/drawingml/2006/main" xmlns:r="http://schemas.openxmlformats.org/officeDocument/2006/relationships" xmlns:p="http://schemas.openxmlformats.org/presentationml/2006/main">
  <p:cSld>
    <p:bg>
      <p:bgPr>
        <a:solidFill>
          <a:srgbClr val="80CECE"/>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15F530-D43B-ECF3-9CB7-1F7F03A3D7F1}"/>
              </a:ext>
            </a:extLst>
          </p:cNvPr>
          <p:cNvSpPr>
            <a:spLocks noGrp="1"/>
          </p:cNvSpPr>
          <p:nvPr>
            <p:ph type="title"/>
          </p:nvPr>
        </p:nvSpPr>
        <p:spPr>
          <a:xfrm>
            <a:off x="1800000" y="365125"/>
            <a:ext cx="8330540" cy="1325563"/>
          </a:xfrm>
        </p:spPr>
        <p:txBody>
          <a:bodyPr>
            <a:normAutofit/>
          </a:bodyPr>
          <a:lstStyle/>
          <a:p>
            <a:pPr algn="ctr"/>
            <a:r>
              <a:rPr lang="de-CH" sz="4000">
                <a:latin typeface="Helvetica Neue" panose="02000503000000020004" pitchFamily="2" charset="0"/>
                <a:ea typeface="Helvetica Neue" panose="02000503000000020004" pitchFamily="2" charset="0"/>
                <a:cs typeface="Helvetica Neue" panose="02000503000000020004" pitchFamily="2" charset="0"/>
              </a:rPr>
              <a:t>Prinzip 6: Forschungsmethode und -kontrolle</a:t>
            </a:r>
            <a:endParaRPr lang="de-DE" sz="400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Inhaltsplatzhalter 2">
            <a:extLst>
              <a:ext uri="{FF2B5EF4-FFF2-40B4-BE49-F238E27FC236}">
                <a16:creationId xmlns:a16="http://schemas.microsoft.com/office/drawing/2014/main" id="{A26BE77B-EE62-79DA-7F06-E54314B35AEC}"/>
              </a:ext>
            </a:extLst>
          </p:cNvPr>
          <p:cNvSpPr>
            <a:spLocks noGrp="1"/>
          </p:cNvSpPr>
          <p:nvPr>
            <p:ph idx="1"/>
          </p:nvPr>
        </p:nvSpPr>
        <p:spPr>
          <a:xfrm>
            <a:off x="838200" y="2055812"/>
            <a:ext cx="10515600" cy="3894414"/>
          </a:xfrm>
        </p:spPr>
        <p:txBody>
          <a:bodyPr>
            <a:normAutofit fontScale="92500"/>
          </a:bodyPr>
          <a:lstStyle/>
          <a:p>
            <a:pPr marL="0" indent="0">
              <a:buNone/>
            </a:pPr>
            <a:r>
              <a:rPr lang="de-CH" sz="1700" dirty="0"/>
              <a:t>Du befindest Dich am Ende des Prinzips. Hier ist eine Zusammenfassung der wichtigsten Punkte aus Prinzip 6: </a:t>
            </a:r>
          </a:p>
          <a:p>
            <a:pPr marL="0" indent="0">
              <a:buNone/>
            </a:pPr>
            <a:r>
              <a:rPr lang="de-CH" sz="2400" dirty="0">
                <a:latin typeface="Helvetica Neue" panose="02000503000000020004" pitchFamily="2" charset="0"/>
                <a:ea typeface="Helvetica Neue" panose="02000503000000020004" pitchFamily="2" charset="0"/>
                <a:cs typeface="Helvetica Neue" panose="02000503000000020004" pitchFamily="2" charset="0"/>
              </a:rPr>
              <a:t>Projektleitende sollten sich der Chancen und Herausforderungen von Citizen Science als Forschungsmethode bewusst sein. Es ist wichtig, dass die Projektleitung potenzielle Herausforderungen und Risiken dokumentiert und Strategien entwickelt, wie diesen begegnet werden kann. </a:t>
            </a:r>
          </a:p>
          <a:p>
            <a:pPr marL="0" indent="0">
              <a:buNone/>
            </a:pPr>
            <a:r>
              <a:rPr lang="de-CH" sz="2400" dirty="0">
                <a:latin typeface="Helvetica Neue" panose="02000503000000020004" pitchFamily="2" charset="0"/>
                <a:ea typeface="Helvetica Neue" panose="02000503000000020004" pitchFamily="2" charset="0"/>
                <a:cs typeface="Helvetica Neue" panose="02000503000000020004" pitchFamily="2" charset="0"/>
              </a:rPr>
              <a:t>Citizen Science bringt besondere Anforderungen mit sich, da die Verantwortung für die wissenschaftliche Integrität des Projekts nicht ausschliesslich bei den hauptamtlich Forschenden liegt. Citizen Scientists sind oft massgeblich an der Datenerhebung, -auswertung und der Kommunikation der Ergebnisse beteiligt, was eine sorgfältige Planung und Reflexion von methodischen Limitationen und möglichen Vorurteilen (Bias) erforderlich macht. </a:t>
            </a:r>
          </a:p>
        </p:txBody>
      </p:sp>
      <p:sp>
        <p:nvSpPr>
          <p:cNvPr id="4" name="Abgerundetes Rechteck 3">
            <a:hlinkClick r:id="rId2" action="ppaction://hlinksldjump"/>
            <a:extLst>
              <a:ext uri="{FF2B5EF4-FFF2-40B4-BE49-F238E27FC236}">
                <a16:creationId xmlns:a16="http://schemas.microsoft.com/office/drawing/2014/main" id="{B955275A-5DF4-DBB5-A02D-1B6A57255F0A}"/>
              </a:ext>
            </a:extLst>
          </p:cNvPr>
          <p:cNvSpPr/>
          <p:nvPr/>
        </p:nvSpPr>
        <p:spPr>
          <a:xfrm>
            <a:off x="2061460"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rId3" action="ppaction://hlinksldjump"/>
            <a:extLst>
              <a:ext uri="{FF2B5EF4-FFF2-40B4-BE49-F238E27FC236}">
                <a16:creationId xmlns:a16="http://schemas.microsoft.com/office/drawing/2014/main" id="{48271948-5C63-3668-122E-62A0361BFF1B}"/>
              </a:ext>
            </a:extLst>
          </p:cNvPr>
          <p:cNvSpPr/>
          <p:nvPr/>
        </p:nvSpPr>
        <p:spPr>
          <a:xfrm>
            <a:off x="5404624"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INTRO</a:t>
            </a:r>
            <a:endParaRPr lang="de-DE" sz="1400"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Abgerundetes Rechteck 5">
            <a:hlinkClick r:id="" action="ppaction://hlinkshowjump?jump=nextslide"/>
            <a:extLst>
              <a:ext uri="{FF2B5EF4-FFF2-40B4-BE49-F238E27FC236}">
                <a16:creationId xmlns:a16="http://schemas.microsoft.com/office/drawing/2014/main" id="{987DCF93-121B-51CA-4C36-F558532BEB5A}"/>
              </a:ext>
            </a:extLst>
          </p:cNvPr>
          <p:cNvSpPr/>
          <p:nvPr/>
        </p:nvSpPr>
        <p:spPr>
          <a:xfrm>
            <a:off x="8747788" y="6107943"/>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PRINZIP 7</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7" name="Grafik 6">
            <a:hlinkClick r:id="rId2" action="ppaction://hlinksldjump"/>
            <a:extLst>
              <a:ext uri="{FF2B5EF4-FFF2-40B4-BE49-F238E27FC236}">
                <a16:creationId xmlns:a16="http://schemas.microsoft.com/office/drawing/2014/main" id="{909EF789-DA0E-C00D-F619-1A54FABFB28D}"/>
              </a:ext>
            </a:extLst>
          </p:cNvPr>
          <p:cNvPicPr>
            <a:picLocks noChangeAspect="1"/>
          </p:cNvPicPr>
          <p:nvPr/>
        </p:nvPicPr>
        <p:blipFill>
          <a:blip r:embed="rId4"/>
          <a:stretch>
            <a:fillRect/>
          </a:stretch>
        </p:blipFill>
        <p:spPr>
          <a:xfrm>
            <a:off x="0" y="0"/>
            <a:ext cx="1800000" cy="1747262"/>
          </a:xfrm>
          <a:prstGeom prst="rect">
            <a:avLst/>
          </a:prstGeom>
        </p:spPr>
      </p:pic>
    </p:spTree>
    <p:extLst>
      <p:ext uri="{BB962C8B-B14F-4D97-AF65-F5344CB8AC3E}">
        <p14:creationId xmlns:p14="http://schemas.microsoft.com/office/powerpoint/2010/main" val="185320726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rgbClr val="7ECFFF"/>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indent="0" algn="ctr" rtl="0">
              <a:spcBef>
                <a:spcPts val="1400"/>
              </a:spcBef>
              <a:spcAft>
                <a:spcPts val="1400"/>
              </a:spcAft>
              <a:buNone/>
            </a:pPr>
            <a:r>
              <a:rPr lang="de-CH" b="1" i="0" u="none" strike="noStrike">
                <a:solidFill>
                  <a:srgbClr val="000000"/>
                </a:solidFill>
                <a:effectLst/>
                <a:latin typeface="Helvetica Neue" panose="02000503000000020004" pitchFamily="2" charset="0"/>
              </a:rPr>
              <a:t>Hast Du einen Datenmanagementplan erstellt?</a:t>
            </a:r>
            <a:endParaRPr lang="de-CH" b="1">
              <a:effectLst/>
            </a:endParaRPr>
          </a:p>
        </p:txBody>
      </p:sp>
      <p:sp>
        <p:nvSpPr>
          <p:cNvPr id="7" name="Abgerundetes Rechteck 4">
            <a:hlinkClick r:id="rId2" action="ppaction://hlinksldjump"/>
            <a:extLst>
              <a:ext uri="{FF2B5EF4-FFF2-40B4-BE49-F238E27FC236}">
                <a16:creationId xmlns:a16="http://schemas.microsoft.com/office/drawing/2014/main" id="{AC8E030F-A9F2-4630-AEE7-54D7635AF1D5}"/>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8" name="Abgerundetes Rechteck 5">
            <a:hlinkClick r:id="rId3" action="ppaction://hlinksldjump"/>
            <a:extLst>
              <a:ext uri="{FF2B5EF4-FFF2-40B4-BE49-F238E27FC236}">
                <a16:creationId xmlns:a16="http://schemas.microsoft.com/office/drawing/2014/main" id="{DC8851AF-566B-4D7A-97BA-5EAE3A08AD57}"/>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438880229"/>
      </p:ext>
    </p:extLst>
  </p:cSld>
  <p:clrMapOvr>
    <a:masterClrMapping/>
  </p:clrMapOvr>
  <p:transition spd="slow" advClick="0">
    <p:push dir="u"/>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3B8A4B9-BFC1-446B-95A9-F88FAFB0870B}"/>
              </a:ext>
            </a:extLst>
          </p:cNvPr>
          <p:cNvSpPr>
            <a:spLocks noGrp="1"/>
          </p:cNvSpPr>
          <p:nvPr>
            <p:ph idx="10"/>
          </p:nvPr>
        </p:nvSpPr>
        <p:spPr>
          <a:xfrm>
            <a:off x="406400" y="6215947"/>
            <a:ext cx="8455637" cy="501225"/>
          </a:xfrm>
        </p:spPr>
        <p:txBody>
          <a:bodyPr>
            <a:noAutofit/>
          </a:bodyPr>
          <a:lstStyle/>
          <a:p>
            <a:r>
              <a:rPr lang="en-US" sz="1200">
                <a:latin typeface="Helvetica Neue" panose="02000503000000020004"/>
              </a:rPr>
              <a:t>1 Citizen Science D-A-C-H AG: </a:t>
            </a:r>
            <a:r>
              <a:rPr lang="en-US" sz="1200">
                <a:latin typeface="Helvetica Neue" panose="02000503000000020004"/>
                <a:hlinkClick r:id="rId3">
                  <a:extLst>
                    <a:ext uri="{A12FA001-AC4F-418D-AE19-62706E023703}">
                      <ahyp:hlinkClr xmlns:ahyp="http://schemas.microsoft.com/office/drawing/2018/hyperlinkcolor" val="tx"/>
                    </a:ext>
                  </a:extLst>
                </a:hlinkClick>
              </a:rPr>
              <a:t>Open Data in Citizen-Science-Projekten</a:t>
            </a:r>
            <a:br>
              <a:rPr lang="en-US"/>
            </a:br>
            <a:r>
              <a:rPr lang="en-US" sz="1200">
                <a:latin typeface="Helvetica Neue" panose="02000503000000020004"/>
              </a:rPr>
              <a:t>2 «10 Schweizer Citizen-Science-</a:t>
            </a:r>
            <a:r>
              <a:rPr lang="en-US" sz="1200" err="1">
                <a:latin typeface="Helvetica Neue" panose="02000503000000020004"/>
              </a:rPr>
              <a:t>Prinzipien</a:t>
            </a:r>
            <a:r>
              <a:rPr lang="en-US" sz="1200">
                <a:latin typeface="Helvetica Neue" panose="02000503000000020004"/>
              </a:rPr>
              <a:t>»: </a:t>
            </a:r>
            <a:r>
              <a:rPr lang="en-US" sz="1200">
                <a:latin typeface="Helvetica Neue" panose="02000503000000020004"/>
                <a:hlinkClick r:id="rId4">
                  <a:extLst>
                    <a:ext uri="{A12FA001-AC4F-418D-AE19-62706E023703}">
                      <ahyp:hlinkClr xmlns:ahyp="http://schemas.microsoft.com/office/drawing/2018/hyperlinkcolor" val="tx"/>
                    </a:ext>
                  </a:extLst>
                </a:hlinkClick>
              </a:rPr>
              <a:t>Prinzip 7 </a:t>
            </a:r>
            <a:r>
              <a:rPr lang="de-CH" sz="1200" i="0" u="none" strike="noStrike">
                <a:effectLst/>
                <a:latin typeface="Helvetica Neue" panose="02000503000000020004"/>
                <a:hlinkClick r:id="rId4">
                  <a:extLst>
                    <a:ext uri="{A12FA001-AC4F-418D-AE19-62706E023703}">
                      <ahyp:hlinkClr xmlns:ahyp="http://schemas.microsoft.com/office/drawing/2018/hyperlinkcolor" val="tx"/>
                    </a:ext>
                  </a:extLst>
                </a:hlinkClick>
              </a:rPr>
              <a:t>«Daten, </a:t>
            </a:r>
            <a:r>
              <a:rPr lang="en-US" sz="1200" i="0" u="none" strike="noStrike" err="1">
                <a:effectLst/>
                <a:latin typeface="Helvetica Neue" panose="02000503000000020004"/>
                <a:hlinkClick r:id="rId4">
                  <a:extLst>
                    <a:ext uri="{A12FA001-AC4F-418D-AE19-62706E023703}">
                      <ahyp:hlinkClr xmlns:ahyp="http://schemas.microsoft.com/office/drawing/2018/hyperlinkcolor" val="tx"/>
                    </a:ext>
                  </a:extLst>
                </a:hlinkClick>
              </a:rPr>
              <a:t>Kommunikation</a:t>
            </a:r>
            <a:r>
              <a:rPr lang="en-US" sz="1200" i="0" u="none" strike="noStrike">
                <a:effectLst/>
                <a:latin typeface="Helvetica Neue" panose="02000503000000020004"/>
                <a:hlinkClick r:id="rId4">
                  <a:extLst>
                    <a:ext uri="{A12FA001-AC4F-418D-AE19-62706E023703}">
                      <ahyp:hlinkClr xmlns:ahyp="http://schemas.microsoft.com/office/drawing/2018/hyperlinkcolor" val="tx"/>
                    </a:ext>
                  </a:extLst>
                </a:hlinkClick>
              </a:rPr>
              <a:t> und </a:t>
            </a:r>
            <a:r>
              <a:rPr lang="en-US" sz="1200" i="0" u="none" strike="noStrike" err="1">
                <a:effectLst/>
                <a:latin typeface="Helvetica Neue" panose="02000503000000020004"/>
                <a:hlinkClick r:id="rId4">
                  <a:extLst>
                    <a:ext uri="{A12FA001-AC4F-418D-AE19-62706E023703}">
                      <ahyp:hlinkClr xmlns:ahyp="http://schemas.microsoft.com/office/drawing/2018/hyperlinkcolor" val="tx"/>
                    </a:ext>
                  </a:extLst>
                </a:hlinkClick>
              </a:rPr>
              <a:t>Sicherheit</a:t>
            </a:r>
            <a:r>
              <a:rPr lang="de-CH" sz="1200" i="0" u="none" strike="noStrike">
                <a:effectLst/>
                <a:latin typeface="Helvetica Neue" panose="02000503000000020004"/>
                <a:hlinkClick r:id="rId4">
                  <a:extLst>
                    <a:ext uri="{A12FA001-AC4F-418D-AE19-62706E023703}">
                      <ahyp:hlinkClr xmlns:ahyp="http://schemas.microsoft.com/office/drawing/2018/hyperlinkcolor" val="tx"/>
                    </a:ext>
                  </a:extLst>
                </a:hlinkClick>
              </a:rPr>
              <a:t>»</a:t>
            </a:r>
            <a:endParaRPr lang="de-CH" sz="1200"/>
          </a:p>
        </p:txBody>
      </p:sp>
      <p:sp>
        <p:nvSpPr>
          <p:cNvPr id="8" name="Content Placeholder 7">
            <a:extLst>
              <a:ext uri="{FF2B5EF4-FFF2-40B4-BE49-F238E27FC236}">
                <a16:creationId xmlns:a16="http://schemas.microsoft.com/office/drawing/2014/main" id="{F3F93D6A-5FCB-451A-9DA1-C873F5C8FEEF}"/>
              </a:ext>
            </a:extLst>
          </p:cNvPr>
          <p:cNvSpPr>
            <a:spLocks noGrp="1"/>
          </p:cNvSpPr>
          <p:nvPr>
            <p:ph idx="11"/>
          </p:nvPr>
        </p:nvSpPr>
        <p:spPr/>
        <p:txBody>
          <a:bodyPr/>
          <a:lstStyle/>
          <a:p>
            <a:pPr marL="0" indent="0">
              <a:buNone/>
            </a:pPr>
            <a:r>
              <a:rPr lang="de-CH" sz="2400" b="1" i="0" u="none" strike="noStrike">
                <a:effectLst/>
                <a:highlight>
                  <a:srgbClr val="BED201"/>
                </a:highlight>
                <a:latin typeface="Helvetica Neue" panose="02000503000000020004" pitchFamily="2" charset="0"/>
                <a:ea typeface="Helvetica Neue" panose="02000503000000020004" pitchFamily="2" charset="0"/>
                <a:cs typeface="Helvetica Neue" panose="02000503000000020004" pitchFamily="2" charset="0"/>
              </a:rPr>
              <a:t>Reflexion:</a:t>
            </a:r>
            <a:r>
              <a:rPr lang="de-CH" sz="2400" b="1" i="0" u="none" strike="noStrike">
                <a:effectLst/>
                <a:latin typeface="Helvetica Neue" panose="02000503000000020004" pitchFamily="2" charset="0"/>
                <a:ea typeface="Helvetica Neue" panose="02000503000000020004" pitchFamily="2" charset="0"/>
                <a:cs typeface="Helvetica Neue" panose="02000503000000020004" pitchFamily="2" charset="0"/>
              </a:rPr>
              <a:t> </a:t>
            </a:r>
            <a:r>
              <a:rPr lang="de-CH" sz="2400" b="1" i="0" u="none" strike="noStrike">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Klasse! Wurden alle Beteiligten vor Projektbeginn auch über die im Datenmanagementplan festgelegten Verfahrensweisen informiert?</a:t>
            </a:r>
            <a:endParaRPr lang="de-CH">
              <a:solidFill>
                <a:srgbClr val="000000"/>
              </a:solidFill>
              <a:latin typeface="Helvetica Neue" panose="02000503000000020004" pitchFamily="2" charset="0"/>
            </a:endParaRPr>
          </a:p>
          <a:p>
            <a:pPr marL="0" indent="0" rtl="0">
              <a:spcAft>
                <a:spcPts val="0"/>
              </a:spcAft>
              <a:buNone/>
            </a:pPr>
            <a:endParaRPr lang="de-CH" sz="1600" b="1">
              <a:solidFill>
                <a:srgbClr val="BED201"/>
              </a:solidFill>
              <a:latin typeface="Helvetica Neue" panose="02000503000000020004" pitchFamily="2" charset="0"/>
            </a:endParaRPr>
          </a:p>
          <a:p>
            <a:pPr marL="0" indent="0" rtl="0">
              <a:spcAft>
                <a:spcPts val="0"/>
              </a:spcAft>
              <a:buNone/>
            </a:pPr>
            <a:r>
              <a:rPr lang="de-CH" sz="1600" b="1">
                <a:solidFill>
                  <a:srgbClr val="BED201"/>
                </a:solidFill>
                <a:latin typeface="Helvetica Neue" panose="02000503000000020004" pitchFamily="2" charset="0"/>
              </a:rPr>
              <a:t>Nimm Dir kurz Zeit / Informiere ggf. die am Projekt Beteiligten</a:t>
            </a:r>
            <a:endParaRPr lang="de-CH" sz="1600" b="1">
              <a:solidFill>
                <a:srgbClr val="BED201"/>
              </a:solidFill>
              <a:effectLst/>
            </a:endParaRPr>
          </a:p>
        </p:txBody>
      </p:sp>
      <p:sp>
        <p:nvSpPr>
          <p:cNvPr id="12" name="Text Placeholder 11">
            <a:extLst>
              <a:ext uri="{FF2B5EF4-FFF2-40B4-BE49-F238E27FC236}">
                <a16:creationId xmlns:a16="http://schemas.microsoft.com/office/drawing/2014/main" id="{21DEE681-FE6A-4992-9A11-EF0E6920B2EE}"/>
              </a:ext>
            </a:extLst>
          </p:cNvPr>
          <p:cNvSpPr>
            <a:spLocks noGrp="1"/>
          </p:cNvSpPr>
          <p:nvPr>
            <p:ph type="body" sz="quarter" idx="12"/>
          </p:nvPr>
        </p:nvSpPr>
        <p:spPr/>
        <p:txBody>
          <a:bodyPr/>
          <a:lstStyle/>
          <a:p>
            <a:r>
              <a:rPr lang="de-CH" sz="1600">
                <a:latin typeface="Helvetica Neue" panose="02000503000000020004"/>
              </a:rPr>
              <a:t>«Alle Projekt-Stakeholder </a:t>
            </a:r>
            <a:br>
              <a:rPr lang="de-CH" sz="1600">
                <a:latin typeface="Helvetica Neue" panose="02000503000000020004"/>
              </a:rPr>
            </a:br>
            <a:r>
              <a:rPr lang="de-CH" sz="1600">
                <a:latin typeface="Helvetica Neue" panose="02000503000000020004"/>
              </a:rPr>
              <a:t>werden normalerweise vor dem </a:t>
            </a:r>
            <a:br>
              <a:rPr lang="de-CH" sz="1600">
                <a:latin typeface="Helvetica Neue" panose="02000503000000020004"/>
              </a:rPr>
            </a:br>
            <a:r>
              <a:rPr lang="de-CH" sz="1600">
                <a:latin typeface="Helvetica Neue" panose="02000503000000020004"/>
              </a:rPr>
              <a:t>Projektbeginn über die möglichen Publikationsformen der Forschungsresultate (einschliesslich Social Media und nicht-traditionellen Publikations-formaten) sowie über die Verfahren der Eingabe und Verarbeitung der Daten unterrichtet und konsultiert. Daten können während oder nach dem Projekt publiziert werden.»</a:t>
            </a:r>
            <a:r>
              <a:rPr lang="de-CH" sz="1600" baseline="30000">
                <a:latin typeface="Helvetica Neue" panose="02000503000000020004"/>
              </a:rPr>
              <a:t>2</a:t>
            </a:r>
          </a:p>
        </p:txBody>
      </p:sp>
      <p:sp>
        <p:nvSpPr>
          <p:cNvPr id="13" name="Text Placeholder 12">
            <a:extLst>
              <a:ext uri="{FF2B5EF4-FFF2-40B4-BE49-F238E27FC236}">
                <a16:creationId xmlns:a16="http://schemas.microsoft.com/office/drawing/2014/main" id="{E835E555-BA6B-41CD-8406-28DB4853C3EE}"/>
              </a:ext>
            </a:extLst>
          </p:cNvPr>
          <p:cNvSpPr>
            <a:spLocks noGrp="1"/>
          </p:cNvSpPr>
          <p:nvPr>
            <p:ph type="body" sz="quarter" idx="13"/>
          </p:nvPr>
        </p:nvSpPr>
        <p:spPr/>
        <p:txBody>
          <a:bodyPr/>
          <a:lstStyle/>
          <a:p>
            <a:r>
              <a:rPr lang="de-CH" sz="1600" b="1" dirty="0">
                <a:solidFill>
                  <a:srgbClr val="80CECE"/>
                </a:solidFill>
                <a:highlight>
                  <a:srgbClr val="000000"/>
                </a:highlight>
                <a:latin typeface="Helvetica Neue" panose="02000503000000020004" pitchFamily="2" charset="0"/>
              </a:rPr>
              <a:t>Hinweis:</a:t>
            </a:r>
            <a:r>
              <a:rPr lang="de-CH" sz="1600" b="1" dirty="0">
                <a:latin typeface="Helvetica Neue" panose="02000503000000020004" pitchFamily="2" charset="0"/>
              </a:rPr>
              <a:t> </a:t>
            </a:r>
            <a:r>
              <a:rPr lang="de-CH" sz="1600" dirty="0">
                <a:latin typeface="Helvetica Neue" panose="02000503000000020004" pitchFamily="2" charset="0"/>
              </a:rPr>
              <a:t>«</a:t>
            </a:r>
            <a:r>
              <a:rPr lang="de-CH" sz="1600" b="0"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Transparenz ist ein zentraler Bestandteil des Wertefundaments von Citizen Science. Die transparente Darstellung der Ziele, Methoden und Aufgaben im Projekt stärken das gegenseitige Vertrauen in der Zusammenarbeit ebenso wie die freie Veröffentlichung der Projektergebnisse und der zugrundeliegenden Daten. Zusätzlich bringen Open Access-Publikationen und Daten viele Vorteile mit sich. Allen voran die Weiternutzung für zukünftige Forschungsprojekte und die Möglichkeit, Ergebnisse zu reproduzieren.»</a:t>
            </a:r>
            <a:r>
              <a:rPr lang="de-CH" sz="1600" b="0" i="0" u="none" strike="noStrike" baseline="3000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1</a:t>
            </a:r>
            <a:endParaRPr lang="de-CH" sz="1600" b="0" baseline="30000" dirty="0">
              <a:effectLs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5" action="ppaction://hlinksldjump"/>
            <a:extLst>
              <a:ext uri="{FF2B5EF4-FFF2-40B4-BE49-F238E27FC236}">
                <a16:creationId xmlns:a16="http://schemas.microsoft.com/office/drawing/2014/main" id="{E7F94186-BDEF-EE57-9334-580187A6FF6A}"/>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9" name="Abgerundetes Rechteck 8">
            <a:hlinkClick r:id="rId6" action="ppaction://hlinksldjump"/>
            <a:extLst>
              <a:ext uri="{FF2B5EF4-FFF2-40B4-BE49-F238E27FC236}">
                <a16:creationId xmlns:a16="http://schemas.microsoft.com/office/drawing/2014/main" id="{17BA2A8F-187B-FFA0-D354-E95D5215F27D}"/>
              </a:ext>
            </a:extLst>
          </p:cNvPr>
          <p:cNvSpPr/>
          <p:nvPr/>
        </p:nvSpPr>
        <p:spPr>
          <a:xfrm>
            <a:off x="8861166" y="621594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4" name="Graphic 3">
            <a:extLst>
              <a:ext uri="{FF2B5EF4-FFF2-40B4-BE49-F238E27FC236}">
                <a16:creationId xmlns:a16="http://schemas.microsoft.com/office/drawing/2014/main" id="{71C9C9BB-BFF3-4E1E-800B-3A97FEC2E23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2076823749"/>
      </p:ext>
    </p:extLst>
  </p:cSld>
  <p:clrMapOvr>
    <a:masterClrMapping/>
  </p:clrMapOvr>
  <p:transition spd="slow" advClick="0">
    <p:push dir="u"/>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bgerundetes Rechteck 2">
            <a:hlinkClick r:id="rId2" action="ppaction://hlinksldjump"/>
            <a:extLst>
              <a:ext uri="{FF2B5EF4-FFF2-40B4-BE49-F238E27FC236}">
                <a16:creationId xmlns:a16="http://schemas.microsoft.com/office/drawing/2014/main" id="{F43A329D-8FC9-3461-50FE-2834E69DC334}"/>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2" name="Abgerundetes Rechteck 1">
            <a:hlinkClick r:id="rId3" action="ppaction://hlinksldjump"/>
            <a:extLst>
              <a:ext uri="{FF2B5EF4-FFF2-40B4-BE49-F238E27FC236}">
                <a16:creationId xmlns:a16="http://schemas.microsoft.com/office/drawing/2014/main" id="{81BC4848-22A3-63DE-2649-09D01862845F}"/>
              </a:ext>
            </a:extLst>
          </p:cNvPr>
          <p:cNvSpPr/>
          <p:nvPr/>
        </p:nvSpPr>
        <p:spPr>
          <a:xfrm>
            <a:off x="8861723"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9" name="Content Placeholder 8">
            <a:extLst>
              <a:ext uri="{FF2B5EF4-FFF2-40B4-BE49-F238E27FC236}">
                <a16:creationId xmlns:a16="http://schemas.microsoft.com/office/drawing/2014/main" id="{12855334-0D42-44E6-9CF3-5D616E1C7BCA}"/>
              </a:ext>
            </a:extLst>
          </p:cNvPr>
          <p:cNvSpPr>
            <a:spLocks noGrp="1"/>
          </p:cNvSpPr>
          <p:nvPr>
            <p:ph idx="1"/>
          </p:nvPr>
        </p:nvSpPr>
        <p:spPr>
          <a:xfrm>
            <a:off x="1800000" y="457201"/>
            <a:ext cx="9553800" cy="5685182"/>
          </a:xfrm>
        </p:spPr>
        <p:txBody>
          <a:bodyPr>
            <a:normAutofit/>
          </a:bodyPr>
          <a:lstStyle/>
          <a:p>
            <a:r>
              <a:rPr lang="de-CH" sz="2400" b="1" i="0" u="none" strike="noStrike" dirty="0">
                <a:solidFill>
                  <a:srgbClr val="80CECE"/>
                </a:solidFill>
                <a:effectLst/>
                <a:highlight>
                  <a:srgbClr val="000000"/>
                </a:highlight>
                <a:latin typeface="Helvetica Neue" panose="02000503000000020004"/>
              </a:rPr>
              <a:t>Der Datenmanagementplan:</a:t>
            </a:r>
            <a:r>
              <a:rPr lang="de-CH" sz="2400" b="1" i="0" u="none" strike="noStrike" dirty="0">
                <a:solidFill>
                  <a:srgbClr val="000000"/>
                </a:solidFill>
                <a:effectLst/>
                <a:latin typeface="Helvetica Neue" panose="02000503000000020004"/>
              </a:rPr>
              <a:t> Ein Datenmanagementplan (DMP) wird zu Beginn eines Projekts angelegt. Sinn und Zweck ist, genau festzulegen, wie im Rahmen des Projekts mit Daten umgegangen wird. Dazu zählt beispielsweise die Frage, wie Daten überhaupt entstehen, wo sie gespeichert werden, wer Zugriff hat und so weiter. In der Datenschutzbestimmung kann beispielsweise darauf hingewiesen werden, dass nach Abschalten der Webseite die Daten in ein öffentliches Archiv migriert werden. </a:t>
            </a:r>
          </a:p>
          <a:p>
            <a:r>
              <a:rPr lang="de-CH" sz="2400" b="1" i="0" u="none" strike="noStrike" dirty="0">
                <a:solidFill>
                  <a:srgbClr val="000000"/>
                </a:solidFill>
                <a:effectLst/>
                <a:latin typeface="Helvetica Neue" panose="02000503000000020004"/>
              </a:rPr>
              <a:t>Der Schweizerische Nationalfonds (SNF) bietet eine hilfreiche Orientierung zu den unterschiedlichen Themenbereichen, über die sich die Projektleitung im Rahmen der Erstellung eines DMP Gedanken machen sollte. Dies beinhaltet die Erhebung und Dokumentation von Daten sowie ethische, rechtliche und Sicherheitsfragen, Datenspeicherung, Datenerhalt, Datenaustausch und Weiterverwertung.</a:t>
            </a:r>
            <a:endParaRPr lang="de-CH" sz="2400" b="1" dirty="0">
              <a:effectLst/>
              <a:latin typeface="Helvetica Neue" panose="02000503000000020004"/>
            </a:endParaRPr>
          </a:p>
        </p:txBody>
      </p:sp>
      <p:pic>
        <p:nvPicPr>
          <p:cNvPr id="7" name="Graphic 6">
            <a:extLst>
              <a:ext uri="{FF2B5EF4-FFF2-40B4-BE49-F238E27FC236}">
                <a16:creationId xmlns:a16="http://schemas.microsoft.com/office/drawing/2014/main" id="{57896B02-D2CE-4934-849E-891A1A14C28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675991449"/>
      </p:ext>
    </p:extLst>
  </p:cSld>
  <p:clrMapOvr>
    <a:masterClrMapping/>
  </p:clrMapOvr>
  <p:transition spd="slow" advClick="0">
    <p:push dir="u"/>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1">
            <a:hlinkClick r:id="rId2" action="ppaction://hlinksldjump"/>
            <a:extLst>
              <a:ext uri="{FF2B5EF4-FFF2-40B4-BE49-F238E27FC236}">
                <a16:creationId xmlns:a16="http://schemas.microsoft.com/office/drawing/2014/main" id="{C46B6469-1713-1BC5-BC9F-AED58ABA91AA}"/>
              </a:ext>
            </a:extLst>
          </p:cNvPr>
          <p:cNvSpPr/>
          <p:nvPr/>
        </p:nvSpPr>
        <p:spPr>
          <a:xfrm>
            <a:off x="10589896" y="6216674"/>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Abgerundetes Rechteck 2">
            <a:hlinkClick r:id="rId3" action="ppaction://hlinksldjump"/>
            <a:extLst>
              <a:ext uri="{FF2B5EF4-FFF2-40B4-BE49-F238E27FC236}">
                <a16:creationId xmlns:a16="http://schemas.microsoft.com/office/drawing/2014/main" id="{570B9819-A0AE-5153-308C-55F0E3B195A0}"/>
              </a:ext>
            </a:extLst>
          </p:cNvPr>
          <p:cNvSpPr/>
          <p:nvPr/>
        </p:nvSpPr>
        <p:spPr>
          <a:xfrm>
            <a:off x="8862037" y="6216674"/>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0" name="Content Placeholder 9">
            <a:extLst>
              <a:ext uri="{FF2B5EF4-FFF2-40B4-BE49-F238E27FC236}">
                <a16:creationId xmlns:a16="http://schemas.microsoft.com/office/drawing/2014/main" id="{C37026A5-F00D-4765-B89C-599FE97EB486}"/>
              </a:ext>
            </a:extLst>
          </p:cNvPr>
          <p:cNvSpPr>
            <a:spLocks noGrp="1"/>
          </p:cNvSpPr>
          <p:nvPr>
            <p:ph idx="1"/>
          </p:nvPr>
        </p:nvSpPr>
        <p:spPr/>
        <p:txBody>
          <a:bodyPr/>
          <a:lstStyle/>
          <a:p>
            <a:r>
              <a:rPr lang="de-CH" sz="2400" b="1">
                <a:solidFill>
                  <a:srgbClr val="80CECE"/>
                </a:solidFill>
                <a:highlight>
                  <a:srgbClr val="000000"/>
                </a:highlight>
                <a:latin typeface="Helvetica Neue" panose="02000503000000020004" pitchFamily="2" charset="0"/>
              </a:rPr>
              <a:t>Hinweis:</a:t>
            </a:r>
            <a:r>
              <a:rPr lang="de-CH" sz="2400" b="1">
                <a:latin typeface="Helvetica Neue" panose="02000503000000020004" pitchFamily="2" charset="0"/>
              </a:rPr>
              <a:t> «</a:t>
            </a:r>
            <a:r>
              <a:rPr lang="de-CH" sz="2400" b="1" i="0" u="none" strike="noStrike">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Transparenz ist ein zentraler Bestandteil des Wertefundaments von Citizen Science. Die transparente Darstellung der Ziele, Methoden und Aufgaben im Projekt stärken das gegenseitige Vertrauen in der Zusammenarbeit ebenso wie die freie Veröffentlichung der Projektergebnisse und der zugrundeliegenden Daten. Zusätzlich bringen Open Access-Publikationen und Daten viele Vorteile mit sich. Allen voran die Weiternutzung für zukünftige Forschungsprojekte und die Möglichkeit, Ergebnisse zu reproduzieren.»</a:t>
            </a:r>
            <a:r>
              <a:rPr lang="de-CH" sz="2400" b="1" i="0" u="none" strike="noStrike" baseline="3000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1</a:t>
            </a:r>
            <a:endParaRPr lang="de-CH" sz="2400" b="1" baseline="30000">
              <a:effectLs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Content Placeholder 10">
            <a:extLst>
              <a:ext uri="{FF2B5EF4-FFF2-40B4-BE49-F238E27FC236}">
                <a16:creationId xmlns:a16="http://schemas.microsoft.com/office/drawing/2014/main" id="{46C0AE75-F4D4-4768-918F-344B8C578030}"/>
              </a:ext>
            </a:extLst>
          </p:cNvPr>
          <p:cNvSpPr>
            <a:spLocks noGrp="1"/>
          </p:cNvSpPr>
          <p:nvPr>
            <p:ph idx="10"/>
          </p:nvPr>
        </p:nvSpPr>
        <p:spPr>
          <a:xfrm>
            <a:off x="406400" y="6213499"/>
            <a:ext cx="8455637" cy="503674"/>
          </a:xfrm>
        </p:spPr>
        <p:txBody>
          <a:bodyPr>
            <a:noAutofit/>
          </a:bodyPr>
          <a:lstStyle/>
          <a:p>
            <a:r>
              <a:rPr lang="en-US" sz="1200">
                <a:latin typeface="Helvetica Neue" panose="02000503000000020004"/>
              </a:rPr>
              <a:t>1 Citizen Science D-A-C-H AG: </a:t>
            </a:r>
            <a:r>
              <a:rPr lang="en-US" sz="1200">
                <a:latin typeface="Helvetica Neue" panose="02000503000000020004"/>
                <a:hlinkClick r:id="rId4">
                  <a:extLst>
                    <a:ext uri="{A12FA001-AC4F-418D-AE19-62706E023703}">
                      <ahyp:hlinkClr xmlns:ahyp="http://schemas.microsoft.com/office/drawing/2018/hyperlinkcolor" val="tx"/>
                    </a:ext>
                  </a:extLst>
                </a:hlinkClick>
              </a:rPr>
              <a:t>Open Data in Citizen Science Projekten</a:t>
            </a:r>
            <a:br>
              <a:rPr lang="en-US" sz="1200">
                <a:latin typeface="Helvetica Neue" panose="02000503000000020004"/>
              </a:rPr>
            </a:br>
            <a:r>
              <a:rPr lang="en-US" sz="1200">
                <a:latin typeface="Helvetica Neue" panose="02000503000000020004"/>
              </a:rPr>
              <a:t>2 «10 Schweizer Citizen-Science-</a:t>
            </a:r>
            <a:r>
              <a:rPr lang="en-US" sz="1200" err="1">
                <a:latin typeface="Helvetica Neue" panose="02000503000000020004"/>
              </a:rPr>
              <a:t>Prinzipien</a:t>
            </a:r>
            <a:r>
              <a:rPr lang="en-US" sz="1200">
                <a:latin typeface="Helvetica Neue" panose="02000503000000020004"/>
              </a:rPr>
              <a:t>»: </a:t>
            </a:r>
            <a:r>
              <a:rPr lang="en-US" sz="1200">
                <a:latin typeface="Helvetica Neue" panose="02000503000000020004"/>
                <a:hlinkClick r:id="rId5">
                  <a:extLst>
                    <a:ext uri="{A12FA001-AC4F-418D-AE19-62706E023703}">
                      <ahyp:hlinkClr xmlns:ahyp="http://schemas.microsoft.com/office/drawing/2018/hyperlinkcolor" val="tx"/>
                    </a:ext>
                  </a:extLst>
                </a:hlinkClick>
              </a:rPr>
              <a:t>Prinzip 7 </a:t>
            </a:r>
            <a:r>
              <a:rPr lang="de-CH" sz="1200" i="0" u="none" strike="noStrike">
                <a:effectLst/>
                <a:latin typeface="Helvetica Neue" panose="02000503000000020004"/>
                <a:hlinkClick r:id="rId5">
                  <a:extLst>
                    <a:ext uri="{A12FA001-AC4F-418D-AE19-62706E023703}">
                      <ahyp:hlinkClr xmlns:ahyp="http://schemas.microsoft.com/office/drawing/2018/hyperlinkcolor" val="tx"/>
                    </a:ext>
                  </a:extLst>
                </a:hlinkClick>
              </a:rPr>
              <a:t>«Daten, </a:t>
            </a:r>
            <a:r>
              <a:rPr lang="en-US" sz="1200" i="0" u="none" strike="noStrike" err="1">
                <a:effectLst/>
                <a:latin typeface="Helvetica Neue" panose="02000503000000020004"/>
                <a:hlinkClick r:id="rId5">
                  <a:extLst>
                    <a:ext uri="{A12FA001-AC4F-418D-AE19-62706E023703}">
                      <ahyp:hlinkClr xmlns:ahyp="http://schemas.microsoft.com/office/drawing/2018/hyperlinkcolor" val="tx"/>
                    </a:ext>
                  </a:extLst>
                </a:hlinkClick>
              </a:rPr>
              <a:t>Kommunikation</a:t>
            </a:r>
            <a:r>
              <a:rPr lang="en-US" sz="1200" i="0" u="none" strike="noStrike">
                <a:effectLst/>
                <a:latin typeface="Helvetica Neue" panose="02000503000000020004"/>
                <a:hlinkClick r:id="rId5">
                  <a:extLst>
                    <a:ext uri="{A12FA001-AC4F-418D-AE19-62706E023703}">
                      <ahyp:hlinkClr xmlns:ahyp="http://schemas.microsoft.com/office/drawing/2018/hyperlinkcolor" val="tx"/>
                    </a:ext>
                  </a:extLst>
                </a:hlinkClick>
              </a:rPr>
              <a:t> und </a:t>
            </a:r>
            <a:r>
              <a:rPr lang="en-US" sz="1200" i="0" u="none" strike="noStrike" err="1">
                <a:effectLst/>
                <a:latin typeface="Helvetica Neue" panose="02000503000000020004"/>
                <a:hlinkClick r:id="rId5">
                  <a:extLst>
                    <a:ext uri="{A12FA001-AC4F-418D-AE19-62706E023703}">
                      <ahyp:hlinkClr xmlns:ahyp="http://schemas.microsoft.com/office/drawing/2018/hyperlinkcolor" val="tx"/>
                    </a:ext>
                  </a:extLst>
                </a:hlinkClick>
              </a:rPr>
              <a:t>Sicherheit</a:t>
            </a:r>
            <a:r>
              <a:rPr lang="de-CH" sz="1200" i="0" u="none" strike="noStrike">
                <a:effectLst/>
                <a:latin typeface="Helvetica Neue" panose="02000503000000020004"/>
                <a:hlinkClick r:id="rId5">
                  <a:extLst>
                    <a:ext uri="{A12FA001-AC4F-418D-AE19-62706E023703}">
                      <ahyp:hlinkClr xmlns:ahyp="http://schemas.microsoft.com/office/drawing/2018/hyperlinkcolor" val="tx"/>
                    </a:ext>
                  </a:extLst>
                </a:hlinkClick>
              </a:rPr>
              <a:t>»</a:t>
            </a:r>
            <a:endParaRPr lang="de-CH" sz="1200"/>
          </a:p>
        </p:txBody>
      </p:sp>
      <p:sp>
        <p:nvSpPr>
          <p:cNvPr id="15" name="Text Placeholder 14">
            <a:extLst>
              <a:ext uri="{FF2B5EF4-FFF2-40B4-BE49-F238E27FC236}">
                <a16:creationId xmlns:a16="http://schemas.microsoft.com/office/drawing/2014/main" id="{2898804C-8944-4E15-9B27-ECB53D06934B}"/>
              </a:ext>
            </a:extLst>
          </p:cNvPr>
          <p:cNvSpPr>
            <a:spLocks noGrp="1"/>
          </p:cNvSpPr>
          <p:nvPr>
            <p:ph type="body" sz="quarter" idx="11"/>
          </p:nvPr>
        </p:nvSpPr>
        <p:spPr/>
        <p:txBody>
          <a:bodyPr/>
          <a:lstStyle/>
          <a:p>
            <a:r>
              <a:rPr lang="de-CH" sz="1600">
                <a:latin typeface="Helvetica Neue" panose="02000503000000020004"/>
              </a:rPr>
              <a:t>«Alle Projekt-Stakeholder werden normalerweise vor dem Projektbeginn über die möglichen Publikationsformen der Forschungsresultate (einschliesslich Social Media und nicht-traditionellen Publikationsformaten) sowie über die Verfahren der Eingabe und Verarbeitung der Daten unterrichtet und konsultiert. Daten können während oder nach dem Projekt publiziert werden.»</a:t>
            </a:r>
            <a:r>
              <a:rPr lang="de-CH" sz="1600" baseline="30000">
                <a:latin typeface="Helvetica Neue" panose="02000503000000020004"/>
              </a:rPr>
              <a:t>2</a:t>
            </a:r>
          </a:p>
        </p:txBody>
      </p:sp>
      <p:pic>
        <p:nvPicPr>
          <p:cNvPr id="9" name="Graphic 8">
            <a:extLst>
              <a:ext uri="{FF2B5EF4-FFF2-40B4-BE49-F238E27FC236}">
                <a16:creationId xmlns:a16="http://schemas.microsoft.com/office/drawing/2014/main" id="{F56E1E30-6350-4883-8454-2D4BC4D107B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2033756730"/>
      </p:ext>
    </p:extLst>
  </p:cSld>
  <p:clrMapOvr>
    <a:masterClrMapping/>
  </p:clrMapOvr>
  <p:transition spd="slow" advClick="0">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F835E714-D5F9-111E-2A96-57B8B43D0CB7}"/>
              </a:ext>
            </a:extLst>
          </p:cNvPr>
          <p:cNvSpPr>
            <a:spLocks noGrp="1"/>
          </p:cNvSpPr>
          <p:nvPr>
            <p:ph idx="1"/>
          </p:nvPr>
        </p:nvSpPr>
        <p:spPr>
          <a:xfrm>
            <a:off x="1800000" y="457201"/>
            <a:ext cx="9553800" cy="5943600"/>
          </a:xfrm>
        </p:spPr>
        <p:txBody>
          <a:bodyPr>
            <a:normAutofit lnSpcReduction="10000"/>
          </a:bodyPr>
          <a:lstStyle/>
          <a:p>
            <a:r>
              <a:rPr lang="en-GB" dirty="0"/>
              <a:t>Schade, dann ist es kein Citizen-Science-Projekt!</a:t>
            </a:r>
            <a:endParaRPr lang="de-CH" dirty="0">
              <a:solidFill>
                <a:srgbClr val="80CECE"/>
              </a:solidFill>
              <a:highlight>
                <a:srgbClr val="000000"/>
              </a:highlight>
            </a:endParaRPr>
          </a:p>
          <a:p>
            <a:endParaRPr lang="de-CH" dirty="0">
              <a:solidFill>
                <a:srgbClr val="80CECE"/>
              </a:solidFill>
              <a:highlight>
                <a:srgbClr val="000000"/>
              </a:highlight>
            </a:endParaRPr>
          </a:p>
          <a:p>
            <a:r>
              <a:rPr lang="de-CH" dirty="0">
                <a:solidFill>
                  <a:srgbClr val="80CECE"/>
                </a:solidFill>
                <a:highlight>
                  <a:srgbClr val="000000"/>
                </a:highlight>
              </a:rPr>
              <a:t>Citizen Science ist …</a:t>
            </a:r>
            <a:r>
              <a:rPr lang="de-CH" dirty="0">
                <a:solidFill>
                  <a:srgbClr val="80CECE"/>
                </a:solidFill>
              </a:rPr>
              <a:t> </a:t>
            </a:r>
          </a:p>
          <a:p>
            <a:r>
              <a:rPr lang="de-CH" dirty="0"/>
              <a:t>Wenn hauptamtlich Forschende zusammen mit Personen ausserhalb des akademischen Systems Forschungsprojekte planen oder durchführen, spricht man von «Citizen Science».</a:t>
            </a:r>
          </a:p>
          <a:p>
            <a:endParaRPr lang="de-CH" b="0" dirty="0"/>
          </a:p>
          <a:p>
            <a:r>
              <a:rPr lang="de-DE" dirty="0"/>
              <a:t>«Citizen Science stellt die Wissensgenerierung und Teilhabe von Bürger:innen ins Zentrum. Sie ist einer von vielen partizipativen Ansätzen in der wissenschaftlichen Forschung.»</a:t>
            </a:r>
            <a:r>
              <a:rPr lang="de-DE" baseline="30000" dirty="0"/>
              <a:t>1</a:t>
            </a:r>
          </a:p>
          <a:p>
            <a:endParaRPr lang="de-DE" baseline="30000" dirty="0"/>
          </a:p>
          <a:p>
            <a:r>
              <a:rPr lang="en-GB" dirty="0"/>
              <a:t>Überlege Dir, ob es allenfalls sinnvoll sein könnte, gewisse Elemente Deines Projekts zusammen mit Citizen Scientists zu planen oder durchzuführen.</a:t>
            </a:r>
            <a:endParaRPr lang="de-DE" baseline="30000" dirty="0"/>
          </a:p>
          <a:p>
            <a:br>
              <a:rPr lang="de-CH" dirty="0"/>
            </a:br>
            <a:endParaRPr lang="de-CH" dirty="0"/>
          </a:p>
        </p:txBody>
      </p:sp>
      <p:sp>
        <p:nvSpPr>
          <p:cNvPr id="15" name="Content Placeholder 14">
            <a:extLst>
              <a:ext uri="{FF2B5EF4-FFF2-40B4-BE49-F238E27FC236}">
                <a16:creationId xmlns:a16="http://schemas.microsoft.com/office/drawing/2014/main" id="{CBF6040C-CFCB-4498-9074-2DA3FCC81303}"/>
              </a:ext>
            </a:extLst>
          </p:cNvPr>
          <p:cNvSpPr>
            <a:spLocks noGrp="1"/>
          </p:cNvSpPr>
          <p:nvPr>
            <p:ph idx="10"/>
          </p:nvPr>
        </p:nvSpPr>
        <p:spPr>
          <a:xfrm>
            <a:off x="406400" y="6400800"/>
            <a:ext cx="8455025" cy="315913"/>
          </a:xfrm>
        </p:spPr>
        <p:txBody>
          <a:bodyPr>
            <a:normAutofit/>
          </a:bodyPr>
          <a:lstStyle/>
          <a:p>
            <a:r>
              <a:rPr lang="en-US" dirty="0"/>
              <a:t>1 </a:t>
            </a:r>
            <a:r>
              <a:rPr lang="en-US" dirty="0">
                <a:hlinkClick r:id="rId2">
                  <a:extLst>
                    <a:ext uri="{A12FA001-AC4F-418D-AE19-62706E023703}">
                      <ahyp:hlinkClr xmlns:ahyp="http://schemas.microsoft.com/office/drawing/2018/hyperlinkcolor" val="tx"/>
                    </a:ext>
                  </a:extLst>
                </a:hlinkClick>
              </a:rPr>
              <a:t>Schweiz forscht: Partizipative Forschungsansätze</a:t>
            </a:r>
            <a:endParaRPr lang="de-CH" dirty="0"/>
          </a:p>
        </p:txBody>
      </p:sp>
      <p:sp>
        <p:nvSpPr>
          <p:cNvPr id="2" name="Abgerundetes Rechteck 1">
            <a:hlinkClick r:id="rId3" action="ppaction://hlinksldjump"/>
            <a:extLst>
              <a:ext uri="{FF2B5EF4-FFF2-40B4-BE49-F238E27FC236}">
                <a16:creationId xmlns:a16="http://schemas.microsoft.com/office/drawing/2014/main" id="{220570BC-036F-AED7-1BC9-F96C2EF56072}"/>
              </a:ext>
            </a:extLst>
          </p:cNvPr>
          <p:cNvSpPr/>
          <p:nvPr/>
        </p:nvSpPr>
        <p:spPr>
          <a:xfrm>
            <a:off x="10589715" y="6216405"/>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WEITER</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0" name="Abgerundetes Rechteck 6">
            <a:hlinkClick r:id="rId4" action="ppaction://hlinksldjump"/>
            <a:extLst>
              <a:ext uri="{FF2B5EF4-FFF2-40B4-BE49-F238E27FC236}">
                <a16:creationId xmlns:a16="http://schemas.microsoft.com/office/drawing/2014/main" id="{5BAA244A-F01F-40A9-AE0E-9883C68BCD8C}"/>
              </a:ext>
            </a:extLst>
          </p:cNvPr>
          <p:cNvSpPr/>
          <p:nvPr/>
        </p:nvSpPr>
        <p:spPr>
          <a:xfrm>
            <a:off x="8861942" y="621576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ZURÜCK</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6" name="Graphic 5">
            <a:extLst>
              <a:ext uri="{FF2B5EF4-FFF2-40B4-BE49-F238E27FC236}">
                <a16:creationId xmlns:a16="http://schemas.microsoft.com/office/drawing/2014/main" id="{0BDEDA75-2D44-4585-BB9B-BCD6DAEBDE0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260531252"/>
      </p:ext>
    </p:extLst>
  </p:cSld>
  <p:clrMapOvr>
    <a:masterClrMapping/>
  </p:clrMapOvr>
  <p:transition spd="slow" advClick="0">
    <p:push dir="u"/>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CDA3BD83-021A-4EBB-BACB-69C5EFB0C7AE}"/>
              </a:ext>
            </a:extLst>
          </p:cNvPr>
          <p:cNvSpPr>
            <a:spLocks noGrp="1"/>
          </p:cNvSpPr>
          <p:nvPr>
            <p:ph idx="1"/>
          </p:nvPr>
        </p:nvSpPr>
        <p:spPr/>
        <p:txBody>
          <a:bodyPr anchor="ctr"/>
          <a:lstStyle/>
          <a:p>
            <a:r>
              <a:rPr lang="de-DE" sz="2400" b="1">
                <a:solidFill>
                  <a:srgbClr val="7ECFFF"/>
                </a:solidFill>
                <a:latin typeface="Helvetica Neue" panose="02000503000000020004"/>
              </a:rPr>
              <a:t>SNF: </a:t>
            </a:r>
            <a:r>
              <a:rPr lang="de-DE" sz="2400" b="1">
                <a:solidFill>
                  <a:srgbClr val="7ECFFF"/>
                </a:solidFill>
                <a:latin typeface="Helvetica Neue" panose="02000503000000020004"/>
                <a:hlinkClick r:id="rId3">
                  <a:extLst>
                    <a:ext uri="{A12FA001-AC4F-418D-AE19-62706E023703}">
                      <ahyp:hlinkClr xmlns:ahyp="http://schemas.microsoft.com/office/drawing/2018/hyperlinkcolor" val="tx"/>
                    </a:ext>
                  </a:extLst>
                </a:hlinkClick>
              </a:rPr>
              <a:t>Data Management Plan (DMP) - Leitlinien für Forschende</a:t>
            </a:r>
            <a:endParaRPr lang="de-DE" sz="2400" b="1">
              <a:solidFill>
                <a:srgbClr val="7ECFFF"/>
              </a:solidFill>
              <a:latin typeface="Helvetica Neue" panose="02000503000000020004"/>
            </a:endParaRPr>
          </a:p>
          <a:p>
            <a:endParaRPr lang="de-DE" sz="2400" b="1">
              <a:solidFill>
                <a:srgbClr val="7ECFFF"/>
              </a:solidFill>
              <a:latin typeface="Helvetica Neue" panose="02000503000000020004"/>
            </a:endParaRPr>
          </a:p>
          <a:p>
            <a:endParaRPr lang="de-DE" sz="2400" b="1">
              <a:solidFill>
                <a:srgbClr val="7ECFFF"/>
              </a:solidFill>
              <a:latin typeface="Helvetica Neue" panose="02000503000000020004"/>
            </a:endParaRPr>
          </a:p>
          <a:p>
            <a:r>
              <a:rPr lang="de-DE" sz="2400" b="1">
                <a:solidFill>
                  <a:srgbClr val="7ECFFF"/>
                </a:solidFill>
                <a:latin typeface="Helvetica Neue" panose="02000503000000020004"/>
              </a:rPr>
              <a:t>Universitätsbibliothek Zürich: </a:t>
            </a:r>
            <a:r>
              <a:rPr lang="de-DE" sz="2400" b="1">
                <a:solidFill>
                  <a:srgbClr val="7ECFFF"/>
                </a:solidFill>
                <a:latin typeface="Helvetica Neue" panose="02000503000000020004"/>
                <a:hlinkClick r:id="rId4">
                  <a:extLst>
                    <a:ext uri="{A12FA001-AC4F-418D-AE19-62706E023703}">
                      <ahyp:hlinkClr xmlns:ahyp="http://schemas.microsoft.com/office/drawing/2018/hyperlinkcolor" val="tx"/>
                    </a:ext>
                  </a:extLst>
                </a:hlinkClick>
              </a:rPr>
              <a:t>Mit Daten arbeiten</a:t>
            </a:r>
            <a:endParaRPr lang="de-DE" sz="2400" b="1">
              <a:solidFill>
                <a:srgbClr val="7ECFFF"/>
              </a:solidFill>
              <a:latin typeface="Helvetica Neue" panose="02000503000000020004"/>
            </a:endParaRPr>
          </a:p>
        </p:txBody>
      </p:sp>
      <p:sp>
        <p:nvSpPr>
          <p:cNvPr id="2" name="Abgerundetes Rechteck 1">
            <a:hlinkClick r:id="rId5" action="ppaction://hlinksldjump"/>
            <a:extLst>
              <a:ext uri="{FF2B5EF4-FFF2-40B4-BE49-F238E27FC236}">
                <a16:creationId xmlns:a16="http://schemas.microsoft.com/office/drawing/2014/main" id="{504140FF-96C0-1813-DCA8-55041EB7D3F0}"/>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0" name="Abgerundetes Rechteck 1">
            <a:hlinkClick r:id="rId6" action="ppaction://hlinksldjump"/>
            <a:extLst>
              <a:ext uri="{FF2B5EF4-FFF2-40B4-BE49-F238E27FC236}">
                <a16:creationId xmlns:a16="http://schemas.microsoft.com/office/drawing/2014/main" id="{8677B8CD-50BC-48F3-97DB-56BBC29B2B45}"/>
              </a:ext>
            </a:extLst>
          </p:cNvPr>
          <p:cNvSpPr/>
          <p:nvPr/>
        </p:nvSpPr>
        <p:spPr>
          <a:xfrm>
            <a:off x="8870863"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5" name="Content Placeholder 14">
            <a:extLst>
              <a:ext uri="{FF2B5EF4-FFF2-40B4-BE49-F238E27FC236}">
                <a16:creationId xmlns:a16="http://schemas.microsoft.com/office/drawing/2014/main" id="{81A67EED-A3EE-498F-91AB-662D402976E5}"/>
              </a:ext>
            </a:extLst>
          </p:cNvPr>
          <p:cNvSpPr>
            <a:spLocks noGrp="1"/>
          </p:cNvSpPr>
          <p:nvPr>
            <p:ph idx="11"/>
          </p:nvPr>
        </p:nvSpPr>
        <p:spPr/>
        <p:txBody>
          <a:bodyPr>
            <a:noAutofit/>
          </a:bodyPr>
          <a:lstStyle/>
          <a:p>
            <a:r>
              <a:rPr lang="de-CH" sz="2400" b="1" i="0" u="none" strike="noStrike">
                <a:solidFill>
                  <a:srgbClr val="7ECFFF"/>
                </a:solidFill>
                <a:effectLst/>
                <a:highlight>
                  <a:srgbClr val="000000"/>
                </a:highlight>
                <a:latin typeface="Helvetica Neue" panose="02000503000000020004"/>
                <a:ea typeface="Helvetica Neue" panose="02000503000000020004" pitchFamily="2" charset="0"/>
                <a:cs typeface="Helvetica Neue" panose="02000503000000020004" pitchFamily="2" charset="0"/>
              </a:rPr>
              <a:t>Weiterführende Informationen:</a:t>
            </a:r>
            <a:r>
              <a:rPr lang="de-CH" sz="2400" b="1" i="0" u="none" strike="noStrike">
                <a:solidFill>
                  <a:srgbClr val="7ECFFF"/>
                </a:solidFill>
                <a:effectLst/>
                <a:latin typeface="Helvetica Neue" panose="02000503000000020004"/>
                <a:ea typeface="Helvetica Neue" panose="02000503000000020004" pitchFamily="2" charset="0"/>
                <a:cs typeface="Helvetica Neue" panose="02000503000000020004" pitchFamily="2" charset="0"/>
              </a:rPr>
              <a:t> </a:t>
            </a:r>
            <a:r>
              <a:rPr lang="de-CH" sz="2400" b="1">
                <a:solidFill>
                  <a:srgbClr val="000000"/>
                </a:solidFill>
                <a:latin typeface="Helvetica Neue" panose="02000503000000020004" pitchFamily="2" charset="0"/>
              </a:rPr>
              <a:t>Vorlagen und Checklisten für Datenmanagementpläne </a:t>
            </a:r>
            <a:r>
              <a:rPr lang="de-CH" sz="2400" b="1">
                <a:latin typeface="Helvetica Neue" panose="02000503000000020004" pitchFamily="2" charset="0"/>
              </a:rPr>
              <a:t>(DMP) </a:t>
            </a:r>
            <a:r>
              <a:rPr lang="de-CH" sz="2400" b="1">
                <a:solidFill>
                  <a:srgbClr val="000000"/>
                </a:solidFill>
                <a:latin typeface="Helvetica Neue" panose="02000503000000020004" pitchFamily="2" charset="0"/>
              </a:rPr>
              <a:t>sind online bei den jeweiligen Förderinstitutionen hinterlegt. Es lohnt sich ebenso, bei den am Projekt beteiligten Forschungseinrichtungen nach Vorgaben und Richtlinien zu fragen. Hochschulen bieten </a:t>
            </a:r>
            <a:r>
              <a:rPr lang="de-CH" sz="2400" b="1">
                <a:latin typeface="Helvetica Neue" panose="02000503000000020004" pitchFamily="2" charset="0"/>
              </a:rPr>
              <a:t>oft</a:t>
            </a:r>
            <a:r>
              <a:rPr lang="de-CH" sz="2400" b="1">
                <a:solidFill>
                  <a:srgbClr val="000000"/>
                </a:solidFill>
                <a:latin typeface="Helvetica Neue" panose="02000503000000020004" pitchFamily="2" charset="0"/>
              </a:rPr>
              <a:t> Beratung oder Unterstützung bei der Erstellung eines DMP an. Ansprechpartner:innen können häufig in den Abteilungen «Forschungsförderung» oder «Open Science» sowie in Universitäts</a:t>
            </a:r>
            <a:r>
              <a:rPr lang="de-CH">
                <a:solidFill>
                  <a:srgbClr val="000000"/>
                </a:solidFill>
                <a:latin typeface="Helvetica Neue" panose="02000503000000020004" pitchFamily="2" charset="0"/>
              </a:rPr>
              <a:t>- </a:t>
            </a:r>
            <a:r>
              <a:rPr lang="de-CH" sz="2400" b="1" err="1">
                <a:solidFill>
                  <a:srgbClr val="000000"/>
                </a:solidFill>
                <a:latin typeface="Helvetica Neue" panose="02000503000000020004" pitchFamily="2" charset="0"/>
              </a:rPr>
              <a:t>bibliotheken</a:t>
            </a:r>
            <a:r>
              <a:rPr lang="de-CH" sz="2400" b="1">
                <a:solidFill>
                  <a:srgbClr val="000000"/>
                </a:solidFill>
                <a:latin typeface="Helvetica Neue" panose="02000503000000020004" pitchFamily="2" charset="0"/>
              </a:rPr>
              <a:t> gefunden werden.</a:t>
            </a:r>
          </a:p>
        </p:txBody>
      </p:sp>
      <p:pic>
        <p:nvPicPr>
          <p:cNvPr id="8" name="Graphic 7">
            <a:extLst>
              <a:ext uri="{FF2B5EF4-FFF2-40B4-BE49-F238E27FC236}">
                <a16:creationId xmlns:a16="http://schemas.microsoft.com/office/drawing/2014/main" id="{D6021434-43F0-49EF-AE1A-13E9BB4272E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2008942328"/>
      </p:ext>
    </p:extLst>
  </p:cSld>
  <p:clrMapOvr>
    <a:masterClrMapping/>
  </p:clrMapOvr>
  <p:transition spd="slow" advClick="0">
    <p:push dir="u"/>
  </p:transition>
</p:sld>
</file>

<file path=ppt/slides/slide71.xml><?xml version="1.0" encoding="utf-8"?>
<p:sld xmlns:a="http://schemas.openxmlformats.org/drawingml/2006/main" xmlns:r="http://schemas.openxmlformats.org/officeDocument/2006/relationships" xmlns:p="http://schemas.openxmlformats.org/presentationml/2006/main">
  <p:cSld>
    <p:bg>
      <p:bgPr>
        <a:solidFill>
          <a:srgbClr val="7ECFFF"/>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indent="0" algn="ctr" rtl="0">
              <a:spcBef>
                <a:spcPts val="1400"/>
              </a:spcBef>
              <a:spcAft>
                <a:spcPts val="1400"/>
              </a:spcAft>
              <a:buNone/>
            </a:pPr>
            <a:r>
              <a:rPr lang="de-CH" b="1" i="0" u="none" strike="noStrike">
                <a:solidFill>
                  <a:srgbClr val="000000"/>
                </a:solidFill>
                <a:effectLst/>
                <a:latin typeface="Helvetica Neue" panose="02000503000000020004" pitchFamily="2" charset="0"/>
              </a:rPr>
              <a:t>Werden die Daten, soweit möglich und nicht durch Datenschutzrichtlinien eingeschränkt, öffentlich zugänglich gemacht?</a:t>
            </a:r>
            <a:endParaRPr lang="de-CH" b="1">
              <a:effectLst/>
            </a:endParaRPr>
          </a:p>
        </p:txBody>
      </p:sp>
      <p:sp>
        <p:nvSpPr>
          <p:cNvPr id="7" name="Abgerundetes Rechteck 4">
            <a:hlinkClick r:id="rId2" action="ppaction://hlinksldjump"/>
            <a:extLst>
              <a:ext uri="{FF2B5EF4-FFF2-40B4-BE49-F238E27FC236}">
                <a16:creationId xmlns:a16="http://schemas.microsoft.com/office/drawing/2014/main" id="{38529DA5-3139-44F6-8317-6AB0D9C954CD}"/>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8" name="Abgerundetes Rechteck 5">
            <a:hlinkClick r:id="rId3" action="ppaction://hlinksldjump"/>
            <a:extLst>
              <a:ext uri="{FF2B5EF4-FFF2-40B4-BE49-F238E27FC236}">
                <a16:creationId xmlns:a16="http://schemas.microsoft.com/office/drawing/2014/main" id="{01C65201-E422-4329-90A7-AC3AAE04DFC8}"/>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1872229150"/>
      </p:ext>
    </p:extLst>
  </p:cSld>
  <p:clrMapOvr>
    <a:masterClrMapping/>
  </p:clrMapOvr>
  <p:transition spd="slow" advClick="0">
    <p:push dir="u"/>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2">
            <a:extLst>
              <a:ext uri="{FF2B5EF4-FFF2-40B4-BE49-F238E27FC236}">
                <a16:creationId xmlns:a16="http://schemas.microsoft.com/office/drawing/2014/main" id="{B762C0F0-E103-4034-9B63-76534047217E}"/>
              </a:ext>
            </a:extLst>
          </p:cNvPr>
          <p:cNvSpPr txBox="1">
            <a:spLocks/>
          </p:cNvSpPr>
          <p:nvPr/>
        </p:nvSpPr>
        <p:spPr>
          <a:xfrm>
            <a:off x="1963271" y="488862"/>
            <a:ext cx="8310282" cy="564358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de-CH" sz="2400" b="1">
              <a:effectLst/>
              <a:latin typeface="Helvetica Neue" panose="02000503000000020004"/>
            </a:endParaRPr>
          </a:p>
        </p:txBody>
      </p:sp>
      <p:sp>
        <p:nvSpPr>
          <p:cNvPr id="2" name="Abgerundetes Rechteck 1">
            <a:hlinkClick r:id="rId2" action="ppaction://hlinksldjump"/>
            <a:extLst>
              <a:ext uri="{FF2B5EF4-FFF2-40B4-BE49-F238E27FC236}">
                <a16:creationId xmlns:a16="http://schemas.microsoft.com/office/drawing/2014/main" id="{E8F28BF3-D3DD-8A44-DAD4-07FEC2085AE8}"/>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0" name="Content Placeholder 9">
            <a:extLst>
              <a:ext uri="{FF2B5EF4-FFF2-40B4-BE49-F238E27FC236}">
                <a16:creationId xmlns:a16="http://schemas.microsoft.com/office/drawing/2014/main" id="{1A21C518-F28E-4AAD-BDE0-A067615312FC}"/>
              </a:ext>
            </a:extLst>
          </p:cNvPr>
          <p:cNvSpPr>
            <a:spLocks noGrp="1"/>
          </p:cNvSpPr>
          <p:nvPr>
            <p:ph idx="1"/>
          </p:nvPr>
        </p:nvSpPr>
        <p:spPr>
          <a:xfrm>
            <a:off x="1800000" y="457201"/>
            <a:ext cx="9553800" cy="5754686"/>
          </a:xfrm>
        </p:spPr>
        <p:txBody>
          <a:bodyPr/>
          <a:lstStyle/>
          <a:p>
            <a:r>
              <a:rPr lang="de-DE">
                <a:solidFill>
                  <a:srgbClr val="80CECE"/>
                </a:solidFill>
                <a:highlight>
                  <a:srgbClr val="000000"/>
                </a:highlight>
              </a:rPr>
              <a:t>Hinweis:</a:t>
            </a:r>
            <a:r>
              <a:rPr lang="de-DE"/>
              <a:t> Der </a:t>
            </a:r>
            <a:r>
              <a:rPr lang="de-DE">
                <a:hlinkClick r:id="rId3">
                  <a:extLst>
                    <a:ext uri="{A12FA001-AC4F-418D-AE19-62706E023703}">
                      <ahyp:hlinkClr xmlns:ahyp="http://schemas.microsoft.com/office/drawing/2018/hyperlinkcolor" val="tx"/>
                    </a:ext>
                  </a:extLst>
                </a:hlinkClick>
              </a:rPr>
              <a:t>Begriff</a:t>
            </a:r>
            <a:r>
              <a:rPr lang="de-DE"/>
              <a:t> Open Science umschreibt die verschiedenen Strategien mit dem Ziel wissenschaftliche Resultate und Daten einfach zugänglich zu machen sowie deren Entstehung transparent zu gestalten. Weil transparente Prozesse für Citizen Science absolut zentral sind, ist sie eng mit Open Science verknüpft. Gemäss </a:t>
            </a:r>
            <a:r>
              <a:rPr lang="de-DE">
                <a:hlinkClick r:id="rId4">
                  <a:extLst>
                    <a:ext uri="{A12FA001-AC4F-418D-AE19-62706E023703}">
                      <ahyp:hlinkClr xmlns:ahyp="http://schemas.microsoft.com/office/drawing/2018/hyperlinkcolor" val="tx"/>
                    </a:ext>
                  </a:extLst>
                </a:hlinkClick>
              </a:rPr>
              <a:t>Unesco</a:t>
            </a:r>
            <a:r>
              <a:rPr lang="de-DE"/>
              <a:t> soll Open Science aber noch weiter gehen und die Wissenschaft grundlegend öffnen. Nicht nur sollte sie für die Bevölkerung verständlicher werden, sondern diese sollte auch bei Themensetzung und Forschungsfrage mitbestimmen können. Gerade zu diesen zwei Punkten kann Citizen Science beitragen wie kaum ein anderer wissenschaftlicher Ansatz. </a:t>
            </a:r>
            <a:r>
              <a:rPr lang="de-DE">
                <a:hlinkClick r:id="rId5">
                  <a:extLst>
                    <a:ext uri="{A12FA001-AC4F-418D-AE19-62706E023703}">
                      <ahyp:hlinkClr xmlns:ahyp="http://schemas.microsoft.com/office/drawing/2018/hyperlinkcolor" val="tx"/>
                    </a:ext>
                  </a:extLst>
                </a:hlinkClick>
              </a:rPr>
              <a:t>Open Science und Citizen Science</a:t>
            </a:r>
            <a:r>
              <a:rPr lang="de-DE"/>
              <a:t> fördern also das Vertrauensverhältnis und den Wissensaustausch zwischen Wissenschaft und Gesellschaft, indem sie gemeinsame Ressourcen schaffen und soziale Herausforderungen adressieren.</a:t>
            </a:r>
            <a:endParaRPr lang="de-CH"/>
          </a:p>
        </p:txBody>
      </p:sp>
      <p:sp>
        <p:nvSpPr>
          <p:cNvPr id="11" name="Content Placeholder 10">
            <a:extLst>
              <a:ext uri="{FF2B5EF4-FFF2-40B4-BE49-F238E27FC236}">
                <a16:creationId xmlns:a16="http://schemas.microsoft.com/office/drawing/2014/main" id="{15419123-C51E-4A17-9174-1A2036A2AEE5}"/>
              </a:ext>
            </a:extLst>
          </p:cNvPr>
          <p:cNvSpPr>
            <a:spLocks noGrp="1"/>
          </p:cNvSpPr>
          <p:nvPr>
            <p:ph idx="10"/>
          </p:nvPr>
        </p:nvSpPr>
        <p:spPr>
          <a:xfrm>
            <a:off x="406400" y="6400800"/>
            <a:ext cx="8455025" cy="315913"/>
          </a:xfrm>
        </p:spPr>
        <p:txBody>
          <a:bodyPr>
            <a:normAutofit/>
          </a:bodyPr>
          <a:lstStyle/>
          <a:p>
            <a:r>
              <a:rPr lang="en-US"/>
              <a:t>Quelle: Schweiz </a:t>
            </a:r>
            <a:r>
              <a:rPr lang="en-US" err="1"/>
              <a:t>forscht</a:t>
            </a:r>
            <a:r>
              <a:rPr lang="en-US"/>
              <a:t>: </a:t>
            </a:r>
            <a:r>
              <a:rPr lang="en-US">
                <a:hlinkClick r:id="rId6">
                  <a:extLst>
                    <a:ext uri="{A12FA001-AC4F-418D-AE19-62706E023703}">
                      <ahyp:hlinkClr xmlns:ahyp="http://schemas.microsoft.com/office/drawing/2018/hyperlinkcolor" val="tx"/>
                    </a:ext>
                  </a:extLst>
                </a:hlinkClick>
              </a:rPr>
              <a:t>Citizen Science und Open Science</a:t>
            </a:r>
            <a:endParaRPr lang="de-CH"/>
          </a:p>
        </p:txBody>
      </p:sp>
      <p:sp>
        <p:nvSpPr>
          <p:cNvPr id="4" name="Rechteck 3">
            <a:extLst>
              <a:ext uri="{FF2B5EF4-FFF2-40B4-BE49-F238E27FC236}">
                <a16:creationId xmlns:a16="http://schemas.microsoft.com/office/drawing/2014/main" id="{09FC943C-D4E6-E41F-7754-D1A4A43A49EC}"/>
              </a:ext>
            </a:extLst>
          </p:cNvPr>
          <p:cNvSpPr/>
          <p:nvPr/>
        </p:nvSpPr>
        <p:spPr>
          <a:xfrm>
            <a:off x="8756374" y="6211887"/>
            <a:ext cx="1635626" cy="504826"/>
          </a:xfrm>
          <a:prstGeom prst="rect">
            <a:avLst/>
          </a:prstGeom>
          <a:solidFill>
            <a:srgbClr val="80CEC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Abgerundetes Rechteck 1">
            <a:hlinkClick r:id="" action="ppaction://hlinkshowjump?jump=previousslide"/>
            <a:extLst>
              <a:ext uri="{FF2B5EF4-FFF2-40B4-BE49-F238E27FC236}">
                <a16:creationId xmlns:a16="http://schemas.microsoft.com/office/drawing/2014/main" id="{9553C1FB-EC92-4764-802A-C9F84AE44FCA}"/>
              </a:ext>
            </a:extLst>
          </p:cNvPr>
          <p:cNvSpPr/>
          <p:nvPr/>
        </p:nvSpPr>
        <p:spPr>
          <a:xfrm>
            <a:off x="8861425" y="6209500"/>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2" name="Graphic 11">
            <a:extLst>
              <a:ext uri="{FF2B5EF4-FFF2-40B4-BE49-F238E27FC236}">
                <a16:creationId xmlns:a16="http://schemas.microsoft.com/office/drawing/2014/main" id="{B5373AE3-A26F-4A72-8CED-8EBEC059800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3365985820"/>
      </p:ext>
    </p:extLst>
  </p:cSld>
  <p:clrMapOvr>
    <a:masterClrMapping/>
  </p:clrMapOvr>
  <p:transition spd="slow" advClick="0">
    <p:push dir="u"/>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318F0A8C-07C7-4945-A7E8-7F1B11EECC08}"/>
              </a:ext>
            </a:extLst>
          </p:cNvPr>
          <p:cNvSpPr>
            <a:spLocks noGrp="1"/>
          </p:cNvSpPr>
          <p:nvPr>
            <p:ph idx="1"/>
          </p:nvPr>
        </p:nvSpPr>
        <p:spPr/>
        <p:txBody>
          <a:bodyPr>
            <a:noAutofit/>
          </a:bodyPr>
          <a:lstStyle/>
          <a:p>
            <a:pPr marL="0" indent="0" rtl="0">
              <a:spcAft>
                <a:spcPts val="0"/>
              </a:spcAft>
              <a:buNone/>
            </a:pPr>
            <a:r>
              <a:rPr lang="de-CH" sz="2400" b="1" i="0" u="none" strike="noStrike" dirty="0">
                <a:effectLst/>
                <a:highlight>
                  <a:srgbClr val="BED201"/>
                </a:highlight>
                <a:latin typeface="Helvetica Neue" panose="02000503000000020004"/>
              </a:rPr>
              <a:t>Reflexion:</a:t>
            </a:r>
            <a:r>
              <a:rPr lang="de-CH" sz="2400" b="1" i="0" u="none" strike="noStrike" dirty="0">
                <a:effectLst/>
                <a:latin typeface="Helvetica Neue" panose="02000503000000020004"/>
              </a:rPr>
              <a:t> </a:t>
            </a:r>
            <a:r>
              <a:rPr lang="de-CH" sz="2400" b="1" i="0" u="none" strike="noStrike" dirty="0">
                <a:solidFill>
                  <a:srgbClr val="000000"/>
                </a:solidFill>
                <a:effectLst/>
                <a:latin typeface="Helvetica Neue" panose="02000503000000020004" pitchFamily="2" charset="0"/>
              </a:rPr>
              <a:t>Sind alle Teilnehmenden darüber informiert, </a:t>
            </a:r>
            <a:br>
              <a:rPr lang="de-CH" sz="2400" b="1" i="0" u="none" strike="noStrike" dirty="0">
                <a:solidFill>
                  <a:srgbClr val="000000"/>
                </a:solidFill>
                <a:effectLst/>
                <a:latin typeface="Helvetica Neue" panose="02000503000000020004" pitchFamily="2" charset="0"/>
              </a:rPr>
            </a:br>
            <a:r>
              <a:rPr lang="de-CH" sz="2400" b="1" i="0" u="none" strike="noStrike" dirty="0">
                <a:solidFill>
                  <a:srgbClr val="000000"/>
                </a:solidFill>
                <a:effectLst/>
                <a:latin typeface="Helvetica Neue" panose="02000503000000020004" pitchFamily="2" charset="0"/>
              </a:rPr>
              <a:t>wem die Daten «gehören» und wo sie zugänglich gemacht werden? </a:t>
            </a:r>
          </a:p>
          <a:p>
            <a:pPr marL="0" indent="0" rtl="0">
              <a:spcAft>
                <a:spcPts val="0"/>
              </a:spcAft>
              <a:buNone/>
            </a:pPr>
            <a:r>
              <a:rPr lang="de-CH" sz="2400" b="1" i="0" u="none" strike="noStrike" dirty="0">
                <a:solidFill>
                  <a:srgbClr val="000000"/>
                </a:solidFill>
                <a:effectLst/>
                <a:latin typeface="Helvetica Neue" panose="02000503000000020004" pitchFamily="2" charset="0"/>
              </a:rPr>
              <a:t>Und sind sie damit einverstanden, haben sie eine entsprechende Erklärung unterzeichnet?</a:t>
            </a:r>
          </a:p>
          <a:p>
            <a:pPr marL="0" indent="0">
              <a:buNone/>
            </a:pPr>
            <a:r>
              <a:rPr lang="de-CH" sz="2400" b="1" i="0" u="none" strike="noStrike" dirty="0">
                <a:solidFill>
                  <a:srgbClr val="000000"/>
                </a:solidFill>
                <a:effectLst/>
                <a:latin typeface="Helvetica Neue" panose="02000503000000020004"/>
              </a:rPr>
              <a:t>Werden die Daten gemäss den FAIR-Prinzipien und dem Schweizer Datenschutzgesetz verarbeitet?</a:t>
            </a:r>
            <a:endParaRPr lang="de-CH" sz="2400" b="1" dirty="0">
              <a:effectLst/>
              <a:latin typeface="Helvetica Neue" panose="02000503000000020004"/>
            </a:endParaRPr>
          </a:p>
          <a:p>
            <a:pPr marL="0" indent="0" rtl="0">
              <a:spcAft>
                <a:spcPts val="0"/>
              </a:spcAft>
              <a:buNone/>
            </a:pPr>
            <a:endParaRPr lang="de-CH" sz="1600" b="1" dirty="0">
              <a:solidFill>
                <a:srgbClr val="BED201"/>
              </a:solidFill>
              <a:latin typeface="Helvetica Neue" panose="02000503000000020004" pitchFamily="2" charset="0"/>
            </a:endParaRPr>
          </a:p>
          <a:p>
            <a:pPr marL="0" indent="0" rtl="0">
              <a:spcAft>
                <a:spcPts val="0"/>
              </a:spcAft>
              <a:buNone/>
            </a:pPr>
            <a:r>
              <a:rPr lang="de-CH" sz="1600" b="1" dirty="0">
                <a:solidFill>
                  <a:srgbClr val="BED201"/>
                </a:solidFill>
                <a:latin typeface="Helvetica Neue" panose="02000503000000020004" pitchFamily="2" charset="0"/>
              </a:rPr>
              <a:t>Nimm Dir etwas Zeit / Überprüfe Deinen Projektplan bzw. Datenmanagementplan und informiere die Teilnehmenden auf nachvollziehbare und transparente Weise</a:t>
            </a:r>
            <a:endParaRPr lang="de-CH" sz="1600" b="1" dirty="0">
              <a:solidFill>
                <a:srgbClr val="BED201"/>
              </a:solidFill>
              <a:effectLst/>
            </a:endParaRPr>
          </a:p>
        </p:txBody>
      </p:sp>
      <p:sp>
        <p:nvSpPr>
          <p:cNvPr id="11" name="Content Placeholder 10">
            <a:extLst>
              <a:ext uri="{FF2B5EF4-FFF2-40B4-BE49-F238E27FC236}">
                <a16:creationId xmlns:a16="http://schemas.microsoft.com/office/drawing/2014/main" id="{5EC2AEC3-C644-4FD2-831D-E936343ED9BF}"/>
              </a:ext>
            </a:extLst>
          </p:cNvPr>
          <p:cNvSpPr>
            <a:spLocks noGrp="1"/>
          </p:cNvSpPr>
          <p:nvPr>
            <p:ph idx="10"/>
          </p:nvPr>
        </p:nvSpPr>
        <p:spPr/>
        <p:txBody>
          <a:bodyPr/>
          <a:lstStyle/>
          <a:p>
            <a:pPr marL="0" indent="0">
              <a:buNone/>
            </a:pPr>
            <a:r>
              <a:rPr lang="en-US" sz="1200"/>
              <a:t>Quelle: Go Fair: </a:t>
            </a:r>
            <a:r>
              <a:rPr lang="en-US" sz="1200">
                <a:hlinkClick r:id="rId2">
                  <a:extLst>
                    <a:ext uri="{A12FA001-AC4F-418D-AE19-62706E023703}">
                      <ahyp:hlinkClr xmlns:ahyp="http://schemas.microsoft.com/office/drawing/2018/hyperlinkcolor" val="tx"/>
                    </a:ext>
                  </a:extLst>
                </a:hlinkClick>
              </a:rPr>
              <a:t>Fair Principles</a:t>
            </a:r>
            <a:endParaRPr lang="de-CH" sz="1200"/>
          </a:p>
        </p:txBody>
      </p:sp>
      <p:sp>
        <p:nvSpPr>
          <p:cNvPr id="12" name="Text Placeholder 11">
            <a:extLst>
              <a:ext uri="{FF2B5EF4-FFF2-40B4-BE49-F238E27FC236}">
                <a16:creationId xmlns:a16="http://schemas.microsoft.com/office/drawing/2014/main" id="{20B3631A-64FA-4709-B094-7117643FBA26}"/>
              </a:ext>
            </a:extLst>
          </p:cNvPr>
          <p:cNvSpPr>
            <a:spLocks noGrp="1"/>
          </p:cNvSpPr>
          <p:nvPr>
            <p:ph type="body" sz="quarter" idx="13"/>
          </p:nvPr>
        </p:nvSpPr>
        <p:spPr/>
        <p:txBody>
          <a:bodyPr/>
          <a:lstStyle/>
          <a:p>
            <a:pPr marL="0" indent="0" rtl="0">
              <a:spcBef>
                <a:spcPts val="0"/>
              </a:spcBef>
              <a:spcAft>
                <a:spcPts val="0"/>
              </a:spcAft>
              <a:buNone/>
            </a:pPr>
            <a:r>
              <a:rPr lang="de-CH" sz="1600" b="1" i="0" u="none" strike="noStrike">
                <a:solidFill>
                  <a:srgbClr val="80CECE"/>
                </a:solidFill>
                <a:effectLst/>
                <a:highlight>
                  <a:srgbClr val="000000"/>
                </a:highlight>
                <a:latin typeface="Helvetica Neue" panose="02000503000000020004"/>
              </a:rPr>
              <a:t>Hinweis:</a:t>
            </a:r>
            <a:r>
              <a:rPr lang="de-CH" sz="1600" b="0" i="0" u="none" strike="noStrike">
                <a:solidFill>
                  <a:srgbClr val="000000"/>
                </a:solidFill>
                <a:effectLst/>
                <a:latin typeface="Helvetica Neue" panose="02000503000000020004"/>
              </a:rPr>
              <a:t> Die </a:t>
            </a:r>
            <a:r>
              <a:rPr lang="de-CH" sz="1600" b="1" i="0" u="sng" strike="noStrike">
                <a:solidFill>
                  <a:srgbClr val="000000"/>
                </a:solidFill>
                <a:effectLst/>
                <a:latin typeface="Helvetica Neue" panose="02000503000000020004"/>
              </a:rPr>
              <a:t>FAIR</a:t>
            </a:r>
            <a:r>
              <a:rPr lang="de-CH" sz="1600" b="1" i="0" u="none" strike="noStrike">
                <a:solidFill>
                  <a:srgbClr val="000000"/>
                </a:solidFill>
                <a:effectLst/>
                <a:latin typeface="Helvetica Neue" panose="02000503000000020004"/>
              </a:rPr>
              <a:t>-Prinzipien </a:t>
            </a:r>
            <a:r>
              <a:rPr lang="de-CH" sz="1600" b="0" i="0" u="none" strike="noStrike">
                <a:solidFill>
                  <a:srgbClr val="000000"/>
                </a:solidFill>
                <a:effectLst/>
                <a:latin typeface="Helvetica Neue" panose="02000503000000020004"/>
              </a:rPr>
              <a:t>stehen für:</a:t>
            </a:r>
          </a:p>
          <a:p>
            <a:pPr marL="0" indent="0" rtl="0">
              <a:spcBef>
                <a:spcPts val="0"/>
              </a:spcBef>
              <a:spcAft>
                <a:spcPts val="0"/>
              </a:spcAft>
              <a:buNone/>
            </a:pPr>
            <a:r>
              <a:rPr lang="de-CH" sz="1600" b="0" i="0" u="none" strike="noStrike">
                <a:solidFill>
                  <a:srgbClr val="000000"/>
                </a:solidFill>
                <a:effectLst/>
                <a:latin typeface="Helvetica Neue" panose="02000503000000020004"/>
              </a:rPr>
              <a:t> </a:t>
            </a:r>
          </a:p>
          <a:p>
            <a:pPr>
              <a:spcBef>
                <a:spcPts val="0"/>
              </a:spcBef>
            </a:pPr>
            <a:r>
              <a:rPr lang="de-CH" sz="1600" b="1" i="0" u="sng" strike="noStrike">
                <a:solidFill>
                  <a:srgbClr val="000000"/>
                </a:solidFill>
                <a:effectLst/>
                <a:latin typeface="Helvetica Neue" panose="02000503000000020004"/>
              </a:rPr>
              <a:t>F</a:t>
            </a:r>
            <a:r>
              <a:rPr lang="de-CH" sz="1600" b="0" i="0" u="none" strike="noStrike">
                <a:solidFill>
                  <a:srgbClr val="000000"/>
                </a:solidFill>
                <a:effectLst/>
                <a:latin typeface="Helvetica Neue" panose="02000503000000020004"/>
              </a:rPr>
              <a:t>indable (Auffindbar)</a:t>
            </a:r>
          </a:p>
          <a:p>
            <a:pPr>
              <a:spcBef>
                <a:spcPts val="0"/>
              </a:spcBef>
            </a:pPr>
            <a:r>
              <a:rPr lang="de-CH" sz="1600" b="1" i="0" u="sng" strike="noStrike">
                <a:solidFill>
                  <a:srgbClr val="000000"/>
                </a:solidFill>
                <a:effectLst/>
                <a:latin typeface="Helvetica Neue" panose="02000503000000020004"/>
              </a:rPr>
              <a:t>A</a:t>
            </a:r>
            <a:r>
              <a:rPr lang="de-CH" sz="1600" b="0" i="0" u="none" strike="noStrike">
                <a:solidFill>
                  <a:srgbClr val="000000"/>
                </a:solidFill>
                <a:effectLst/>
                <a:latin typeface="Helvetica Neue" panose="02000503000000020004"/>
              </a:rPr>
              <a:t>ccessible (Zugänglich) </a:t>
            </a:r>
          </a:p>
          <a:p>
            <a:pPr>
              <a:spcBef>
                <a:spcPts val="0"/>
              </a:spcBef>
            </a:pPr>
            <a:r>
              <a:rPr lang="de-CH" sz="1600" b="1" i="0" u="sng" strike="noStrike">
                <a:solidFill>
                  <a:srgbClr val="000000"/>
                </a:solidFill>
                <a:effectLst/>
                <a:latin typeface="Helvetica Neue" panose="02000503000000020004"/>
              </a:rPr>
              <a:t>I</a:t>
            </a:r>
            <a:r>
              <a:rPr lang="de-CH" sz="1600" b="0" i="0" u="none" strike="noStrike">
                <a:solidFill>
                  <a:srgbClr val="000000"/>
                </a:solidFill>
                <a:effectLst/>
                <a:latin typeface="Helvetica Neue" panose="02000503000000020004"/>
              </a:rPr>
              <a:t>nteroperable (Interoperabel)</a:t>
            </a:r>
          </a:p>
          <a:p>
            <a:pPr>
              <a:spcBef>
                <a:spcPts val="0"/>
              </a:spcBef>
            </a:pPr>
            <a:r>
              <a:rPr lang="de-CH" sz="1600" b="1" i="0" u="sng" strike="noStrike">
                <a:solidFill>
                  <a:srgbClr val="000000"/>
                </a:solidFill>
                <a:effectLst/>
                <a:latin typeface="Helvetica Neue" panose="02000503000000020004"/>
              </a:rPr>
              <a:t>R</a:t>
            </a:r>
            <a:r>
              <a:rPr lang="de-CH" sz="1600" b="0" i="0" u="none" strike="noStrike">
                <a:solidFill>
                  <a:srgbClr val="000000"/>
                </a:solidFill>
                <a:effectLst/>
                <a:latin typeface="Helvetica Neue" panose="02000503000000020004"/>
              </a:rPr>
              <a:t>eusable (Wiederverwendbar)</a:t>
            </a:r>
            <a:endParaRPr lang="de-CH" sz="1600" b="0">
              <a:effectLst/>
              <a:latin typeface="Helvetica Neue" panose="02000503000000020004"/>
            </a:endParaRPr>
          </a:p>
        </p:txBody>
      </p:sp>
      <p:sp>
        <p:nvSpPr>
          <p:cNvPr id="5" name="Abgerundetes Rechteck 4">
            <a:hlinkClick r:id="rId3" action="ppaction://hlinksldjump"/>
            <a:extLst>
              <a:ext uri="{FF2B5EF4-FFF2-40B4-BE49-F238E27FC236}">
                <a16:creationId xmlns:a16="http://schemas.microsoft.com/office/drawing/2014/main" id="{1E640348-7C64-29E6-9B5C-B0C7B8C69603}"/>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4" action="ppaction://hlinksldjump"/>
            <a:extLst>
              <a:ext uri="{FF2B5EF4-FFF2-40B4-BE49-F238E27FC236}">
                <a16:creationId xmlns:a16="http://schemas.microsoft.com/office/drawing/2014/main" id="{4FD80671-134D-3793-5D14-B9DA5A43427C}"/>
              </a:ext>
            </a:extLst>
          </p:cNvPr>
          <p:cNvSpPr/>
          <p:nvPr/>
        </p:nvSpPr>
        <p:spPr>
          <a:xfrm>
            <a:off x="886220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0" name="Graphic 9">
            <a:extLst>
              <a:ext uri="{FF2B5EF4-FFF2-40B4-BE49-F238E27FC236}">
                <a16:creationId xmlns:a16="http://schemas.microsoft.com/office/drawing/2014/main" id="{1C1E774B-3C18-4B31-A896-0AE3A952FA8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1623532727"/>
      </p:ext>
    </p:extLst>
  </p:cSld>
  <p:clrMapOvr>
    <a:masterClrMapping/>
  </p:clrMapOvr>
  <p:transition spd="slow" advClick="0">
    <p:push dir="u"/>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1">
            <a:hlinkClick r:id="rId2" action="ppaction://hlinksldjump"/>
            <a:extLst>
              <a:ext uri="{FF2B5EF4-FFF2-40B4-BE49-F238E27FC236}">
                <a16:creationId xmlns:a16="http://schemas.microsoft.com/office/drawing/2014/main" id="{0E8EB04D-DB5B-5EBA-5989-068DF09ACD82}"/>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Abgerundetes Rechteck 2">
            <a:hlinkClick r:id="rId3" action="ppaction://hlinksldjump"/>
            <a:extLst>
              <a:ext uri="{FF2B5EF4-FFF2-40B4-BE49-F238E27FC236}">
                <a16:creationId xmlns:a16="http://schemas.microsoft.com/office/drawing/2014/main" id="{B253E48C-9517-4A29-C0FD-1586ED5BB2EE}"/>
              </a:ext>
            </a:extLst>
          </p:cNvPr>
          <p:cNvSpPr/>
          <p:nvPr/>
        </p:nvSpPr>
        <p:spPr>
          <a:xfrm>
            <a:off x="8860793"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8" name="Inhaltsplatzhalter 2">
            <a:extLst>
              <a:ext uri="{FF2B5EF4-FFF2-40B4-BE49-F238E27FC236}">
                <a16:creationId xmlns:a16="http://schemas.microsoft.com/office/drawing/2014/main" id="{BD0BA39F-CB70-4F5F-A1C8-06614775F20A}"/>
              </a:ext>
            </a:extLst>
          </p:cNvPr>
          <p:cNvSpPr txBox="1">
            <a:spLocks/>
          </p:cNvSpPr>
          <p:nvPr/>
        </p:nvSpPr>
        <p:spPr>
          <a:xfrm>
            <a:off x="1713170" y="442818"/>
            <a:ext cx="8326591" cy="2132418"/>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spcBef>
                <a:spcPts val="0"/>
              </a:spcBef>
              <a:spcAft>
                <a:spcPts val="0"/>
              </a:spcAft>
              <a:buNone/>
            </a:pPr>
            <a:endParaRPr lang="de-CH" sz="2400" b="1" baseline="30000">
              <a:effectLst/>
              <a:latin typeface="Helvetica Neue" panose="02000503000000020004"/>
            </a:endParaRPr>
          </a:p>
        </p:txBody>
      </p:sp>
      <p:sp>
        <p:nvSpPr>
          <p:cNvPr id="4" name="Content Placeholder 3">
            <a:extLst>
              <a:ext uri="{FF2B5EF4-FFF2-40B4-BE49-F238E27FC236}">
                <a16:creationId xmlns:a16="http://schemas.microsoft.com/office/drawing/2014/main" id="{96614831-6FB5-471A-AF72-863C3469F383}"/>
              </a:ext>
            </a:extLst>
          </p:cNvPr>
          <p:cNvSpPr>
            <a:spLocks noGrp="1"/>
          </p:cNvSpPr>
          <p:nvPr>
            <p:ph idx="1"/>
          </p:nvPr>
        </p:nvSpPr>
        <p:spPr/>
        <p:txBody>
          <a:bodyPr/>
          <a:lstStyle/>
          <a:p>
            <a:r>
              <a:rPr lang="de-CH">
                <a:solidFill>
                  <a:srgbClr val="80CECE"/>
                </a:solidFill>
                <a:highlight>
                  <a:srgbClr val="000000"/>
                </a:highlight>
              </a:rPr>
              <a:t>Hinweis:</a:t>
            </a:r>
            <a:r>
              <a:rPr lang="de-CH"/>
              <a:t> Die in Citizen-Science-Projekten generierten Daten und Meta-Daten sollten den sogenannten FAIR-Prinzipien entsprechen. Die </a:t>
            </a:r>
            <a:r>
              <a:rPr lang="de-CH" u="sng"/>
              <a:t>FAIR</a:t>
            </a:r>
            <a:r>
              <a:rPr lang="de-CH"/>
              <a:t>-Prinzipien stehen für:</a:t>
            </a:r>
          </a:p>
          <a:p>
            <a:r>
              <a:rPr lang="de-CH"/>
              <a:t> </a:t>
            </a:r>
          </a:p>
          <a:p>
            <a:r>
              <a:rPr lang="de-CH" u="sng"/>
              <a:t>F</a:t>
            </a:r>
            <a:r>
              <a:rPr lang="de-CH"/>
              <a:t>indable (Auffindbar)</a:t>
            </a:r>
            <a:br>
              <a:rPr lang="de-CH"/>
            </a:br>
            <a:r>
              <a:rPr lang="de-CH" u="sng"/>
              <a:t>A</a:t>
            </a:r>
            <a:r>
              <a:rPr lang="de-CH"/>
              <a:t>ccessible (Zugänglich) </a:t>
            </a:r>
            <a:br>
              <a:rPr lang="de-CH"/>
            </a:br>
            <a:r>
              <a:rPr lang="de-CH" u="sng"/>
              <a:t>I</a:t>
            </a:r>
            <a:r>
              <a:rPr lang="de-CH"/>
              <a:t>nteroperable (Interoperabel)</a:t>
            </a:r>
            <a:br>
              <a:rPr lang="de-CH"/>
            </a:br>
            <a:r>
              <a:rPr lang="de-CH" u="sng"/>
              <a:t>R</a:t>
            </a:r>
            <a:r>
              <a:rPr lang="de-CH"/>
              <a:t>eusable (Wiederverwendbar)</a:t>
            </a:r>
            <a:r>
              <a:rPr lang="de-CH" baseline="30000"/>
              <a:t>2</a:t>
            </a:r>
            <a:endParaRPr lang="en-CH" baseline="30000"/>
          </a:p>
        </p:txBody>
      </p:sp>
      <p:sp>
        <p:nvSpPr>
          <p:cNvPr id="7" name="Content Placeholder 6">
            <a:extLst>
              <a:ext uri="{FF2B5EF4-FFF2-40B4-BE49-F238E27FC236}">
                <a16:creationId xmlns:a16="http://schemas.microsoft.com/office/drawing/2014/main" id="{B89F8E79-A150-45B7-AAE0-4DD272416A0A}"/>
              </a:ext>
            </a:extLst>
          </p:cNvPr>
          <p:cNvSpPr>
            <a:spLocks noGrp="1"/>
          </p:cNvSpPr>
          <p:nvPr>
            <p:ph idx="10"/>
          </p:nvPr>
        </p:nvSpPr>
        <p:spPr>
          <a:xfrm>
            <a:off x="406400" y="6235700"/>
            <a:ext cx="8455637" cy="481473"/>
          </a:xfrm>
        </p:spPr>
        <p:txBody>
          <a:bodyPr>
            <a:noAutofit/>
          </a:bodyPr>
          <a:lstStyle/>
          <a:p>
            <a:r>
              <a:rPr lang="en-US"/>
              <a:t>1 «10 Schweizer Citizen-Science-</a:t>
            </a:r>
            <a:r>
              <a:rPr lang="en-US" err="1"/>
              <a:t>Prinzipien</a:t>
            </a:r>
            <a:r>
              <a:rPr lang="en-US"/>
              <a:t>»: </a:t>
            </a:r>
            <a:r>
              <a:rPr lang="en-US">
                <a:hlinkClick r:id="rId4">
                  <a:extLst>
                    <a:ext uri="{A12FA001-AC4F-418D-AE19-62706E023703}">
                      <ahyp:hlinkClr xmlns:ahyp="http://schemas.microsoft.com/office/drawing/2018/hyperlinkcolor" val="tx"/>
                    </a:ext>
                  </a:extLst>
                </a:hlinkClick>
              </a:rPr>
              <a:t>Prinzip 7 </a:t>
            </a:r>
            <a:r>
              <a:rPr lang="de-CH">
                <a:hlinkClick r:id="rId4">
                  <a:extLst>
                    <a:ext uri="{A12FA001-AC4F-418D-AE19-62706E023703}">
                      <ahyp:hlinkClr xmlns:ahyp="http://schemas.microsoft.com/office/drawing/2018/hyperlinkcolor" val="tx"/>
                    </a:ext>
                  </a:extLst>
                </a:hlinkClick>
              </a:rPr>
              <a:t>«Daten, </a:t>
            </a:r>
            <a:r>
              <a:rPr lang="en-US" err="1">
                <a:hlinkClick r:id="rId4">
                  <a:extLst>
                    <a:ext uri="{A12FA001-AC4F-418D-AE19-62706E023703}">
                      <ahyp:hlinkClr xmlns:ahyp="http://schemas.microsoft.com/office/drawing/2018/hyperlinkcolor" val="tx"/>
                    </a:ext>
                  </a:extLst>
                </a:hlinkClick>
              </a:rPr>
              <a:t>Kommunikation</a:t>
            </a:r>
            <a:r>
              <a:rPr lang="en-US">
                <a:hlinkClick r:id="rId4">
                  <a:extLst>
                    <a:ext uri="{A12FA001-AC4F-418D-AE19-62706E023703}">
                      <ahyp:hlinkClr xmlns:ahyp="http://schemas.microsoft.com/office/drawing/2018/hyperlinkcolor" val="tx"/>
                    </a:ext>
                  </a:extLst>
                </a:hlinkClick>
              </a:rPr>
              <a:t> und </a:t>
            </a:r>
            <a:r>
              <a:rPr lang="en-US" err="1">
                <a:hlinkClick r:id="rId4">
                  <a:extLst>
                    <a:ext uri="{A12FA001-AC4F-418D-AE19-62706E023703}">
                      <ahyp:hlinkClr xmlns:ahyp="http://schemas.microsoft.com/office/drawing/2018/hyperlinkcolor" val="tx"/>
                    </a:ext>
                  </a:extLst>
                </a:hlinkClick>
              </a:rPr>
              <a:t>Sicherheit</a:t>
            </a:r>
            <a:r>
              <a:rPr lang="de-CH">
                <a:hlinkClick r:id="rId4">
                  <a:extLst>
                    <a:ext uri="{A12FA001-AC4F-418D-AE19-62706E023703}">
                      <ahyp:hlinkClr xmlns:ahyp="http://schemas.microsoft.com/office/drawing/2018/hyperlinkcolor" val="tx"/>
                    </a:ext>
                  </a:extLst>
                </a:hlinkClick>
              </a:rPr>
              <a:t>»</a:t>
            </a:r>
            <a:br>
              <a:rPr lang="en-US"/>
            </a:br>
            <a:r>
              <a:rPr lang="en-US"/>
              <a:t>2 Go Fair: </a:t>
            </a:r>
            <a:r>
              <a:rPr lang="en-US">
                <a:hlinkClick r:id="rId5">
                  <a:extLst>
                    <a:ext uri="{A12FA001-AC4F-418D-AE19-62706E023703}">
                      <ahyp:hlinkClr xmlns:ahyp="http://schemas.microsoft.com/office/drawing/2018/hyperlinkcolor" val="tx"/>
                    </a:ext>
                  </a:extLst>
                </a:hlinkClick>
              </a:rPr>
              <a:t>Fair Principles</a:t>
            </a:r>
            <a:endParaRPr lang="de-CH"/>
          </a:p>
        </p:txBody>
      </p:sp>
      <p:sp>
        <p:nvSpPr>
          <p:cNvPr id="22" name="Text Placeholder 21">
            <a:extLst>
              <a:ext uri="{FF2B5EF4-FFF2-40B4-BE49-F238E27FC236}">
                <a16:creationId xmlns:a16="http://schemas.microsoft.com/office/drawing/2014/main" id="{F3A65D9F-2C30-451E-85C8-5C86825A394F}"/>
              </a:ext>
            </a:extLst>
          </p:cNvPr>
          <p:cNvSpPr>
            <a:spLocks noGrp="1"/>
          </p:cNvSpPr>
          <p:nvPr>
            <p:ph type="body" sz="quarter" idx="11"/>
          </p:nvPr>
        </p:nvSpPr>
        <p:spPr/>
        <p:txBody>
          <a:bodyPr/>
          <a:lstStyle/>
          <a:p>
            <a:r>
              <a:rPr lang="de-CH" sz="1600"/>
              <a:t>«Soweit möglich und nicht durch Datenschutzrichtlinien eingeschränkt, sollen die Daten und Meta-Daten von </a:t>
            </a:r>
            <a:r>
              <a:rPr lang="de-CH"/>
              <a:t>CS</a:t>
            </a:r>
            <a:r>
              <a:rPr lang="de-CH" sz="1600"/>
              <a:t>-Projekten öffentlich zugänglich gemacht und die Resultate in einem Open-Access-Format zur Verfügung gestellt werden (Open Science Prinzipien). Daten sollen gemäss den FAIR-Prinzipien und dem Schweizer Datenschutzgesetz verarbeitet werden.»</a:t>
            </a:r>
            <a:r>
              <a:rPr lang="de-CH" sz="1600" baseline="30000"/>
              <a:t>1</a:t>
            </a:r>
          </a:p>
        </p:txBody>
      </p:sp>
      <p:pic>
        <p:nvPicPr>
          <p:cNvPr id="10" name="Graphic 9">
            <a:extLst>
              <a:ext uri="{FF2B5EF4-FFF2-40B4-BE49-F238E27FC236}">
                <a16:creationId xmlns:a16="http://schemas.microsoft.com/office/drawing/2014/main" id="{59972A30-4890-45E4-BD91-FEF02FA2DD6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3771882356"/>
      </p:ext>
    </p:extLst>
  </p:cSld>
  <p:clrMapOvr>
    <a:masterClrMapping/>
  </p:clrMapOvr>
  <p:transition spd="slow" advClick="0">
    <p:push dir="u"/>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955C1A58-7FF4-4432-87C0-C3A313255DDE}"/>
              </a:ext>
            </a:extLst>
          </p:cNvPr>
          <p:cNvSpPr>
            <a:spLocks noGrp="1"/>
          </p:cNvSpPr>
          <p:nvPr>
            <p:ph idx="11"/>
          </p:nvPr>
        </p:nvSpPr>
        <p:spPr>
          <a:xfrm>
            <a:off x="406400" y="1421823"/>
            <a:ext cx="4699000" cy="4978976"/>
          </a:xfrm>
        </p:spPr>
        <p:txBody>
          <a:bodyPr/>
          <a:lstStyle/>
          <a:p>
            <a:r>
              <a:rPr lang="de-CH">
                <a:solidFill>
                  <a:srgbClr val="7ECFFF"/>
                </a:solidFill>
                <a:highlight>
                  <a:srgbClr val="000000"/>
                </a:highlight>
              </a:rPr>
              <a:t>Weiterführende Informationen:</a:t>
            </a:r>
            <a:r>
              <a:rPr lang="de-CH"/>
              <a:t> Forschungsdaten sollen auffindbar, zugänglich, interoperabel und wiederverwendbar (FAIR) sein und dies von Menschen und Maschinen. Dazu braucht es gute digitale Datenarchive, sogenannte Repositorien.</a:t>
            </a:r>
          </a:p>
        </p:txBody>
      </p:sp>
      <p:sp>
        <p:nvSpPr>
          <p:cNvPr id="15" name="Content Placeholder 14">
            <a:extLst>
              <a:ext uri="{FF2B5EF4-FFF2-40B4-BE49-F238E27FC236}">
                <a16:creationId xmlns:a16="http://schemas.microsoft.com/office/drawing/2014/main" id="{17702E8F-EDE9-409A-B002-ACA50EFCCC1B}"/>
              </a:ext>
            </a:extLst>
          </p:cNvPr>
          <p:cNvSpPr>
            <a:spLocks noGrp="1"/>
          </p:cNvSpPr>
          <p:nvPr>
            <p:ph idx="1"/>
          </p:nvPr>
        </p:nvSpPr>
        <p:spPr>
          <a:xfrm>
            <a:off x="5745478" y="457201"/>
            <a:ext cx="5608321" cy="5943600"/>
          </a:xfrm>
        </p:spPr>
        <p:txBody>
          <a:bodyPr anchor="ctr"/>
          <a:lstStyle/>
          <a:p>
            <a:r>
              <a:rPr lang="de-CH">
                <a:solidFill>
                  <a:srgbClr val="7ECFFF"/>
                </a:solidFill>
              </a:rPr>
              <a:t>SNF: </a:t>
            </a:r>
            <a:r>
              <a:rPr lang="de-CH">
                <a:solidFill>
                  <a:srgbClr val="7ECFFF"/>
                </a:solidFill>
                <a:hlinkClick r:id="rId2">
                  <a:extLst>
                    <a:ext uri="{A12FA001-AC4F-418D-AE19-62706E023703}">
                      <ahyp:hlinkClr xmlns:ahyp="http://schemas.microsoft.com/office/drawing/2018/hyperlinkcolor" val="tx"/>
                    </a:ext>
                  </a:extLst>
                </a:hlinkClick>
              </a:rPr>
              <a:t>Welche Datenarchive können genutzt werden?</a:t>
            </a:r>
            <a:endParaRPr lang="de-CH">
              <a:solidFill>
                <a:srgbClr val="7ECFFF"/>
              </a:solidFill>
            </a:endParaRPr>
          </a:p>
          <a:p>
            <a:endParaRPr lang="en-GB">
              <a:solidFill>
                <a:srgbClr val="7ECFFF"/>
              </a:solidFill>
            </a:endParaRPr>
          </a:p>
          <a:p>
            <a:r>
              <a:rPr lang="de-CH">
                <a:solidFill>
                  <a:srgbClr val="7ECFFF"/>
                </a:solidFill>
              </a:rPr>
              <a:t>Nature.com: </a:t>
            </a:r>
            <a:r>
              <a:rPr lang="de-CH">
                <a:solidFill>
                  <a:srgbClr val="7ECFFF"/>
                </a:solidFill>
                <a:hlinkClick r:id="rId3">
                  <a:extLst>
                    <a:ext uri="{A12FA001-AC4F-418D-AE19-62706E023703}">
                      <ahyp:hlinkClr xmlns:ahyp="http://schemas.microsoft.com/office/drawing/2018/hyperlinkcolor" val="tx"/>
                    </a:ext>
                  </a:extLst>
                </a:hlinkClick>
              </a:rPr>
              <a:t>Data Repository Guidance</a:t>
            </a:r>
          </a:p>
          <a:p>
            <a:endParaRPr lang="en-GB">
              <a:solidFill>
                <a:srgbClr val="7ECFFF"/>
              </a:solidFill>
            </a:endParaRPr>
          </a:p>
          <a:p>
            <a:r>
              <a:rPr lang="de-CH">
                <a:solidFill>
                  <a:srgbClr val="7ECFFF"/>
                </a:solidFill>
              </a:rPr>
              <a:t>Schweiz forscht: </a:t>
            </a:r>
            <a:r>
              <a:rPr lang="de-CH">
                <a:solidFill>
                  <a:srgbClr val="7ECFFF"/>
                </a:solidFill>
                <a:hlinkClick r:id="rId4">
                  <a:extLst>
                    <a:ext uri="{A12FA001-AC4F-418D-AE19-62706E023703}">
                      <ahyp:hlinkClr xmlns:ahyp="http://schemas.microsoft.com/office/drawing/2018/hyperlinkcolor" val="tx"/>
                    </a:ext>
                  </a:extLst>
                </a:hlinkClick>
              </a:rPr>
              <a:t>Digitale Tools für (geistes-) wissenschaftliche Projekte</a:t>
            </a:r>
            <a:endParaRPr lang="de-CH">
              <a:solidFill>
                <a:srgbClr val="7ECFFF"/>
              </a:solidFill>
            </a:endParaRPr>
          </a:p>
          <a:p>
            <a:endParaRPr lang="de-CH">
              <a:solidFill>
                <a:srgbClr val="7ECFFF"/>
              </a:solidFill>
            </a:endParaRPr>
          </a:p>
          <a:p>
            <a:r>
              <a:rPr lang="de-CH">
                <a:solidFill>
                  <a:srgbClr val="7ECFFF"/>
                </a:solidFill>
              </a:rPr>
              <a:t>Akademien der Wissenschaften Schweiz: </a:t>
            </a:r>
            <a:r>
              <a:rPr lang="de-CH">
                <a:solidFill>
                  <a:srgbClr val="7ECFFF"/>
                </a:solidFill>
                <a:hlinkClick r:id="rId5">
                  <a:extLst>
                    <a:ext uri="{A12FA001-AC4F-418D-AE19-62706E023703}">
                      <ahyp:hlinkClr xmlns:ahyp="http://schemas.microsoft.com/office/drawing/2018/hyperlinkcolor" val="tx"/>
                    </a:ext>
                  </a:extLst>
                </a:hlinkClick>
              </a:rPr>
              <a:t>Wissenschaftliche Integrität</a:t>
            </a:r>
            <a:endParaRPr lang="de-CH">
              <a:solidFill>
                <a:srgbClr val="7ECFFF"/>
              </a:solidFill>
              <a:hlinkClick r:id="rId4">
                <a:extLst>
                  <a:ext uri="{A12FA001-AC4F-418D-AE19-62706E023703}">
                    <ahyp:hlinkClr xmlns:ahyp="http://schemas.microsoft.com/office/drawing/2018/hyperlinkcolor" val="tx"/>
                  </a:ext>
                </a:extLst>
              </a:hlinkClick>
            </a:endParaRPr>
          </a:p>
          <a:p>
            <a:endParaRPr lang="en-CH"/>
          </a:p>
        </p:txBody>
      </p:sp>
      <p:sp>
        <p:nvSpPr>
          <p:cNvPr id="16" name="Content Placeholder 15">
            <a:extLst>
              <a:ext uri="{FF2B5EF4-FFF2-40B4-BE49-F238E27FC236}">
                <a16:creationId xmlns:a16="http://schemas.microsoft.com/office/drawing/2014/main" id="{D88F9D92-6592-4EBF-B282-DF407A1A6572}"/>
              </a:ext>
            </a:extLst>
          </p:cNvPr>
          <p:cNvSpPr>
            <a:spLocks noGrp="1"/>
          </p:cNvSpPr>
          <p:nvPr>
            <p:ph idx="10"/>
          </p:nvPr>
        </p:nvSpPr>
        <p:spPr>
          <a:xfrm>
            <a:off x="406400" y="6400799"/>
            <a:ext cx="8455637" cy="316373"/>
          </a:xfrm>
        </p:spPr>
        <p:txBody>
          <a:bodyPr/>
          <a:lstStyle/>
          <a:p>
            <a:r>
              <a:rPr lang="en-US"/>
              <a:t>Quelle: Schweiz </a:t>
            </a:r>
            <a:r>
              <a:rPr lang="en-US" err="1"/>
              <a:t>forscht</a:t>
            </a:r>
            <a:r>
              <a:rPr lang="en-US"/>
              <a:t>: </a:t>
            </a:r>
            <a:r>
              <a:rPr lang="en-US">
                <a:hlinkClick r:id="rId6">
                  <a:extLst>
                    <a:ext uri="{A12FA001-AC4F-418D-AE19-62706E023703}">
                      <ahyp:hlinkClr xmlns:ahyp="http://schemas.microsoft.com/office/drawing/2018/hyperlinkcolor" val="tx"/>
                    </a:ext>
                  </a:extLst>
                </a:hlinkClick>
              </a:rPr>
              <a:t>Citizen Science und Open Science</a:t>
            </a:r>
            <a:endParaRPr lang="de-CH"/>
          </a:p>
        </p:txBody>
      </p:sp>
      <p:sp>
        <p:nvSpPr>
          <p:cNvPr id="8" name="Inhaltsplatzhalter 2">
            <a:extLst>
              <a:ext uri="{FF2B5EF4-FFF2-40B4-BE49-F238E27FC236}">
                <a16:creationId xmlns:a16="http://schemas.microsoft.com/office/drawing/2014/main" id="{E161E6EE-23BC-12E6-DF44-C48E6E71E736}"/>
              </a:ext>
            </a:extLst>
          </p:cNvPr>
          <p:cNvSpPr txBox="1">
            <a:spLocks/>
          </p:cNvSpPr>
          <p:nvPr/>
        </p:nvSpPr>
        <p:spPr>
          <a:xfrm>
            <a:off x="259195" y="2380614"/>
            <a:ext cx="5033547" cy="2262918"/>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spcBef>
                <a:spcPts val="0"/>
              </a:spcBef>
              <a:spcAft>
                <a:spcPts val="0"/>
              </a:spcAft>
              <a:buNone/>
            </a:pPr>
            <a:endParaRPr lang="de-CH" sz="2600" b="1" i="0" u="none" strike="noStrike">
              <a:solidFill>
                <a:srgbClr val="7ECFFF"/>
              </a:solidFill>
              <a:effectLst/>
              <a:highlight>
                <a:srgbClr val="000000"/>
              </a:highlight>
              <a:latin typeface="Helvetica Neue" panose="02000503000000020004"/>
              <a:ea typeface="Helvetica Neue" panose="02000503000000020004" pitchFamily="2" charset="0"/>
              <a:cs typeface="Helvetica Neue" panose="02000503000000020004" pitchFamily="2" charset="0"/>
            </a:endParaRPr>
          </a:p>
          <a:p>
            <a:pPr marL="0" indent="0">
              <a:spcBef>
                <a:spcPts val="0"/>
              </a:spcBef>
              <a:buNone/>
            </a:pPr>
            <a:endParaRPr lang="de-CH" sz="1600" b="0">
              <a:effectLs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2" name="Abgerundetes Rechteck 1">
            <a:hlinkClick r:id="" action="ppaction://hlinkshowjump?jump=nextslide"/>
            <a:extLst>
              <a:ext uri="{FF2B5EF4-FFF2-40B4-BE49-F238E27FC236}">
                <a16:creationId xmlns:a16="http://schemas.microsoft.com/office/drawing/2014/main" id="{C6C81D86-AB74-170A-843A-5BFF321CF07F}"/>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Abgerundetes Rechteck 2">
            <a:hlinkClick r:id="rId7" action="ppaction://hlinksldjump"/>
            <a:extLst>
              <a:ext uri="{FF2B5EF4-FFF2-40B4-BE49-F238E27FC236}">
                <a16:creationId xmlns:a16="http://schemas.microsoft.com/office/drawing/2014/main" id="{B8B69263-BFFB-F206-2435-20AA4E147759}"/>
              </a:ext>
            </a:extLst>
          </p:cNvPr>
          <p:cNvSpPr/>
          <p:nvPr/>
        </p:nvSpPr>
        <p:spPr>
          <a:xfrm>
            <a:off x="8861425"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0" name="Graphic 9">
            <a:extLst>
              <a:ext uri="{FF2B5EF4-FFF2-40B4-BE49-F238E27FC236}">
                <a16:creationId xmlns:a16="http://schemas.microsoft.com/office/drawing/2014/main" id="{0E5565D0-4B0A-4C73-B07D-908DE61CD36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1576002999"/>
      </p:ext>
    </p:extLst>
  </p:cSld>
  <p:clrMapOvr>
    <a:masterClrMapping/>
  </p:clrMapOvr>
  <p:transition spd="slow" advClick="0">
    <p:push dir="u"/>
  </p:transition>
</p:sld>
</file>

<file path=ppt/slides/slide76.xml><?xml version="1.0" encoding="utf-8"?>
<p:sld xmlns:a="http://schemas.openxmlformats.org/drawingml/2006/main" xmlns:r="http://schemas.openxmlformats.org/officeDocument/2006/relationships" xmlns:p="http://schemas.openxmlformats.org/presentationml/2006/main">
  <p:cSld>
    <p:bg>
      <p:bgPr>
        <a:solidFill>
          <a:srgbClr val="7ECFFF"/>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53AA3D-F58A-EAB5-2551-4DB682BF8143}"/>
              </a:ext>
            </a:extLst>
          </p:cNvPr>
          <p:cNvSpPr>
            <a:spLocks noGrp="1"/>
          </p:cNvSpPr>
          <p:nvPr>
            <p:ph type="title"/>
          </p:nvPr>
        </p:nvSpPr>
        <p:spPr/>
        <p:txBody>
          <a:bodyPr>
            <a:normAutofit/>
          </a:bodyPr>
          <a:lstStyle/>
          <a:p>
            <a:pPr algn="ctr"/>
            <a:r>
              <a:rPr lang="de-CH" sz="4000">
                <a:latin typeface="Helvetica Neue" panose="02000503000000020004" pitchFamily="2" charset="0"/>
                <a:ea typeface="Helvetica Neue" panose="02000503000000020004" pitchFamily="2" charset="0"/>
                <a:cs typeface="Helvetica Neue" panose="02000503000000020004" pitchFamily="2" charset="0"/>
              </a:rPr>
              <a:t>Prinzip 7: Daten, Publikation </a:t>
            </a:r>
            <a:br>
              <a:rPr lang="de-CH" sz="4000">
                <a:latin typeface="Helvetica Neue" panose="02000503000000020004" pitchFamily="2" charset="0"/>
                <a:ea typeface="Helvetica Neue" panose="02000503000000020004" pitchFamily="2" charset="0"/>
                <a:cs typeface="Helvetica Neue" panose="02000503000000020004" pitchFamily="2" charset="0"/>
              </a:rPr>
            </a:br>
            <a:r>
              <a:rPr lang="de-CH" sz="4000">
                <a:latin typeface="Helvetica Neue" panose="02000503000000020004" pitchFamily="2" charset="0"/>
                <a:ea typeface="Helvetica Neue" panose="02000503000000020004" pitchFamily="2" charset="0"/>
                <a:cs typeface="Helvetica Neue" panose="02000503000000020004" pitchFamily="2" charset="0"/>
              </a:rPr>
              <a:t>und Sicherheit</a:t>
            </a:r>
            <a:endParaRPr lang="de-DE" sz="400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Inhaltsplatzhalter 2">
            <a:extLst>
              <a:ext uri="{FF2B5EF4-FFF2-40B4-BE49-F238E27FC236}">
                <a16:creationId xmlns:a16="http://schemas.microsoft.com/office/drawing/2014/main" id="{923A151B-D035-FDED-931E-8D1303D8540B}"/>
              </a:ext>
            </a:extLst>
          </p:cNvPr>
          <p:cNvSpPr>
            <a:spLocks noGrp="1"/>
          </p:cNvSpPr>
          <p:nvPr>
            <p:ph idx="1"/>
          </p:nvPr>
        </p:nvSpPr>
        <p:spPr>
          <a:xfrm>
            <a:off x="838200" y="2022915"/>
            <a:ext cx="10515600" cy="3828152"/>
          </a:xfrm>
        </p:spPr>
        <p:txBody>
          <a:bodyPr>
            <a:noAutofit/>
          </a:bodyPr>
          <a:lstStyle/>
          <a:p>
            <a:pPr marL="0" indent="0">
              <a:buNone/>
            </a:pPr>
            <a:r>
              <a:rPr lang="de-CH" sz="1600" dirty="0"/>
              <a:t>Du befindest Dich am Ende des Prinzips. Hier ist eine Zusammenfassung der wichtigsten Punkte aus Prinzip 7: </a:t>
            </a:r>
          </a:p>
          <a:p>
            <a:pPr marL="0" indent="0">
              <a:buNone/>
            </a:pPr>
            <a:r>
              <a:rPr lang="de-CH" sz="2000" dirty="0">
                <a:latin typeface="Helvetica Neue" panose="02000503000000020004" pitchFamily="2" charset="0"/>
                <a:ea typeface="Helvetica Neue" panose="02000503000000020004" pitchFamily="2" charset="0"/>
                <a:cs typeface="Helvetica Neue" panose="02000503000000020004" pitchFamily="2" charset="0"/>
              </a:rPr>
              <a:t>Da Daten in Citizen-Science-Projekten im Rahmen eines partizipativen Prozesses entstehen, sollte der Umgang mit Daten und die Frage danach, wem Daten «gehören» von Projektbeginn an reflektiert werden.</a:t>
            </a:r>
            <a:br>
              <a:rPr lang="de-CH" sz="2000" dirty="0">
                <a:latin typeface="Helvetica Neue" panose="02000503000000020004" pitchFamily="2" charset="0"/>
                <a:ea typeface="Helvetica Neue" panose="02000503000000020004" pitchFamily="2" charset="0"/>
                <a:cs typeface="Helvetica Neue" panose="02000503000000020004" pitchFamily="2" charset="0"/>
              </a:rPr>
            </a:br>
            <a:r>
              <a:rPr lang="de-CH" sz="2000" dirty="0">
                <a:latin typeface="Helvetica Neue" panose="02000503000000020004" pitchFamily="2" charset="0"/>
                <a:ea typeface="Helvetica Neue" panose="02000503000000020004" pitchFamily="2" charset="0"/>
                <a:cs typeface="Helvetica Neue" panose="02000503000000020004" pitchFamily="2" charset="0"/>
              </a:rPr>
              <a:t>Ein Datenmanagementplan (DMP) ist unerlässlich, um den gesamten Lebenszyklus der Daten von der Erfassung bis zur Veröffentlichung festzuhalten. Transparenz bei der Datenverarbeitung und Veröffentlichung ist zentral, um Vertrauen zu schaffen und die Wiederverwendbarkeit der Daten zu gewährleisten. </a:t>
            </a:r>
          </a:p>
          <a:p>
            <a:pPr marL="0" indent="0">
              <a:buNone/>
            </a:pPr>
            <a:r>
              <a:rPr lang="de-CH" sz="2000" dirty="0">
                <a:latin typeface="Helvetica Neue" panose="02000503000000020004" pitchFamily="2" charset="0"/>
                <a:ea typeface="Helvetica Neue" panose="02000503000000020004" pitchFamily="2" charset="0"/>
                <a:cs typeface="Helvetica Neue" panose="02000503000000020004" pitchFamily="2" charset="0"/>
              </a:rPr>
              <a:t>Es ist wichtig, dass alle Beteiligten über den Umgang mit Daten informiert und einverstanden sind, um rechtliche und ethische Standards einzuhalten. Dies trägt nicht nur zur wissenschaftlichen Integrität bei, sondern fördert auch die Offenheit und Zugänglichkeit von Forschungsergebnissen, was den Austausch zwischen Wissenschaft und Gesellschaft stärkt.</a:t>
            </a:r>
            <a:endParaRPr lang="de-DE" sz="20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Abgerundetes Rechteck 3">
            <a:hlinkClick r:id="" action="ppaction://hlinkshowjump?jump=previousslide"/>
            <a:extLst>
              <a:ext uri="{FF2B5EF4-FFF2-40B4-BE49-F238E27FC236}">
                <a16:creationId xmlns:a16="http://schemas.microsoft.com/office/drawing/2014/main" id="{AC822E78-CF28-408E-F544-E6B41A129DCF}"/>
              </a:ext>
            </a:extLst>
          </p:cNvPr>
          <p:cNvSpPr/>
          <p:nvPr/>
        </p:nvSpPr>
        <p:spPr>
          <a:xfrm>
            <a:off x="2061460"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rId2" action="ppaction://hlinksldjump"/>
            <a:extLst>
              <a:ext uri="{FF2B5EF4-FFF2-40B4-BE49-F238E27FC236}">
                <a16:creationId xmlns:a16="http://schemas.microsoft.com/office/drawing/2014/main" id="{D1032331-EDCF-047F-02A0-8E2BF46459CE}"/>
              </a:ext>
            </a:extLst>
          </p:cNvPr>
          <p:cNvSpPr/>
          <p:nvPr/>
        </p:nvSpPr>
        <p:spPr>
          <a:xfrm>
            <a:off x="5404624"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INTRO</a:t>
            </a:r>
            <a:endParaRPr lang="de-DE" sz="1400"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Abgerundetes Rechteck 5">
            <a:hlinkClick r:id="" action="ppaction://hlinkshowjump?jump=nextslide"/>
            <a:extLst>
              <a:ext uri="{FF2B5EF4-FFF2-40B4-BE49-F238E27FC236}">
                <a16:creationId xmlns:a16="http://schemas.microsoft.com/office/drawing/2014/main" id="{5D2FB1FE-CBA7-C951-3137-E541A5D1B929}"/>
              </a:ext>
            </a:extLst>
          </p:cNvPr>
          <p:cNvSpPr/>
          <p:nvPr/>
        </p:nvSpPr>
        <p:spPr>
          <a:xfrm>
            <a:off x="8747788" y="6107943"/>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PRINZIP 8</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7" name="Grafik 6">
            <a:hlinkClick r:id="rId3" action="ppaction://hlinksldjump"/>
            <a:extLst>
              <a:ext uri="{FF2B5EF4-FFF2-40B4-BE49-F238E27FC236}">
                <a16:creationId xmlns:a16="http://schemas.microsoft.com/office/drawing/2014/main" id="{29879D00-071A-894B-3CF3-3783B421EABC}"/>
              </a:ext>
            </a:extLst>
          </p:cNvPr>
          <p:cNvPicPr>
            <a:picLocks noChangeAspect="1"/>
          </p:cNvPicPr>
          <p:nvPr/>
        </p:nvPicPr>
        <p:blipFill>
          <a:blip r:embed="rId4"/>
          <a:stretch>
            <a:fillRect/>
          </a:stretch>
        </p:blipFill>
        <p:spPr>
          <a:xfrm>
            <a:off x="0" y="0"/>
            <a:ext cx="1800000" cy="1800000"/>
          </a:xfrm>
          <a:prstGeom prst="rect">
            <a:avLst/>
          </a:prstGeom>
        </p:spPr>
      </p:pic>
    </p:spTree>
    <p:extLst>
      <p:ext uri="{BB962C8B-B14F-4D97-AF65-F5344CB8AC3E}">
        <p14:creationId xmlns:p14="http://schemas.microsoft.com/office/powerpoint/2010/main" val="32991311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BED20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indent="0" algn="ctr" rtl="0">
              <a:spcBef>
                <a:spcPts val="1400"/>
              </a:spcBef>
              <a:spcAft>
                <a:spcPts val="1400"/>
              </a:spcAft>
              <a:buNone/>
            </a:pPr>
            <a:r>
              <a:rPr lang="de-CH" b="1" i="0" u="none" strike="noStrike" dirty="0">
                <a:solidFill>
                  <a:srgbClr val="000000"/>
                </a:solidFill>
                <a:effectLst/>
                <a:latin typeface="Helvetica Neue" panose="02000503000000020004" pitchFamily="2" charset="0"/>
              </a:rPr>
              <a:t>Existiert ein Evaluationskonzept für </a:t>
            </a:r>
            <a:br>
              <a:rPr lang="de-CH" b="1" i="0" u="none" strike="noStrike" dirty="0">
                <a:solidFill>
                  <a:srgbClr val="000000"/>
                </a:solidFill>
                <a:effectLst/>
                <a:latin typeface="Helvetica Neue" panose="02000503000000020004" pitchFamily="2" charset="0"/>
              </a:rPr>
            </a:br>
            <a:r>
              <a:rPr lang="de-CH" b="1" i="0" u="none" strike="noStrike" dirty="0">
                <a:effectLst/>
                <a:latin typeface="Helvetica Neue" panose="02000503000000020004" pitchFamily="2" charset="0"/>
              </a:rPr>
              <a:t>Dein Citizen-Science-Projekt</a:t>
            </a:r>
            <a:r>
              <a:rPr lang="de-CH" b="1" i="0" u="none" strike="noStrike" dirty="0">
                <a:solidFill>
                  <a:srgbClr val="000000"/>
                </a:solidFill>
                <a:effectLst/>
                <a:latin typeface="Helvetica Neue" panose="02000503000000020004" pitchFamily="2" charset="0"/>
              </a:rPr>
              <a:t>?</a:t>
            </a:r>
            <a:endParaRPr lang="de-CH" b="1" dirty="0">
              <a:effectLst/>
            </a:endParaRPr>
          </a:p>
        </p:txBody>
      </p:sp>
      <p:sp>
        <p:nvSpPr>
          <p:cNvPr id="7" name="Abgerundetes Rechteck 4">
            <a:hlinkClick r:id="rId3" action="ppaction://hlinksldjump"/>
            <a:extLst>
              <a:ext uri="{FF2B5EF4-FFF2-40B4-BE49-F238E27FC236}">
                <a16:creationId xmlns:a16="http://schemas.microsoft.com/office/drawing/2014/main" id="{BB38D343-A0E8-4821-A077-3D9BFDFB18E3}"/>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8" name="Abgerundetes Rechteck 5">
            <a:hlinkClick r:id="rId4" action="ppaction://hlinksldjump"/>
            <a:extLst>
              <a:ext uri="{FF2B5EF4-FFF2-40B4-BE49-F238E27FC236}">
                <a16:creationId xmlns:a16="http://schemas.microsoft.com/office/drawing/2014/main" id="{5821A3FF-ECEC-43DF-B84B-8E281CF656B1}"/>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2857739479"/>
      </p:ext>
    </p:extLst>
  </p:cSld>
  <p:clrMapOvr>
    <a:masterClrMapping/>
  </p:clrMapOvr>
  <p:transition spd="slow" advClick="0">
    <p:push dir="u"/>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27A70D3C-4B1F-4017-BAB4-1C32E4E68654}"/>
              </a:ext>
            </a:extLst>
          </p:cNvPr>
          <p:cNvSpPr>
            <a:spLocks noGrp="1"/>
          </p:cNvSpPr>
          <p:nvPr>
            <p:ph idx="10"/>
          </p:nvPr>
        </p:nvSpPr>
        <p:spPr/>
        <p:txBody>
          <a:bodyPr/>
          <a:lstStyle/>
          <a:p>
            <a:r>
              <a:rPr lang="en-US" sz="1200">
                <a:latin typeface="Helvetica Neue" panose="02000503000000020004"/>
              </a:rPr>
              <a:t>1 «10 Schweizer Citizen-Science-</a:t>
            </a:r>
            <a:r>
              <a:rPr lang="en-US" sz="1200" err="1">
                <a:latin typeface="Helvetica Neue" panose="02000503000000020004"/>
              </a:rPr>
              <a:t>Prinzipien</a:t>
            </a:r>
            <a:r>
              <a:rPr lang="en-US" sz="1200">
                <a:latin typeface="Helvetica Neue" panose="02000503000000020004"/>
              </a:rPr>
              <a:t>»: </a:t>
            </a:r>
            <a:r>
              <a:rPr lang="en-US" sz="1200">
                <a:latin typeface="Helvetica Neue" panose="02000503000000020004"/>
                <a:hlinkClick r:id="rId2">
                  <a:extLst>
                    <a:ext uri="{A12FA001-AC4F-418D-AE19-62706E023703}">
                      <ahyp:hlinkClr xmlns:ahyp="http://schemas.microsoft.com/office/drawing/2018/hyperlinkcolor" val="tx"/>
                    </a:ext>
                  </a:extLst>
                </a:hlinkClick>
              </a:rPr>
              <a:t>Prinzip 8 </a:t>
            </a:r>
            <a:r>
              <a:rPr lang="de-CH" sz="1200" i="0" u="none" strike="noStrike">
                <a:effectLst/>
                <a:latin typeface="Helvetica Neue" panose="02000503000000020004"/>
                <a:hlinkClick r:id="rId2">
                  <a:extLst>
                    <a:ext uri="{A12FA001-AC4F-418D-AE19-62706E023703}">
                      <ahyp:hlinkClr xmlns:ahyp="http://schemas.microsoft.com/office/drawing/2018/hyperlinkcolor" val="tx"/>
                    </a:ext>
                  </a:extLst>
                </a:hlinkClick>
              </a:rPr>
              <a:t>«</a:t>
            </a:r>
            <a:r>
              <a:rPr lang="en-US" sz="1200" i="0" u="none" strike="noStrike">
                <a:effectLst/>
                <a:latin typeface="Helvetica Neue" panose="02000503000000020004"/>
                <a:hlinkClick r:id="rId2">
                  <a:extLst>
                    <a:ext uri="{A12FA001-AC4F-418D-AE19-62706E023703}">
                      <ahyp:hlinkClr xmlns:ahyp="http://schemas.microsoft.com/office/drawing/2018/hyperlinkcolor" val="tx"/>
                    </a:ext>
                  </a:extLst>
                </a:hlinkClick>
              </a:rPr>
              <a:t>Evaluation</a:t>
            </a:r>
            <a:r>
              <a:rPr lang="de-CH" sz="1200" i="0" u="none" strike="noStrike">
                <a:effectLst/>
                <a:latin typeface="Helvetica Neue" panose="02000503000000020004"/>
                <a:hlinkClick r:id="rId2">
                  <a:extLst>
                    <a:ext uri="{A12FA001-AC4F-418D-AE19-62706E023703}">
                      <ahyp:hlinkClr xmlns:ahyp="http://schemas.microsoft.com/office/drawing/2018/hyperlinkcolor" val="tx"/>
                    </a:ext>
                  </a:extLst>
                </a:hlinkClick>
              </a:rPr>
              <a:t>»</a:t>
            </a:r>
            <a:endParaRPr lang="en-US" sz="1200">
              <a:latin typeface="Helvetica Neue" panose="02000503000000020004"/>
            </a:endParaRPr>
          </a:p>
        </p:txBody>
      </p:sp>
      <p:sp>
        <p:nvSpPr>
          <p:cNvPr id="10" name="Content Placeholder 9">
            <a:extLst>
              <a:ext uri="{FF2B5EF4-FFF2-40B4-BE49-F238E27FC236}">
                <a16:creationId xmlns:a16="http://schemas.microsoft.com/office/drawing/2014/main" id="{D917C2C8-0E71-4FF1-9B34-B3D295D4FBEC}"/>
              </a:ext>
            </a:extLst>
          </p:cNvPr>
          <p:cNvSpPr>
            <a:spLocks noGrp="1"/>
          </p:cNvSpPr>
          <p:nvPr>
            <p:ph idx="11"/>
          </p:nvPr>
        </p:nvSpPr>
        <p:spPr/>
        <p:txBody>
          <a:bodyPr/>
          <a:lstStyle/>
          <a:p>
            <a:pPr marL="0" indent="0" rtl="0">
              <a:spcAft>
                <a:spcPts val="0"/>
              </a:spcAft>
              <a:buNone/>
            </a:pPr>
            <a:r>
              <a:rPr lang="de-CH" sz="2400" b="1" i="0" u="none" strike="noStrike" dirty="0">
                <a:effectLst/>
                <a:highlight>
                  <a:srgbClr val="BED201"/>
                </a:highlight>
                <a:latin typeface="Helvetica Neue" panose="02000503000000020004"/>
              </a:rPr>
              <a:t>Reflexion:</a:t>
            </a:r>
            <a:r>
              <a:rPr lang="de-CH" sz="2400" b="1" i="0" u="none" strike="noStrike" dirty="0">
                <a:effectLst/>
                <a:latin typeface="Helvetica Neue" panose="02000503000000020004"/>
              </a:rPr>
              <a:t> </a:t>
            </a:r>
            <a: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Welche Bedeutung und Wirkung hat die Evaluation? </a:t>
            </a:r>
          </a:p>
          <a:p>
            <a:pPr marL="0" indent="0" rtl="0">
              <a:spcAft>
                <a:spcPts val="0"/>
              </a:spcAft>
              <a:buNone/>
            </a:pPr>
            <a:r>
              <a:rPr lang="de-CH" sz="2400" b="1" i="0" u="none" strike="noStrike"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Wie werden die Ergebnisse der Evaluation zugänglich und für zukünftige Projekte nutzbar gemacht? </a:t>
            </a:r>
            <a:endParaRPr lang="de-CH" sz="2400" b="1" dirty="0">
              <a:effectLst/>
              <a:latin typeface="Helvetica Neue" panose="02000503000000020004" pitchFamily="2" charset="0"/>
              <a:ea typeface="Helvetica Neue" panose="02000503000000020004" pitchFamily="2" charset="0"/>
              <a:cs typeface="Helvetica Neue" panose="02000503000000020004" pitchFamily="2" charset="0"/>
            </a:endParaRPr>
          </a:p>
          <a:p>
            <a:pPr marL="0" indent="0" rtl="0">
              <a:spcAft>
                <a:spcPts val="0"/>
              </a:spcAft>
              <a:buNone/>
            </a:pPr>
            <a:endParaRPr lang="de-CH" sz="800" dirty="0">
              <a:latin typeface="Helvetica Neue" panose="02000503000000020004" pitchFamily="2" charset="0"/>
            </a:endParaRPr>
          </a:p>
          <a:p>
            <a:pPr marL="0" indent="0" rtl="0">
              <a:spcAft>
                <a:spcPts val="0"/>
              </a:spcAft>
              <a:buNone/>
            </a:pPr>
            <a:endParaRPr lang="de-CH" sz="1600" b="1" dirty="0">
              <a:solidFill>
                <a:srgbClr val="BED201"/>
              </a:solidFill>
              <a:latin typeface="Helvetica Neue" panose="02000503000000020004" pitchFamily="2" charset="0"/>
            </a:endParaRPr>
          </a:p>
          <a:p>
            <a:pPr marL="0" indent="0" rtl="0">
              <a:spcAft>
                <a:spcPts val="0"/>
              </a:spcAft>
              <a:buNone/>
            </a:pPr>
            <a:r>
              <a:rPr lang="de-CH" sz="1600" b="1" dirty="0">
                <a:solidFill>
                  <a:srgbClr val="BED201"/>
                </a:solidFill>
                <a:latin typeface="Helvetica Neue" panose="02000503000000020004" pitchFamily="2" charset="0"/>
              </a:rPr>
              <a:t>Nimm Dir etwas Zeit / Tausche Dich mit anderen aus/ Überprüfe Deinen Projektplan und ergänze ihn wenn nötig</a:t>
            </a:r>
            <a:endParaRPr lang="de-CH" sz="1600" b="1" dirty="0">
              <a:solidFill>
                <a:srgbClr val="BED201"/>
              </a:solidFill>
              <a:effectLst/>
            </a:endParaRPr>
          </a:p>
        </p:txBody>
      </p:sp>
      <p:sp>
        <p:nvSpPr>
          <p:cNvPr id="11" name="Text Placeholder 10">
            <a:extLst>
              <a:ext uri="{FF2B5EF4-FFF2-40B4-BE49-F238E27FC236}">
                <a16:creationId xmlns:a16="http://schemas.microsoft.com/office/drawing/2014/main" id="{FDFC78F6-6627-4E41-BC4D-3FC3914DDAC1}"/>
              </a:ext>
            </a:extLst>
          </p:cNvPr>
          <p:cNvSpPr>
            <a:spLocks noGrp="1"/>
          </p:cNvSpPr>
          <p:nvPr>
            <p:ph type="body" sz="quarter" idx="12"/>
          </p:nvPr>
        </p:nvSpPr>
        <p:spPr/>
        <p:txBody>
          <a:bodyPr/>
          <a:lstStyle/>
          <a:p>
            <a:r>
              <a:rPr lang="de-CH" sz="1600">
                <a:latin typeface="Helvetica Neue" panose="02000503000000020004"/>
              </a:rPr>
              <a:t>«Die Ergebnisse der Evaluation werden zur Verbesserung künftiger Projekte genutzt und, sofern möglich, den interessierten Parteien zur Verfügung gestellt. Die Evaluation kann sowohl intern im Projektteam als auch mit Hilfe externer Expert:innen durchgeführt werden. Die Form der Evaluation reicht von einer gemeinsamen Nachbesprechung bis zu einer ausführlichen Umfrage, je nach Kapazität und finanziellen Ressourcen des Projekts.»</a:t>
            </a:r>
            <a:r>
              <a:rPr lang="de-CH" sz="1600" baseline="30000">
                <a:latin typeface="Helvetica Neue" panose="02000503000000020004"/>
              </a:rPr>
              <a:t>1</a:t>
            </a:r>
          </a:p>
          <a:p>
            <a:endParaRPr lang="en-CH"/>
          </a:p>
        </p:txBody>
      </p:sp>
      <p:sp>
        <p:nvSpPr>
          <p:cNvPr id="17" name="Text Placeholder 16">
            <a:extLst>
              <a:ext uri="{FF2B5EF4-FFF2-40B4-BE49-F238E27FC236}">
                <a16:creationId xmlns:a16="http://schemas.microsoft.com/office/drawing/2014/main" id="{54EDA66B-A225-44D8-A722-E03D811F06FB}"/>
              </a:ext>
            </a:extLst>
          </p:cNvPr>
          <p:cNvSpPr>
            <a:spLocks noGrp="1"/>
          </p:cNvSpPr>
          <p:nvPr>
            <p:ph type="body" sz="quarter" idx="13"/>
          </p:nvPr>
        </p:nvSpPr>
        <p:spPr>
          <a:xfrm>
            <a:off x="1529255" y="4733456"/>
            <a:ext cx="10443393" cy="1607056"/>
          </a:xfrm>
        </p:spPr>
        <p:txBody>
          <a:bodyPr/>
          <a:lstStyle/>
          <a:p>
            <a:r>
              <a:rPr lang="de-CH" sz="1600" b="1" dirty="0">
                <a:solidFill>
                  <a:srgbClr val="80CECE"/>
                </a:solidFill>
                <a:highlight>
                  <a:srgbClr val="000000"/>
                </a:highlight>
                <a:latin typeface="Helvetica Neue" panose="02000503000000020004"/>
              </a:rPr>
              <a:t>Hinweis:</a:t>
            </a:r>
            <a:r>
              <a:rPr lang="de-CH" sz="1600" dirty="0">
                <a:solidFill>
                  <a:srgbClr val="000000"/>
                </a:solidFill>
                <a:latin typeface="Helvetica Neue" panose="02000503000000020004" pitchFamily="2" charset="0"/>
              </a:rPr>
              <a:t> </a:t>
            </a:r>
            <a:r>
              <a:rPr lang="de-CH"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Gemäss der Schweizer Citizen-Science-Prinzipien existieren die folgenden zusammenhängenden Evaluationskriterien: wissenschaftliche Ergebnisse, Datenqualität, </a:t>
            </a:r>
            <a:r>
              <a:rPr lang="de-DE"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Erfahrungen der Teilnehmenden, Diversität, Intensität und Qualität der Zusammenarbeit sowie gesellschaftliche oder politische Auswirkungen.</a:t>
            </a:r>
            <a:r>
              <a:rPr lang="de-CH" sz="1600" baseline="30000" dirty="0">
                <a:latin typeface="Helvetica Neue" panose="02000503000000020004"/>
              </a:rPr>
              <a:t>1</a:t>
            </a:r>
          </a:p>
          <a:p>
            <a:r>
              <a:rPr lang="de-CH" sz="1600" b="0" dirty="0">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rPr>
              <a:t>Die Evaluation von Citizen-Science-Projekten leistet einen wichtigen Beitrag dazu, Citizen Science als wissenschaftliche Methode zu stärken und Mehrwerte und Herausforderungen der Methode sichtbar zu machen. Dies trägt wesentlich zur Stärkung der Citizen Science Community bei!</a:t>
            </a:r>
          </a:p>
          <a:p>
            <a:endParaRPr lang="de-CH"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rId3" action="ppaction://hlinksldjump"/>
            <a:extLst>
              <a:ext uri="{FF2B5EF4-FFF2-40B4-BE49-F238E27FC236}">
                <a16:creationId xmlns:a16="http://schemas.microsoft.com/office/drawing/2014/main" id="{52514695-B5A8-DEB7-B7A5-9F8C952394F3}"/>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4" action="ppaction://hlinksldjump"/>
            <a:extLst>
              <a:ext uri="{FF2B5EF4-FFF2-40B4-BE49-F238E27FC236}">
                <a16:creationId xmlns:a16="http://schemas.microsoft.com/office/drawing/2014/main" id="{B09E4ADB-C47B-94B5-9ADA-1084FD2C8930}"/>
              </a:ext>
            </a:extLst>
          </p:cNvPr>
          <p:cNvSpPr/>
          <p:nvPr/>
        </p:nvSpPr>
        <p:spPr>
          <a:xfrm>
            <a:off x="8861538"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4" name="Graphic 3">
            <a:extLst>
              <a:ext uri="{FF2B5EF4-FFF2-40B4-BE49-F238E27FC236}">
                <a16:creationId xmlns:a16="http://schemas.microsoft.com/office/drawing/2014/main" id="{307A07C3-F3FA-41C0-811A-DF682C27658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649374481"/>
      </p:ext>
    </p:extLst>
  </p:cSld>
  <p:clrMapOvr>
    <a:masterClrMapping/>
  </p:clrMapOvr>
  <p:transition spd="slow" advClick="0">
    <p:push dir="u"/>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1">
            <a:hlinkClick r:id="rId2" action="ppaction://hlinksldjump"/>
            <a:extLst>
              <a:ext uri="{FF2B5EF4-FFF2-40B4-BE49-F238E27FC236}">
                <a16:creationId xmlns:a16="http://schemas.microsoft.com/office/drawing/2014/main" id="{BFECB134-5717-7CAF-0465-761DF14A1CDC}"/>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0" name="Abgerundetes Rechteck 6">
            <a:hlinkClick r:id="rId3" action="ppaction://hlinksldjump"/>
            <a:extLst>
              <a:ext uri="{FF2B5EF4-FFF2-40B4-BE49-F238E27FC236}">
                <a16:creationId xmlns:a16="http://schemas.microsoft.com/office/drawing/2014/main" id="{F9E654A7-DFC0-4F11-AB06-D4D7E8EB13FF}"/>
              </a:ext>
            </a:extLst>
          </p:cNvPr>
          <p:cNvSpPr/>
          <p:nvPr/>
        </p:nvSpPr>
        <p:spPr>
          <a:xfrm>
            <a:off x="8861538"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Content Placeholder 2">
            <a:extLst>
              <a:ext uri="{FF2B5EF4-FFF2-40B4-BE49-F238E27FC236}">
                <a16:creationId xmlns:a16="http://schemas.microsoft.com/office/drawing/2014/main" id="{E82CF4E6-2166-48DA-B57B-35D3F9820915}"/>
              </a:ext>
            </a:extLst>
          </p:cNvPr>
          <p:cNvSpPr>
            <a:spLocks noGrp="1"/>
          </p:cNvSpPr>
          <p:nvPr>
            <p:ph idx="1"/>
          </p:nvPr>
        </p:nvSpPr>
        <p:spPr/>
        <p:txBody>
          <a:bodyPr>
            <a:noAutofit/>
          </a:bodyPr>
          <a:lstStyle/>
          <a:p>
            <a:pPr marL="0" indent="0" rtl="0">
              <a:spcAft>
                <a:spcPts val="0"/>
              </a:spcAft>
              <a:buNone/>
            </a:pPr>
            <a:r>
              <a:rPr lang="de-CH" sz="2400" i="0" u="none" strike="noStrike" dirty="0">
                <a:solidFill>
                  <a:srgbClr val="80CECE"/>
                </a:solidFill>
                <a:effectLst/>
                <a:highlight>
                  <a:srgbClr val="000000"/>
                </a:highlight>
                <a:latin typeface="Helvetica Neue" panose="02000503000000020004"/>
              </a:rPr>
              <a:t>Hinweis:</a:t>
            </a:r>
            <a:r>
              <a:rPr lang="de-CH" sz="2400" i="0" u="none" strike="noStrike" dirty="0">
                <a:solidFill>
                  <a:srgbClr val="000000"/>
                </a:solidFill>
                <a:effectLst/>
                <a:latin typeface="Helvetica Neue" panose="02000503000000020004"/>
              </a:rPr>
              <a:t> Auch zu einem späteren Projektzeitpunkt lohnt es sich, über Möglichkeiten der Evaluation nachzudenken</a:t>
            </a:r>
            <a:r>
              <a:rPr lang="de-CH" sz="2400" dirty="0">
                <a:solidFill>
                  <a:srgbClr val="000000"/>
                </a:solidFill>
                <a:latin typeface="Helvetica Neue" panose="02000503000000020004"/>
              </a:rPr>
              <a:t>:</a:t>
            </a:r>
          </a:p>
          <a:p>
            <a:pPr marL="0" indent="0" rtl="0">
              <a:spcAft>
                <a:spcPts val="0"/>
              </a:spcAft>
              <a:buNone/>
            </a:pPr>
            <a:r>
              <a:rPr lang="de-CH" sz="2400" i="0" u="none" strike="noStrike" dirty="0">
                <a:solidFill>
                  <a:srgbClr val="000000"/>
                </a:solidFill>
                <a:effectLst/>
                <a:latin typeface="Helvetica Neue" panose="02000503000000020004"/>
              </a:rPr>
              <a:t>«Der Evaluierungsprozess beinhaltet typischerweise Schritte wie die Festlegung der Zielebene(</a:t>
            </a:r>
            <a:r>
              <a:rPr lang="de-CH" sz="2400" i="0" u="none" strike="noStrike" dirty="0" err="1">
                <a:solidFill>
                  <a:srgbClr val="000000"/>
                </a:solidFill>
                <a:effectLst/>
                <a:latin typeface="Helvetica Neue" panose="02000503000000020004"/>
              </a:rPr>
              <a:t>n</a:t>
            </a:r>
            <a:r>
              <a:rPr lang="de-CH" sz="2400" i="0" u="none" strike="noStrike" dirty="0">
                <a:solidFill>
                  <a:srgbClr val="000000"/>
                </a:solidFill>
                <a:effectLst/>
                <a:latin typeface="Helvetica Neue" panose="02000503000000020004"/>
              </a:rPr>
              <a:t>), Planung, Umsetzung, Analyse der Ergebnisse und Anwendung der Erkenntnisse. Es ist ratsam, eine vor Projektbeginn festgelegte Evaluierung anhand klar definierter Kriterien durchzuführen. Aber auch zu Projektende hin kann die Erstellung von Evaluationskriterien und die Durchführung der Evaluation noch sinnvoll sein.»</a:t>
            </a:r>
            <a:r>
              <a:rPr lang="de-CH" sz="2400" i="0" u="none" strike="noStrike" baseline="30000" dirty="0">
                <a:solidFill>
                  <a:srgbClr val="000000"/>
                </a:solidFill>
                <a:effectLst/>
                <a:latin typeface="Helvetica Neue" panose="02000503000000020004"/>
              </a:rPr>
              <a:t>2</a:t>
            </a:r>
            <a:endParaRPr lang="de-CH" sz="2400" dirty="0">
              <a:solidFill>
                <a:srgbClr val="000000"/>
              </a:solidFill>
              <a:latin typeface="Helvetica Neue" panose="02000503000000020004"/>
              <a:ea typeface="Helvetica Neue" panose="02000503000000020004" pitchFamily="2" charset="0"/>
              <a:cs typeface="Helvetica Neue" panose="02000503000000020004" pitchFamily="2" charset="0"/>
            </a:endParaRPr>
          </a:p>
        </p:txBody>
      </p:sp>
      <p:sp>
        <p:nvSpPr>
          <p:cNvPr id="4" name="Content Placeholder 3">
            <a:extLst>
              <a:ext uri="{FF2B5EF4-FFF2-40B4-BE49-F238E27FC236}">
                <a16:creationId xmlns:a16="http://schemas.microsoft.com/office/drawing/2014/main" id="{B9EFBF3C-752C-439F-81DE-D671C4FB9DA5}"/>
              </a:ext>
            </a:extLst>
          </p:cNvPr>
          <p:cNvSpPr>
            <a:spLocks noGrp="1"/>
          </p:cNvSpPr>
          <p:nvPr>
            <p:ph idx="10"/>
          </p:nvPr>
        </p:nvSpPr>
        <p:spPr>
          <a:xfrm>
            <a:off x="406400" y="6215949"/>
            <a:ext cx="8455637" cy="501224"/>
          </a:xfrm>
        </p:spPr>
        <p:txBody>
          <a:bodyPr>
            <a:noAutofit/>
          </a:bodyPr>
          <a:lstStyle/>
          <a:p>
            <a:r>
              <a:rPr lang="en-US" sz="1200" dirty="0">
                <a:latin typeface="Helvetica Neue" panose="02000503000000020004"/>
              </a:rPr>
              <a:t>1 «10 Schweizer Citizen-Science-</a:t>
            </a:r>
            <a:r>
              <a:rPr lang="en-US" sz="1200" dirty="0" err="1">
                <a:latin typeface="Helvetica Neue" panose="02000503000000020004"/>
              </a:rPr>
              <a:t>Prinzipien</a:t>
            </a:r>
            <a:r>
              <a:rPr lang="en-US" sz="1200" dirty="0">
                <a:latin typeface="Helvetica Neue" panose="02000503000000020004"/>
              </a:rPr>
              <a:t>»: </a:t>
            </a:r>
            <a:r>
              <a:rPr lang="en-US" sz="1200" dirty="0">
                <a:latin typeface="Helvetica Neue" panose="02000503000000020004"/>
                <a:hlinkClick r:id="rId4">
                  <a:extLst>
                    <a:ext uri="{A12FA001-AC4F-418D-AE19-62706E023703}">
                      <ahyp:hlinkClr xmlns:ahyp="http://schemas.microsoft.com/office/drawing/2018/hyperlinkcolor" val="tx"/>
                    </a:ext>
                  </a:extLst>
                </a:hlinkClick>
              </a:rPr>
              <a:t>Prinzip 8 </a:t>
            </a:r>
            <a:r>
              <a:rPr lang="de-CH" sz="1200" i="0" u="none" strike="noStrike" dirty="0">
                <a:effectLst/>
                <a:latin typeface="Helvetica Neue" panose="02000503000000020004"/>
                <a:hlinkClick r:id="rId4">
                  <a:extLst>
                    <a:ext uri="{A12FA001-AC4F-418D-AE19-62706E023703}">
                      <ahyp:hlinkClr xmlns:ahyp="http://schemas.microsoft.com/office/drawing/2018/hyperlinkcolor" val="tx"/>
                    </a:ext>
                  </a:extLst>
                </a:hlinkClick>
              </a:rPr>
              <a:t>«</a:t>
            </a:r>
            <a:r>
              <a:rPr lang="en-US" sz="1200" i="0" u="none" strike="noStrike" dirty="0">
                <a:effectLst/>
                <a:latin typeface="Helvetica Neue" panose="02000503000000020004"/>
                <a:hlinkClick r:id="rId4">
                  <a:extLst>
                    <a:ext uri="{A12FA001-AC4F-418D-AE19-62706E023703}">
                      <ahyp:hlinkClr xmlns:ahyp="http://schemas.microsoft.com/office/drawing/2018/hyperlinkcolor" val="tx"/>
                    </a:ext>
                  </a:extLst>
                </a:hlinkClick>
              </a:rPr>
              <a:t>Evaluation</a:t>
            </a:r>
            <a:r>
              <a:rPr lang="de-CH" sz="1200" i="0" u="none" strike="noStrike" dirty="0">
                <a:effectLst/>
                <a:latin typeface="Helvetica Neue" panose="02000503000000020004"/>
                <a:hlinkClick r:id="rId4">
                  <a:extLst>
                    <a:ext uri="{A12FA001-AC4F-418D-AE19-62706E023703}">
                      <ahyp:hlinkClr xmlns:ahyp="http://schemas.microsoft.com/office/drawing/2018/hyperlinkcolor" val="tx"/>
                    </a:ext>
                  </a:extLst>
                </a:hlinkClick>
              </a:rPr>
              <a:t>»</a:t>
            </a:r>
            <a:br>
              <a:rPr lang="de-CH" dirty="0"/>
            </a:br>
            <a:r>
              <a:rPr lang="de-CH" sz="1200" dirty="0">
                <a:latin typeface="Helvetica Neue" panose="02000503000000020004"/>
              </a:rPr>
              <a:t>2 </a:t>
            </a:r>
            <a:r>
              <a:rPr lang="de-CH" sz="1200" dirty="0" err="1">
                <a:latin typeface="Helvetica Neue" panose="02000503000000020004"/>
              </a:rPr>
              <a:t>mit:forschen</a:t>
            </a:r>
            <a:r>
              <a:rPr lang="de-CH" sz="1200" dirty="0">
                <a:latin typeface="Helvetica Neue" panose="02000503000000020004"/>
              </a:rPr>
              <a:t>!: </a:t>
            </a:r>
            <a:r>
              <a:rPr lang="de-CH" sz="1200" dirty="0">
                <a:latin typeface="Helvetica Neue" panose="02000503000000020004"/>
                <a:hlinkClick r:id="rId5">
                  <a:extLst>
                    <a:ext uri="{A12FA001-AC4F-418D-AE19-62706E023703}">
                      <ahyp:hlinkClr xmlns:ahyp="http://schemas.microsoft.com/office/drawing/2018/hyperlinkcolor" val="tx"/>
                    </a:ext>
                  </a:extLst>
                </a:hlinkClick>
              </a:rPr>
              <a:t>Evaluierung von Citizen-Science-Projekten</a:t>
            </a:r>
            <a:endParaRPr lang="en-US" sz="1200" dirty="0">
              <a:latin typeface="Helvetica Neue" panose="02000503000000020004"/>
            </a:endParaRPr>
          </a:p>
        </p:txBody>
      </p:sp>
      <p:sp>
        <p:nvSpPr>
          <p:cNvPr id="8" name="Text Placeholder 7">
            <a:extLst>
              <a:ext uri="{FF2B5EF4-FFF2-40B4-BE49-F238E27FC236}">
                <a16:creationId xmlns:a16="http://schemas.microsoft.com/office/drawing/2014/main" id="{28B4C4DD-4A73-409D-9406-DE9367AFCA0F}"/>
              </a:ext>
            </a:extLst>
          </p:cNvPr>
          <p:cNvSpPr>
            <a:spLocks noGrp="1"/>
          </p:cNvSpPr>
          <p:nvPr>
            <p:ph type="body" sz="quarter" idx="11"/>
          </p:nvPr>
        </p:nvSpPr>
        <p:spPr/>
        <p:txBody>
          <a:bodyPr/>
          <a:lstStyle/>
          <a:p>
            <a:r>
              <a:rPr lang="de-CH" sz="1600">
                <a:latin typeface="Helvetica Neue" panose="02000503000000020004"/>
              </a:rPr>
              <a:t>«</a:t>
            </a:r>
            <a:r>
              <a:rPr lang="de-DE" sz="1600">
                <a:latin typeface="Helvetica Neue" panose="02000503000000020004"/>
              </a:rPr>
              <a:t>Die Evaluation kann sowohl intern im Projektteam als auch mit Hilfe externer Expert:innen durchgeführt werden. Die Form der Evaluation reicht von einer gemeinsamen Nachbesprechung bis zu einer ausführlichen Umfrage, je nach Kapazität und finanziellen Ressourcen des Projekts</a:t>
            </a:r>
            <a:r>
              <a:rPr lang="de-CH" sz="1600">
                <a:latin typeface="Helvetica Neue" panose="02000503000000020004"/>
              </a:rPr>
              <a:t>.»</a:t>
            </a:r>
            <a:r>
              <a:rPr lang="de-CH" sz="1600" baseline="30000">
                <a:latin typeface="Helvetica Neue" panose="02000503000000020004"/>
              </a:rPr>
              <a:t>1</a:t>
            </a:r>
          </a:p>
        </p:txBody>
      </p:sp>
      <p:pic>
        <p:nvPicPr>
          <p:cNvPr id="11" name="Graphic 10">
            <a:extLst>
              <a:ext uri="{FF2B5EF4-FFF2-40B4-BE49-F238E27FC236}">
                <a16:creationId xmlns:a16="http://schemas.microsoft.com/office/drawing/2014/main" id="{D075622D-382A-4C5D-BC8E-0F7445C4898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1133335357"/>
      </p:ext>
    </p:extLst>
  </p:cSld>
  <p:clrMapOvr>
    <a:masterClrMapping/>
  </p:clrMapOvr>
  <p:transition spd="slow" advClick="0">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s Rechteck 4">
            <a:hlinkClick r:id="" action="ppaction://hlinkshowjump?jump=nextslide"/>
            <a:extLst>
              <a:ext uri="{FF2B5EF4-FFF2-40B4-BE49-F238E27FC236}">
                <a16:creationId xmlns:a16="http://schemas.microsoft.com/office/drawing/2014/main" id="{B8CD3DC9-368F-1A47-CB7C-F44C2866A0AE}"/>
              </a:ext>
            </a:extLst>
          </p:cNvPr>
          <p:cNvSpPr/>
          <p:nvPr/>
        </p:nvSpPr>
        <p:spPr>
          <a:xfrm>
            <a:off x="10590534" y="6215814"/>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WEITER</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2" action="ppaction://hlinksldjump"/>
            <a:extLst>
              <a:ext uri="{FF2B5EF4-FFF2-40B4-BE49-F238E27FC236}">
                <a16:creationId xmlns:a16="http://schemas.microsoft.com/office/drawing/2014/main" id="{27567B97-EAE7-0A3C-260F-7D887F9EF215}"/>
              </a:ext>
            </a:extLst>
          </p:cNvPr>
          <p:cNvSpPr/>
          <p:nvPr/>
        </p:nvSpPr>
        <p:spPr>
          <a:xfrm>
            <a:off x="8861485" y="6215814"/>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ZURÜCK</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9" name="Content Placeholder 8">
            <a:extLst>
              <a:ext uri="{FF2B5EF4-FFF2-40B4-BE49-F238E27FC236}">
                <a16:creationId xmlns:a16="http://schemas.microsoft.com/office/drawing/2014/main" id="{E67FB890-98FF-4C66-9467-47068F1AA550}"/>
              </a:ext>
            </a:extLst>
          </p:cNvPr>
          <p:cNvSpPr>
            <a:spLocks noGrp="1"/>
          </p:cNvSpPr>
          <p:nvPr>
            <p:ph idx="1"/>
          </p:nvPr>
        </p:nvSpPr>
        <p:spPr/>
        <p:txBody>
          <a:bodyPr>
            <a:normAutofit/>
          </a:bodyPr>
          <a:lstStyle/>
          <a:p>
            <a:pPr marL="0" indent="0" rtl="0">
              <a:spcAft>
                <a:spcPts val="0"/>
              </a:spcAft>
              <a:buNone/>
            </a:pPr>
            <a:r>
              <a:rPr lang="de-CH" sz="2400" b="1" i="0" u="none" strike="noStrike" dirty="0">
                <a:effectLst/>
                <a:highlight>
                  <a:srgbClr val="BED201"/>
                </a:highlight>
                <a:latin typeface="Helvetica Neue" panose="02000503000000020004" pitchFamily="2" charset="0"/>
              </a:rPr>
              <a:t>Reflexion:</a:t>
            </a:r>
            <a:r>
              <a:rPr lang="de-CH" sz="2400" b="1" i="0" u="none" strike="noStrike" dirty="0">
                <a:effectLst/>
                <a:latin typeface="Helvetica Neue" panose="02000503000000020004" pitchFamily="2" charset="0"/>
              </a:rPr>
              <a:t> Welche Voraussetzungen müssen erfüllt sein, </a:t>
            </a:r>
            <a:br>
              <a:rPr lang="de-CH" sz="2400" b="1" i="0" u="none" strike="noStrike" dirty="0">
                <a:effectLst/>
                <a:latin typeface="Helvetica Neue" panose="02000503000000020004" pitchFamily="2" charset="0"/>
              </a:rPr>
            </a:br>
            <a:r>
              <a:rPr lang="de-CH" sz="2400" b="1" i="0" u="none" strike="noStrike" dirty="0">
                <a:effectLst/>
                <a:latin typeface="Helvetica Neue" panose="02000503000000020004" pitchFamily="2" charset="0"/>
              </a:rPr>
              <a:t>damit Personen am Projekt mitwirken können (z.B. hinsichtlich Mobilität, Zeit, finanziellen Ressourcen, Sprache, Wissen um das Projekt)? </a:t>
            </a:r>
          </a:p>
          <a:p>
            <a:pPr marL="0" indent="0" rtl="0">
              <a:spcAft>
                <a:spcPts val="0"/>
              </a:spcAft>
              <a:buNone/>
            </a:pPr>
            <a:r>
              <a:rPr lang="de-CH" sz="2400" b="1" i="0" u="none" strike="noStrike" dirty="0">
                <a:effectLst/>
                <a:latin typeface="Helvetica Neue" panose="02000503000000020004" pitchFamily="2" charset="0"/>
              </a:rPr>
              <a:t>Wird jemand von der Teilnahme direkt oder indirekt ausgeschlossen? Und wie kann dem eventuell </a:t>
            </a:r>
            <a:br>
              <a:rPr lang="de-CH" sz="2400" b="1" i="0" u="none" strike="noStrike" dirty="0">
                <a:effectLst/>
                <a:latin typeface="Helvetica Neue" panose="02000503000000020004" pitchFamily="2" charset="0"/>
              </a:rPr>
            </a:br>
            <a:r>
              <a:rPr lang="de-CH" sz="2400" b="1" i="0" u="none" strike="noStrike" dirty="0">
                <a:effectLst/>
                <a:latin typeface="Helvetica Neue" panose="02000503000000020004" pitchFamily="2" charset="0"/>
              </a:rPr>
              <a:t>entgegengewirkt werden?</a:t>
            </a:r>
          </a:p>
          <a:p>
            <a:pPr marL="0" indent="0" rtl="0">
              <a:spcAft>
                <a:spcPts val="0"/>
              </a:spcAft>
              <a:buNone/>
            </a:pPr>
            <a:endParaRPr lang="de-CH" sz="1600" b="1" dirty="0">
              <a:solidFill>
                <a:srgbClr val="BED201"/>
              </a:solidFill>
              <a:latin typeface="Helvetica Neue" panose="02000503000000020004" pitchFamily="2" charset="0"/>
            </a:endParaRPr>
          </a:p>
          <a:p>
            <a:pPr marL="0" indent="0" rtl="0">
              <a:spcAft>
                <a:spcPts val="0"/>
              </a:spcAft>
              <a:buNone/>
            </a:pPr>
            <a:r>
              <a:rPr lang="de-CH" sz="1600" b="1" dirty="0">
                <a:solidFill>
                  <a:srgbClr val="BED201"/>
                </a:solidFill>
                <a:latin typeface="Helvetica Neue" panose="02000503000000020004" pitchFamily="2" charset="0"/>
              </a:rPr>
              <a:t>Nimm Dir etwas Zeit / Mach Dir Notizen / Tausche Dich mit anderen dazu aus</a:t>
            </a:r>
            <a:endParaRPr lang="de-CH" sz="1600" b="1" dirty="0">
              <a:solidFill>
                <a:srgbClr val="BED201"/>
              </a:solidFill>
              <a:effectLst/>
            </a:endParaRPr>
          </a:p>
        </p:txBody>
      </p:sp>
      <p:sp>
        <p:nvSpPr>
          <p:cNvPr id="12" name="Text Placeholder 11">
            <a:extLst>
              <a:ext uri="{FF2B5EF4-FFF2-40B4-BE49-F238E27FC236}">
                <a16:creationId xmlns:a16="http://schemas.microsoft.com/office/drawing/2014/main" id="{C2BE0FBE-4582-46F6-91C6-863B0C22514C}"/>
              </a:ext>
            </a:extLst>
          </p:cNvPr>
          <p:cNvSpPr>
            <a:spLocks noGrp="1"/>
          </p:cNvSpPr>
          <p:nvPr>
            <p:ph type="body" sz="quarter" idx="11"/>
          </p:nvPr>
        </p:nvSpPr>
        <p:spPr/>
        <p:txBody>
          <a:bodyPr/>
          <a:lstStyle/>
          <a:p>
            <a:r>
              <a:rPr lang="de-CH" sz="1600" b="1" dirty="0">
                <a:solidFill>
                  <a:srgbClr val="80CECE"/>
                </a:solidFill>
                <a:highlight>
                  <a:srgbClr val="000000"/>
                </a:highlight>
                <a:latin typeface="Helvetica Neue" panose="02000503000000020004" pitchFamily="2" charset="0"/>
              </a:rPr>
              <a:t>Hinweis 1:</a:t>
            </a:r>
            <a:r>
              <a:rPr lang="de-CH" sz="1600" b="1" dirty="0">
                <a:highlight>
                  <a:srgbClr val="80CECE"/>
                </a:highlight>
                <a:latin typeface="Helvetica Neue" panose="02000503000000020004" pitchFamily="2" charset="0"/>
              </a:rPr>
              <a:t> </a:t>
            </a:r>
            <a:r>
              <a:rPr lang="de-CH" sz="1600" i="0" u="none" strike="noStrike" dirty="0">
                <a:effectLst/>
                <a:latin typeface="Helvetica Neue" panose="02000503000000020004" pitchFamily="2" charset="0"/>
              </a:rPr>
              <a:t>In Citizen-Science-Vorhaben wirken sowohl Forschende aus der Bevölkerung als auch hauptamtlich Forschende mit, d.h. Wissenschaftler:innen von Universitäten oder forschungsnahen Einrichtungen wie Museen, Archiven, Bibliotheken, NGOs etc. Aus dieser Zusammenarbeit ergibt sich der Mehrwert von Citizen-Science-Projekten.</a:t>
            </a:r>
          </a:p>
        </p:txBody>
      </p:sp>
      <p:sp>
        <p:nvSpPr>
          <p:cNvPr id="13" name="Text Placeholder 12">
            <a:extLst>
              <a:ext uri="{FF2B5EF4-FFF2-40B4-BE49-F238E27FC236}">
                <a16:creationId xmlns:a16="http://schemas.microsoft.com/office/drawing/2014/main" id="{1060E887-9033-417F-BA6E-181FBA1D8FFE}"/>
              </a:ext>
            </a:extLst>
          </p:cNvPr>
          <p:cNvSpPr>
            <a:spLocks noGrp="1"/>
          </p:cNvSpPr>
          <p:nvPr>
            <p:ph type="body" sz="quarter" idx="13"/>
          </p:nvPr>
        </p:nvSpPr>
        <p:spPr/>
        <p:txBody>
          <a:bodyPr>
            <a:noAutofit/>
          </a:bodyPr>
          <a:lstStyle/>
          <a:p>
            <a:r>
              <a:rPr lang="de-CH" sz="1600" b="1" i="0" u="none" strike="noStrike" dirty="0">
                <a:solidFill>
                  <a:srgbClr val="80CECE"/>
                </a:solidFill>
                <a:effectLst/>
                <a:highlight>
                  <a:srgbClr val="000000"/>
                </a:highlight>
                <a:latin typeface="Helvetica Neue" panose="02000503000000020004" pitchFamily="2" charset="0"/>
              </a:rPr>
              <a:t>Hinweis 2:</a:t>
            </a:r>
            <a:r>
              <a:rPr lang="de-CH" sz="1600" b="1" i="0" u="none" strike="noStrike" dirty="0">
                <a:solidFill>
                  <a:srgbClr val="80CECE"/>
                </a:solidFill>
                <a:effectLst/>
                <a:latin typeface="Helvetica Neue" panose="02000503000000020004" pitchFamily="2" charset="0"/>
              </a:rPr>
              <a:t> </a:t>
            </a:r>
            <a:r>
              <a:rPr lang="de-CH" sz="1600" i="0" u="none" strike="noStrike" dirty="0">
                <a:effectLst/>
                <a:latin typeface="Helvetica Neue" panose="02000503000000020004" pitchFamily="2" charset="0"/>
              </a:rPr>
              <a:t>Projekte, in denen Bürger:innen lediglich Proband:innen sind und nicht aktiv zur Forschung beitragen können, zählen nicht zu Citizen Science. Gleiches gilt für Umfragen und ähnliche Formen der Datenerhebung, bei denen Bürger:innen mit persönlichen Informationen zu ihrem Verhalten, Einstellungen, etc. Objekt der Forschung sind – also nicht forschen sondern beforscht werden.</a:t>
            </a:r>
            <a:endParaRPr lang="en-CH">
              <a:solidFill>
                <a:srgbClr val="FF0000"/>
              </a:solidFill>
            </a:endParaRPr>
          </a:p>
        </p:txBody>
      </p:sp>
      <p:pic>
        <p:nvPicPr>
          <p:cNvPr id="11" name="Graphic 10">
            <a:extLst>
              <a:ext uri="{FF2B5EF4-FFF2-40B4-BE49-F238E27FC236}">
                <a16:creationId xmlns:a16="http://schemas.microsoft.com/office/drawing/2014/main" id="{5E4D6755-B217-4C26-BAB8-2695BB77E3A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2656761710"/>
      </p:ext>
    </p:extLst>
  </p:cSld>
  <p:clrMapOvr>
    <a:masterClrMapping/>
  </p:clrMapOvr>
  <p:transition spd="slow" advClick="0">
    <p:push dir="u"/>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1">
            <a:hlinkClick r:id="rId2" action="ppaction://hlinksldjump"/>
            <a:extLst>
              <a:ext uri="{FF2B5EF4-FFF2-40B4-BE49-F238E27FC236}">
                <a16:creationId xmlns:a16="http://schemas.microsoft.com/office/drawing/2014/main" id="{BFECB134-5717-7CAF-0465-761DF14A1CDC}"/>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0" name="Abgerundetes Rechteck 6">
            <a:hlinkClick r:id="rId3" action="ppaction://hlinksldjump"/>
            <a:extLst>
              <a:ext uri="{FF2B5EF4-FFF2-40B4-BE49-F238E27FC236}">
                <a16:creationId xmlns:a16="http://schemas.microsoft.com/office/drawing/2014/main" id="{F9E654A7-DFC0-4F11-AB06-D4D7E8EB13FF}"/>
              </a:ext>
            </a:extLst>
          </p:cNvPr>
          <p:cNvSpPr/>
          <p:nvPr/>
        </p:nvSpPr>
        <p:spPr>
          <a:xfrm>
            <a:off x="8861538"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Content Placeholder 2">
            <a:extLst>
              <a:ext uri="{FF2B5EF4-FFF2-40B4-BE49-F238E27FC236}">
                <a16:creationId xmlns:a16="http://schemas.microsoft.com/office/drawing/2014/main" id="{E82CF4E6-2166-48DA-B57B-35D3F9820915}"/>
              </a:ext>
            </a:extLst>
          </p:cNvPr>
          <p:cNvSpPr>
            <a:spLocks noGrp="1"/>
          </p:cNvSpPr>
          <p:nvPr>
            <p:ph idx="1"/>
          </p:nvPr>
        </p:nvSpPr>
        <p:spPr/>
        <p:txBody>
          <a:bodyPr>
            <a:noAutofit/>
          </a:bodyPr>
          <a:lstStyle/>
          <a:p>
            <a:r>
              <a:rPr lang="de-CH" sz="2400">
                <a:solidFill>
                  <a:srgbClr val="80CECE"/>
                </a:solidFill>
                <a:highlight>
                  <a:srgbClr val="000000"/>
                </a:highlight>
                <a:latin typeface="Helvetica Neue" panose="02000503000000020004"/>
              </a:rPr>
              <a:t>Hinweis:</a:t>
            </a:r>
            <a:r>
              <a:rPr lang="de-CH" sz="2400">
                <a:solidFill>
                  <a:srgbClr val="000000"/>
                </a:solidFill>
                <a:latin typeface="Helvetica Neue" panose="02000503000000020004"/>
              </a:rPr>
              <a:t> </a:t>
            </a:r>
            <a:r>
              <a:rPr lang="de-CH">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Gemäss der Schweizer Citizen-Science-Prinzipien existieren die folgenden zusammenhängenden Evaluationskriterien: wissenschaftliche Ergebnisse, Datenqualität, </a:t>
            </a:r>
            <a:r>
              <a:rPr lang="de-DE">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Erfahrungen der Teilnehmenden, Diversität, Intensität und Qualität der Zusammenarbeit sowie gesellschaftliche oder politische Auswirkungen.</a:t>
            </a:r>
            <a:r>
              <a:rPr lang="de-CH" sz="2400" baseline="30000">
                <a:latin typeface="Helvetica Neue" panose="02000503000000020004"/>
              </a:rPr>
              <a:t>1</a:t>
            </a:r>
          </a:p>
          <a:p>
            <a:pPr marL="0" indent="0" rtl="0">
              <a:spcAft>
                <a:spcPts val="0"/>
              </a:spcAft>
              <a:buNone/>
            </a:pPr>
            <a:endParaRPr lang="de-CH" sz="2400">
              <a:solidFill>
                <a:srgbClr val="000000"/>
              </a:solidFill>
              <a:latin typeface="Helvetica Neue" panose="02000503000000020004"/>
            </a:endParaRPr>
          </a:p>
          <a:p>
            <a:pPr marL="0" indent="0" rtl="0">
              <a:spcAft>
                <a:spcPts val="0"/>
              </a:spcAft>
              <a:buNone/>
            </a:pPr>
            <a:r>
              <a:rPr lang="de-CH" sz="2400">
                <a:solidFill>
                  <a:srgbClr val="000000"/>
                </a:solidFill>
                <a:latin typeface="Helvetica Neue" panose="02000503000000020004"/>
              </a:rPr>
              <a:t>Die Evaluation von Citizen-Science-Projekten leistet einen wichtigen Beitrag dazu, Citizen Science als wissenschaftliche Methode zu stärken und Mehrwerte und Herausforderungen der Methode sichtbar zu machen. Dies trägt wesentlich zur Stärkung der Citizen Science Community bei!</a:t>
            </a:r>
          </a:p>
        </p:txBody>
      </p:sp>
      <p:sp>
        <p:nvSpPr>
          <p:cNvPr id="6" name="Content Placeholder 3">
            <a:extLst>
              <a:ext uri="{FF2B5EF4-FFF2-40B4-BE49-F238E27FC236}">
                <a16:creationId xmlns:a16="http://schemas.microsoft.com/office/drawing/2014/main" id="{27141672-63AF-4C37-9ADA-B5B9C04E1DF0}"/>
              </a:ext>
            </a:extLst>
          </p:cNvPr>
          <p:cNvSpPr>
            <a:spLocks noGrp="1"/>
          </p:cNvSpPr>
          <p:nvPr>
            <p:ph idx="10"/>
          </p:nvPr>
        </p:nvSpPr>
        <p:spPr>
          <a:xfrm>
            <a:off x="60295" y="6453443"/>
            <a:ext cx="8455637" cy="275286"/>
          </a:xfrm>
        </p:spPr>
        <p:txBody>
          <a:bodyPr>
            <a:noAutofit/>
          </a:bodyPr>
          <a:lstStyle/>
          <a:p>
            <a:r>
              <a:rPr lang="en-US" sz="1200">
                <a:latin typeface="Helvetica Neue" panose="02000503000000020004"/>
              </a:rPr>
              <a:t>1 «10 Schweizer Citizen-Science-</a:t>
            </a:r>
            <a:r>
              <a:rPr lang="en-US" sz="1200" err="1">
                <a:latin typeface="Helvetica Neue" panose="02000503000000020004"/>
              </a:rPr>
              <a:t>Prinzipien</a:t>
            </a:r>
            <a:r>
              <a:rPr lang="en-US" sz="1200">
                <a:latin typeface="Helvetica Neue" panose="02000503000000020004"/>
              </a:rPr>
              <a:t>»: </a:t>
            </a:r>
            <a:r>
              <a:rPr lang="en-US" sz="1200">
                <a:latin typeface="Helvetica Neue" panose="02000503000000020004"/>
                <a:hlinkClick r:id="rId4">
                  <a:extLst>
                    <a:ext uri="{A12FA001-AC4F-418D-AE19-62706E023703}">
                      <ahyp:hlinkClr xmlns:ahyp="http://schemas.microsoft.com/office/drawing/2018/hyperlinkcolor" val="tx"/>
                    </a:ext>
                  </a:extLst>
                </a:hlinkClick>
              </a:rPr>
              <a:t>Prinzip 8 </a:t>
            </a:r>
            <a:r>
              <a:rPr lang="de-CH" sz="1200" i="0" u="none" strike="noStrike">
                <a:effectLst/>
                <a:latin typeface="Helvetica Neue" panose="02000503000000020004"/>
                <a:hlinkClick r:id="rId4">
                  <a:extLst>
                    <a:ext uri="{A12FA001-AC4F-418D-AE19-62706E023703}">
                      <ahyp:hlinkClr xmlns:ahyp="http://schemas.microsoft.com/office/drawing/2018/hyperlinkcolor" val="tx"/>
                    </a:ext>
                  </a:extLst>
                </a:hlinkClick>
              </a:rPr>
              <a:t>«</a:t>
            </a:r>
            <a:r>
              <a:rPr lang="en-US" sz="1200" i="0" u="none" strike="noStrike">
                <a:effectLst/>
                <a:latin typeface="Helvetica Neue" panose="02000503000000020004"/>
                <a:hlinkClick r:id="rId4">
                  <a:extLst>
                    <a:ext uri="{A12FA001-AC4F-418D-AE19-62706E023703}">
                      <ahyp:hlinkClr xmlns:ahyp="http://schemas.microsoft.com/office/drawing/2018/hyperlinkcolor" val="tx"/>
                    </a:ext>
                  </a:extLst>
                </a:hlinkClick>
              </a:rPr>
              <a:t>Evaluation</a:t>
            </a:r>
            <a:r>
              <a:rPr lang="de-CH" sz="1200" i="0" u="none" strike="noStrike">
                <a:effectLst/>
                <a:latin typeface="Helvetica Neue" panose="02000503000000020004"/>
                <a:hlinkClick r:id="rId4">
                  <a:extLst>
                    <a:ext uri="{A12FA001-AC4F-418D-AE19-62706E023703}">
                      <ahyp:hlinkClr xmlns:ahyp="http://schemas.microsoft.com/office/drawing/2018/hyperlinkcolor" val="tx"/>
                    </a:ext>
                  </a:extLst>
                </a:hlinkClick>
              </a:rPr>
              <a:t>»</a:t>
            </a:r>
            <a:endParaRPr lang="en-US" sz="1200">
              <a:latin typeface="Helvetica Neue" panose="02000503000000020004"/>
            </a:endParaRPr>
          </a:p>
        </p:txBody>
      </p:sp>
      <p:pic>
        <p:nvPicPr>
          <p:cNvPr id="8" name="Graphic 7">
            <a:extLst>
              <a:ext uri="{FF2B5EF4-FFF2-40B4-BE49-F238E27FC236}">
                <a16:creationId xmlns:a16="http://schemas.microsoft.com/office/drawing/2014/main" id="{9CE46A9A-3F93-4F10-9266-043103999F7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3812996465"/>
      </p:ext>
    </p:extLst>
  </p:cSld>
  <p:clrMapOvr>
    <a:masterClrMapping/>
  </p:clrMapOvr>
  <p:transition spd="slow" advClick="0">
    <p:push dir="u"/>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B420876-C1D7-4561-B5C0-C18EC16D0D24}"/>
              </a:ext>
            </a:extLst>
          </p:cNvPr>
          <p:cNvSpPr>
            <a:spLocks noGrp="1"/>
          </p:cNvSpPr>
          <p:nvPr>
            <p:ph idx="1"/>
          </p:nvPr>
        </p:nvSpPr>
        <p:spPr/>
        <p:txBody>
          <a:bodyPr anchor="ctr"/>
          <a:lstStyle/>
          <a:p>
            <a:r>
              <a:rPr lang="de-DE" sz="2400" b="1">
                <a:solidFill>
                  <a:srgbClr val="7ECFFF"/>
                </a:solidFill>
                <a:latin typeface="Helvetica Neue" panose="02000503000000020004"/>
              </a:rPr>
              <a:t>mit:forschen!: </a:t>
            </a:r>
            <a:r>
              <a:rPr lang="de-DE" sz="2400" b="1">
                <a:solidFill>
                  <a:srgbClr val="7ECFFF"/>
                </a:solidFill>
                <a:latin typeface="Helvetica Neue" panose="02000503000000020004"/>
                <a:hlinkClick r:id="rId2">
                  <a:extLst>
                    <a:ext uri="{A12FA001-AC4F-418D-AE19-62706E023703}">
                      <ahyp:hlinkClr xmlns:ahyp="http://schemas.microsoft.com/office/drawing/2018/hyperlinkcolor" val="tx"/>
                    </a:ext>
                  </a:extLst>
                </a:hlinkClick>
              </a:rPr>
              <a:t>Evaluierung von Citizen-Science-Projekten</a:t>
            </a:r>
            <a:endParaRPr lang="de-DE" sz="2400" b="1">
              <a:solidFill>
                <a:srgbClr val="7ECFFF"/>
              </a:solidFill>
              <a:latin typeface="Helvetica Neue" panose="02000503000000020004"/>
            </a:endParaRPr>
          </a:p>
        </p:txBody>
      </p:sp>
      <p:sp>
        <p:nvSpPr>
          <p:cNvPr id="8" name="Inhaltsplatzhalter 2">
            <a:extLst>
              <a:ext uri="{FF2B5EF4-FFF2-40B4-BE49-F238E27FC236}">
                <a16:creationId xmlns:a16="http://schemas.microsoft.com/office/drawing/2014/main" id="{E161E6EE-23BC-12E6-DF44-C48E6E71E736}"/>
              </a:ext>
            </a:extLst>
          </p:cNvPr>
          <p:cNvSpPr txBox="1">
            <a:spLocks/>
          </p:cNvSpPr>
          <p:nvPr/>
        </p:nvSpPr>
        <p:spPr>
          <a:xfrm>
            <a:off x="323741" y="2813735"/>
            <a:ext cx="5033547" cy="2262918"/>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endParaRPr lang="de-CH" sz="2400" b="1">
              <a:effectLst/>
              <a:latin typeface="Helvetica Neue" panose="02000503000000020004" pitchFamily="2" charset="0"/>
              <a:ea typeface="Helvetica Neue" panose="02000503000000020004" pitchFamily="2" charset="0"/>
              <a:cs typeface="Helvetica Neue" panose="02000503000000020004" pitchFamily="2" charset="0"/>
            </a:endParaRPr>
          </a:p>
          <a:p>
            <a:pPr marL="0" indent="0" rtl="0">
              <a:spcBef>
                <a:spcPts val="0"/>
              </a:spcBef>
              <a:spcAft>
                <a:spcPts val="0"/>
              </a:spcAft>
              <a:buNone/>
            </a:pPr>
            <a:endParaRPr lang="de-CH" sz="2600" b="1" i="0" u="none" strike="noStrike">
              <a:solidFill>
                <a:srgbClr val="7ECFFF"/>
              </a:solidFill>
              <a:effectLst/>
              <a:highlight>
                <a:srgbClr val="000000"/>
              </a:highlight>
              <a:latin typeface="Helvetica Neue" panose="02000503000000020004"/>
              <a:ea typeface="Helvetica Neue" panose="02000503000000020004" pitchFamily="2" charset="0"/>
              <a:cs typeface="Helvetica Neue" panose="02000503000000020004" pitchFamily="2" charset="0"/>
            </a:endParaRPr>
          </a:p>
          <a:p>
            <a:pPr marL="0" indent="0">
              <a:spcBef>
                <a:spcPts val="0"/>
              </a:spcBef>
              <a:buNone/>
            </a:pPr>
            <a:endParaRPr lang="de-CH" sz="1600" b="0">
              <a:effectLs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2" name="Abgerundetes Rechteck 1">
            <a:hlinkClick r:id="rId3" action="ppaction://hlinksldjump"/>
            <a:extLst>
              <a:ext uri="{FF2B5EF4-FFF2-40B4-BE49-F238E27FC236}">
                <a16:creationId xmlns:a16="http://schemas.microsoft.com/office/drawing/2014/main" id="{919E14D6-EAEF-B7C3-C66F-76E3B95EF1FE}"/>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Abgerundetes Rechteck 2">
            <a:hlinkClick r:id="rId4" action="ppaction://hlinksldjump"/>
            <a:extLst>
              <a:ext uri="{FF2B5EF4-FFF2-40B4-BE49-F238E27FC236}">
                <a16:creationId xmlns:a16="http://schemas.microsoft.com/office/drawing/2014/main" id="{4CF0C25A-1342-0C43-E113-86E12CBFC11A}"/>
              </a:ext>
            </a:extLst>
          </p:cNvPr>
          <p:cNvSpPr/>
          <p:nvPr/>
        </p:nvSpPr>
        <p:spPr>
          <a:xfrm>
            <a:off x="8861705"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0" name="Content Placeholder 9">
            <a:extLst>
              <a:ext uri="{FF2B5EF4-FFF2-40B4-BE49-F238E27FC236}">
                <a16:creationId xmlns:a16="http://schemas.microsoft.com/office/drawing/2014/main" id="{BDEFE293-7B00-409F-A5DE-7C31E0941774}"/>
              </a:ext>
            </a:extLst>
          </p:cNvPr>
          <p:cNvSpPr>
            <a:spLocks noGrp="1"/>
          </p:cNvSpPr>
          <p:nvPr>
            <p:ph idx="11"/>
          </p:nvPr>
        </p:nvSpPr>
        <p:spPr/>
        <p:txBody>
          <a:bodyPr/>
          <a:lstStyle/>
          <a:p>
            <a:r>
              <a:rPr lang="de-CH" sz="2400" b="1">
                <a:solidFill>
                  <a:srgbClr val="7ECFFF"/>
                </a:solidFill>
                <a:highlight>
                  <a:srgbClr val="000000"/>
                </a:highlight>
                <a:latin typeface="Helvetica Neue" panose="02000503000000020004"/>
                <a:ea typeface="Helvetica Neue" panose="02000503000000020004" pitchFamily="2" charset="0"/>
                <a:cs typeface="Helvetica Neue" panose="02000503000000020004" pitchFamily="2" charset="0"/>
              </a:rPr>
              <a:t>Weiterführende Informationen:</a:t>
            </a:r>
            <a:r>
              <a:rPr lang="de-CH" sz="2400" b="1" i="0" u="none" strike="noStrike">
                <a:solidFill>
                  <a:srgbClr val="7ECFFF"/>
                </a:solidFill>
                <a:effectLst/>
                <a:latin typeface="Helvetica Neue" panose="02000503000000020004"/>
                <a:ea typeface="Helvetica Neue" panose="02000503000000020004" pitchFamily="2" charset="0"/>
                <a:cs typeface="Helvetica Neue" panose="02000503000000020004" pitchFamily="2" charset="0"/>
              </a:rPr>
              <a:t> </a:t>
            </a:r>
            <a:r>
              <a:rPr lang="de-CH" sz="2400" b="1">
                <a:solidFill>
                  <a:srgbClr val="000000"/>
                </a:solidFill>
                <a:latin typeface="Helvetica Neue" panose="02000503000000020004" pitchFamily="2" charset="0"/>
              </a:rPr>
              <a:t>Auf ihrer Plattform stellt mit:forschen! hilfreiche weiterführende Informationen zu den Besonderheiten der Evaluierung von Citizen-Science-Projekten bereit.</a:t>
            </a:r>
          </a:p>
        </p:txBody>
      </p:sp>
      <p:pic>
        <p:nvPicPr>
          <p:cNvPr id="11" name="Graphic 10">
            <a:extLst>
              <a:ext uri="{FF2B5EF4-FFF2-40B4-BE49-F238E27FC236}">
                <a16:creationId xmlns:a16="http://schemas.microsoft.com/office/drawing/2014/main" id="{049D5418-041C-4F59-BCCA-D399BD6ECD7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523324379"/>
      </p:ext>
    </p:extLst>
  </p:cSld>
  <p:clrMapOvr>
    <a:masterClrMapping/>
  </p:clrMapOvr>
  <p:transition spd="slow" advClick="0">
    <p:push dir="u"/>
  </p:transition>
</p:sld>
</file>

<file path=ppt/slides/slide82.xml><?xml version="1.0" encoding="utf-8"?>
<p:sld xmlns:a="http://schemas.openxmlformats.org/drawingml/2006/main" xmlns:r="http://schemas.openxmlformats.org/officeDocument/2006/relationships" xmlns:p="http://schemas.openxmlformats.org/presentationml/2006/main">
  <p:cSld>
    <p:bg>
      <p:bgPr>
        <a:solidFill>
          <a:srgbClr val="BED201"/>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indent="0" algn="ctr" rtl="0">
              <a:spcBef>
                <a:spcPts val="1400"/>
              </a:spcBef>
              <a:spcAft>
                <a:spcPts val="1400"/>
              </a:spcAft>
              <a:buNone/>
            </a:pPr>
            <a:r>
              <a:rPr lang="de-CH" b="1" i="0" u="none" strike="noStrike" dirty="0">
                <a:solidFill>
                  <a:srgbClr val="000000"/>
                </a:solidFill>
                <a:effectLst/>
                <a:latin typeface="Helvetica Neue" panose="02000503000000020004" pitchFamily="2" charset="0"/>
              </a:rPr>
              <a:t>Werden </a:t>
            </a:r>
            <a:r>
              <a:rPr lang="de-CH" dirty="0">
                <a:solidFill>
                  <a:srgbClr val="000000"/>
                </a:solidFill>
                <a:latin typeface="Helvetica Neue" panose="02000503000000020004" pitchFamily="2" charset="0"/>
              </a:rPr>
              <a:t>Citizen Scientists und eventuell auch andere Beteiligte </a:t>
            </a:r>
            <a:r>
              <a:rPr lang="de-CH" b="1" i="0" u="none" strike="noStrike" dirty="0">
                <a:solidFill>
                  <a:srgbClr val="000000"/>
                </a:solidFill>
                <a:effectLst/>
                <a:latin typeface="Helvetica Neue" panose="02000503000000020004" pitchFamily="2" charset="0"/>
              </a:rPr>
              <a:t>in die Evaluation einbezogen?</a:t>
            </a:r>
            <a:endParaRPr lang="de-CH" b="1" dirty="0">
              <a:effectLst/>
            </a:endParaRPr>
          </a:p>
        </p:txBody>
      </p:sp>
      <p:sp>
        <p:nvSpPr>
          <p:cNvPr id="7" name="Abgerundetes Rechteck 4">
            <a:hlinkClick r:id="rId2" action="ppaction://hlinksldjump"/>
            <a:extLst>
              <a:ext uri="{FF2B5EF4-FFF2-40B4-BE49-F238E27FC236}">
                <a16:creationId xmlns:a16="http://schemas.microsoft.com/office/drawing/2014/main" id="{272DD93E-7919-45AD-B6E2-DEA7CACDC116}"/>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8" name="Abgerundetes Rechteck 5">
            <a:hlinkClick r:id="rId3" action="ppaction://hlinksldjump"/>
            <a:extLst>
              <a:ext uri="{FF2B5EF4-FFF2-40B4-BE49-F238E27FC236}">
                <a16:creationId xmlns:a16="http://schemas.microsoft.com/office/drawing/2014/main" id="{196D7B6A-4AE0-4D6B-864C-11C6930C1032}"/>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172408167"/>
      </p:ext>
    </p:extLst>
  </p:cSld>
  <p:clrMapOvr>
    <a:masterClrMapping/>
  </p:clrMapOvr>
  <p:transition spd="slow" advClick="0">
    <p:push dir="u"/>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3F8007D2-5722-4958-A377-4553B1D94E0F}"/>
              </a:ext>
            </a:extLst>
          </p:cNvPr>
          <p:cNvSpPr>
            <a:spLocks noGrp="1"/>
          </p:cNvSpPr>
          <p:nvPr>
            <p:ph idx="1"/>
          </p:nvPr>
        </p:nvSpPr>
        <p:spPr/>
        <p:txBody>
          <a:bodyPr/>
          <a:lstStyle/>
          <a:p>
            <a:pPr marL="0" indent="0" rtl="0">
              <a:spcAft>
                <a:spcPts val="0"/>
              </a:spcAft>
              <a:buNone/>
            </a:pPr>
            <a:r>
              <a:rPr lang="de-CH" sz="2400" b="1" i="0" u="none" strike="noStrike">
                <a:effectLst/>
                <a:highlight>
                  <a:srgbClr val="BED201"/>
                </a:highlight>
                <a:latin typeface="Helvetica Neue" panose="02000503000000020004"/>
              </a:rPr>
              <a:t>Reflexion:</a:t>
            </a:r>
            <a:r>
              <a:rPr lang="de-CH" sz="2400" b="1" i="0" u="none" strike="noStrike">
                <a:effectLst/>
                <a:latin typeface="Helvetica Neue" panose="02000503000000020004"/>
              </a:rPr>
              <a:t> </a:t>
            </a:r>
            <a:r>
              <a:rPr lang="de-CH" sz="2400" b="1" i="0" u="none" strike="noStrike">
                <a:solidFill>
                  <a:srgbClr val="000000"/>
                </a:solidFill>
                <a:effectLst/>
                <a:latin typeface="Helvetica Neue" panose="02000503000000020004" pitchFamily="2" charset="0"/>
              </a:rPr>
              <a:t>In welcher Rolle? Sind die Teilnehmenden auch in die Planung der Evaluation, in die Bestimmung von Erfolgskriterien oder in die Erarbeitung der geplanten Evaluationsinstrumente (z.B. Befragung o.ä.) involviert?</a:t>
            </a:r>
          </a:p>
          <a:p>
            <a:pPr marL="0" indent="0" rtl="0">
              <a:spcAft>
                <a:spcPts val="0"/>
              </a:spcAft>
              <a:buNone/>
            </a:pPr>
            <a:endParaRPr lang="de-CH" sz="2400" b="1" i="0" u="none" strike="noStrike">
              <a:effectLst/>
              <a:latin typeface="Helvetica Neue" panose="02000503000000020004" pitchFamily="2" charset="0"/>
            </a:endParaRPr>
          </a:p>
          <a:p>
            <a:pPr marL="0" indent="0" rtl="0">
              <a:spcAft>
                <a:spcPts val="0"/>
              </a:spcAft>
              <a:buNone/>
            </a:pPr>
            <a:r>
              <a:rPr lang="de-CH" sz="1600" b="1">
                <a:solidFill>
                  <a:srgbClr val="BED201"/>
                </a:solidFill>
                <a:latin typeface="Helvetica Neue" panose="02000503000000020004" pitchFamily="2" charset="0"/>
              </a:rPr>
              <a:t>Nimm Dir etwas Zeit / Überprüfe Dein Evaluationskonzept bzw. Deinen Projektplan und ergänze diese wenn nötig</a:t>
            </a:r>
            <a:endParaRPr lang="de-CH" sz="1600" b="1">
              <a:solidFill>
                <a:srgbClr val="BED201"/>
              </a:solidFill>
              <a:effectLst/>
            </a:endParaRPr>
          </a:p>
        </p:txBody>
      </p:sp>
      <p:sp>
        <p:nvSpPr>
          <p:cNvPr id="12" name="Text Placeholder 11">
            <a:extLst>
              <a:ext uri="{FF2B5EF4-FFF2-40B4-BE49-F238E27FC236}">
                <a16:creationId xmlns:a16="http://schemas.microsoft.com/office/drawing/2014/main" id="{C5CDB28D-0CC0-4373-AA02-587E46438ADC}"/>
              </a:ext>
            </a:extLst>
          </p:cNvPr>
          <p:cNvSpPr>
            <a:spLocks noGrp="1"/>
          </p:cNvSpPr>
          <p:nvPr>
            <p:ph type="body" sz="quarter" idx="13"/>
          </p:nvPr>
        </p:nvSpPr>
        <p:spPr/>
        <p:txBody>
          <a:bodyPr/>
          <a:lstStyle/>
          <a:p>
            <a:r>
              <a:rPr lang="de-CH" sz="1600" b="1" dirty="0">
                <a:solidFill>
                  <a:srgbClr val="80CECE"/>
                </a:solidFill>
                <a:highlight>
                  <a:srgbClr val="000000"/>
                </a:highlight>
                <a:latin typeface="Helvetica Neue" panose="02000503000000020004"/>
              </a:rPr>
              <a:t>Hinweis</a:t>
            </a:r>
            <a:r>
              <a:rPr lang="de-CH" sz="1600" dirty="0">
                <a:solidFill>
                  <a:srgbClr val="80CECE"/>
                </a:solidFill>
                <a:highlight>
                  <a:srgbClr val="000000"/>
                </a:highlight>
                <a:latin typeface="Helvetica Neue" panose="02000503000000020004"/>
              </a:rPr>
              <a:t>:</a:t>
            </a:r>
            <a:r>
              <a:rPr lang="de-CH" sz="1600" dirty="0">
                <a:highlight>
                  <a:srgbClr val="80CECE"/>
                </a:highlight>
                <a:latin typeface="Helvetica Neue" panose="02000503000000020004"/>
              </a:rPr>
              <a:t> </a:t>
            </a:r>
            <a:r>
              <a:rPr lang="de-CH" sz="1600" i="0" u="none" strike="noStrike" dirty="0">
                <a:solidFill>
                  <a:srgbClr val="000000"/>
                </a:solidFill>
                <a:effectLst/>
                <a:latin typeface="Helvetica Neue" panose="02000503000000020004"/>
              </a:rPr>
              <a:t>Aufgrund der unterschiedlichen Motivationen und Ziele der Beteiligten bestehen innerhalb des Projekts vermutlich verschiedene Vorstellungen davon, woran sich der Erfolg des Projekts bemisst. Damit die Evaluation nicht nur einseitig erfolgt, sondern auch Kriterien der Citizen Scientists berücksichtigt, braucht es idealerweise zu Projektbeginn eine Verständigung über die unterschiedlichen Erfolgskriterien und woran sich diese festmachen lassen.</a:t>
            </a:r>
            <a:endParaRPr lang="de-CH" sz="1600" dirty="0">
              <a:effectLst/>
              <a:latin typeface="Helvetica Neue" panose="02000503000000020004"/>
            </a:endParaRPr>
          </a:p>
        </p:txBody>
      </p:sp>
      <p:sp>
        <p:nvSpPr>
          <p:cNvPr id="5" name="Abgerundetes Rechteck 4">
            <a:hlinkClick r:id="rId2" action="ppaction://hlinksldjump"/>
            <a:extLst>
              <a:ext uri="{FF2B5EF4-FFF2-40B4-BE49-F238E27FC236}">
                <a16:creationId xmlns:a16="http://schemas.microsoft.com/office/drawing/2014/main" id="{ABB7F2FF-2C05-93DF-190E-55686EE10112}"/>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 action="ppaction://hlinkshowjump?jump=previousslide"/>
            <a:extLst>
              <a:ext uri="{FF2B5EF4-FFF2-40B4-BE49-F238E27FC236}">
                <a16:creationId xmlns:a16="http://schemas.microsoft.com/office/drawing/2014/main" id="{261FD811-B880-33F3-A204-0ACBA23ED07F}"/>
              </a:ext>
            </a:extLst>
          </p:cNvPr>
          <p:cNvSpPr/>
          <p:nvPr/>
        </p:nvSpPr>
        <p:spPr>
          <a:xfrm>
            <a:off x="8860792"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0" name="Graphic 9">
            <a:extLst>
              <a:ext uri="{FF2B5EF4-FFF2-40B4-BE49-F238E27FC236}">
                <a16:creationId xmlns:a16="http://schemas.microsoft.com/office/drawing/2014/main" id="{16F9DC62-192A-49EF-9C1F-24B069DBF06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1103563786"/>
      </p:ext>
    </p:extLst>
  </p:cSld>
  <p:clrMapOvr>
    <a:masterClrMapping/>
  </p:clrMapOvr>
  <p:transition spd="slow" advClick="0">
    <p:push dir="u"/>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DC1053C7-4C9C-9CCD-0194-5A5B448EE917}"/>
              </a:ext>
            </a:extLst>
          </p:cNvPr>
          <p:cNvSpPr>
            <a:spLocks noGrp="1"/>
          </p:cNvSpPr>
          <p:nvPr>
            <p:ph idx="1"/>
          </p:nvPr>
        </p:nvSpPr>
        <p:spPr/>
        <p:txBody>
          <a:bodyPr>
            <a:normAutofit/>
          </a:bodyPr>
          <a:lstStyle/>
          <a:p>
            <a:pPr marL="0" indent="0" rtl="0">
              <a:spcAft>
                <a:spcPts val="0"/>
              </a:spcAft>
              <a:buNone/>
            </a:pPr>
            <a:r>
              <a:rPr lang="de-CH" sz="2400" b="1" i="0" u="none" strike="noStrike" dirty="0">
                <a:solidFill>
                  <a:srgbClr val="000000"/>
                </a:solidFill>
                <a:effectLst/>
                <a:highlight>
                  <a:srgbClr val="BED201"/>
                </a:highlight>
                <a:latin typeface="Helvetica Neue" panose="02000503000000020004"/>
                <a:ea typeface="Helvetica Neue" panose="02000503000000020004" pitchFamily="2" charset="0"/>
                <a:cs typeface="Helvetica Neue" panose="02000503000000020004" pitchFamily="2" charset="0"/>
              </a:rPr>
              <a:t>Reflexion:</a:t>
            </a:r>
            <a:r>
              <a:rPr lang="de-CH" sz="2400" b="1" i="0" u="none" strike="noStrike" dirty="0">
                <a:solidFill>
                  <a:srgbClr val="000000"/>
                </a:solidFill>
                <a:effectLst/>
                <a:latin typeface="Helvetica Neue" panose="02000503000000020004"/>
                <a:ea typeface="Helvetica Neue" panose="02000503000000020004" pitchFamily="2" charset="0"/>
                <a:cs typeface="Helvetica Neue" panose="02000503000000020004" pitchFamily="2" charset="0"/>
              </a:rPr>
              <a:t> </a:t>
            </a:r>
            <a:r>
              <a:rPr lang="de-CH" sz="2400" b="1" i="0" u="none" strike="noStrike" dirty="0">
                <a:solidFill>
                  <a:srgbClr val="000000"/>
                </a:solidFill>
                <a:effectLst/>
                <a:latin typeface="Helvetica Neue" panose="02000503000000020004"/>
              </a:rPr>
              <a:t>Gibt es die Möglichkeit, dies noch nachzuholen?</a:t>
            </a:r>
          </a:p>
          <a:p>
            <a:r>
              <a:rPr lang="de-CH" dirty="0">
                <a:solidFill>
                  <a:srgbClr val="000000"/>
                </a:solidFill>
                <a:latin typeface="Helvetica Neue" panose="02000503000000020004" pitchFamily="2" charset="0"/>
              </a:rPr>
              <a:t>I</a:t>
            </a:r>
            <a:r>
              <a:rPr lang="de-CH" sz="2400" b="1" i="0" u="none" strike="noStrike" dirty="0">
                <a:solidFill>
                  <a:srgbClr val="000000"/>
                </a:solidFill>
                <a:effectLst/>
                <a:latin typeface="Helvetica Neue" panose="02000503000000020004" pitchFamily="2" charset="0"/>
              </a:rPr>
              <a:t>n welcher Rolle könnten </a:t>
            </a:r>
            <a:r>
              <a:rPr lang="de-CH" sz="2400" b="1" i="0" u="none" strike="noStrike" dirty="0">
                <a:effectLst/>
                <a:latin typeface="Helvetica Neue" panose="02000503000000020004" pitchFamily="2" charset="0"/>
              </a:rPr>
              <a:t>die Teilnehmende in die Evaluation einbezogen werden</a:t>
            </a:r>
            <a:r>
              <a:rPr lang="de-CH" sz="2400" b="1" i="0" u="none" strike="noStrike" dirty="0">
                <a:solidFill>
                  <a:srgbClr val="000000"/>
                </a:solidFill>
                <a:effectLst/>
                <a:latin typeface="Helvetica Neue" panose="02000503000000020004" pitchFamily="2" charset="0"/>
              </a:rPr>
              <a:t>? </a:t>
            </a:r>
            <a:r>
              <a:rPr lang="de-CH" sz="2400" b="1" i="0" u="none" strike="noStrike" dirty="0">
                <a:effectLst/>
                <a:latin typeface="Helvetica Neue" panose="02000503000000020004" pitchFamily="2" charset="0"/>
              </a:rPr>
              <a:t>Könnten Sie an der </a:t>
            </a:r>
            <a:r>
              <a:rPr lang="de-CH" sz="2400" b="1" i="0" u="none" strike="noStrike" dirty="0">
                <a:solidFill>
                  <a:srgbClr val="000000"/>
                </a:solidFill>
                <a:effectLst/>
                <a:latin typeface="Helvetica Neue" panose="02000503000000020004" pitchFamily="2" charset="0"/>
              </a:rPr>
              <a:t>Planung der Evaluation, der Bestimmung von Erfolgskriterien oder an der Erarbeitung der geplanten Evaluationsinstrumente </a:t>
            </a:r>
            <a:br>
              <a:rPr lang="de-CH" sz="2400" b="1" i="0" u="none" strike="noStrike" dirty="0">
                <a:solidFill>
                  <a:srgbClr val="000000"/>
                </a:solidFill>
                <a:effectLst/>
                <a:latin typeface="Helvetica Neue" panose="02000503000000020004" pitchFamily="2" charset="0"/>
              </a:rPr>
            </a:br>
            <a:r>
              <a:rPr lang="de-CH" sz="2400" b="1" i="0" u="none" strike="noStrike" dirty="0">
                <a:solidFill>
                  <a:srgbClr val="000000"/>
                </a:solidFill>
                <a:effectLst/>
                <a:latin typeface="Helvetica Neue" panose="02000503000000020004" pitchFamily="2" charset="0"/>
              </a:rPr>
              <a:t>(z.B. Befragung o.ä.) mitwirken?</a:t>
            </a:r>
          </a:p>
          <a:p>
            <a:pPr marL="0" indent="0" rtl="0">
              <a:spcAft>
                <a:spcPts val="0"/>
              </a:spcAft>
              <a:buNone/>
            </a:pPr>
            <a:endParaRPr lang="de-CH" sz="2400" b="1" dirty="0">
              <a:solidFill>
                <a:srgbClr val="000000"/>
              </a:solidFill>
              <a:latin typeface="Helvetica Neue" panose="02000503000000020004"/>
            </a:endParaRPr>
          </a:p>
          <a:p>
            <a:pPr marL="0" marR="0" lvl="0" indent="0" algn="l" defTabSz="914400" rtl="0" eaLnBrk="1" fontAlgn="auto" latinLnBrk="0" hangingPunct="1">
              <a:lnSpc>
                <a:spcPct val="90000"/>
              </a:lnSpc>
              <a:spcAft>
                <a:spcPts val="0"/>
              </a:spcAft>
              <a:buClrTx/>
              <a:buSzTx/>
              <a:buFont typeface="Arial" panose="020B0604020202020204" pitchFamily="34" charset="0"/>
              <a:buNone/>
              <a:tabLst/>
              <a:defRPr/>
            </a:pPr>
            <a:r>
              <a:rPr kumimoji="0" lang="de-CH" sz="1600" b="1" i="0" u="none" strike="noStrike" kern="1200" cap="none" spc="0" normalizeH="0" baseline="0" noProof="0" dirty="0">
                <a:ln>
                  <a:noFill/>
                </a:ln>
                <a:solidFill>
                  <a:srgbClr val="BED201"/>
                </a:solidFill>
                <a:effectLst/>
                <a:uLnTx/>
                <a:uFillTx/>
                <a:latin typeface="Helvetica Neue" panose="02000503000000020004" pitchFamily="2" charset="0"/>
                <a:ea typeface="+mn-ea"/>
                <a:cs typeface="+mn-cs"/>
              </a:rPr>
              <a:t>Nimm Dir kurz Zeit / Tausche Dich mit anderen aus</a:t>
            </a:r>
            <a:endParaRPr lang="de-CH" sz="2400" b="1" i="0" u="none" strike="noStrike" dirty="0">
              <a:solidFill>
                <a:srgbClr val="000000"/>
              </a:solidFill>
              <a:effectLst/>
              <a:latin typeface="Helvetica Neue" panose="02000503000000020004"/>
            </a:endParaRPr>
          </a:p>
          <a:p>
            <a:pPr marL="0" indent="0" rtl="0">
              <a:spcBef>
                <a:spcPts val="1400"/>
              </a:spcBef>
              <a:spcAft>
                <a:spcPts val="0"/>
              </a:spcAft>
              <a:buNone/>
            </a:pPr>
            <a:endParaRPr lang="de-CH" sz="2400" b="1" i="0" u="none" strike="noStrike" dirty="0">
              <a:solidFill>
                <a:srgbClr val="000000"/>
              </a:solidFill>
              <a:effectLst/>
              <a:latin typeface="Helvetica Neue" panose="02000503000000020004"/>
            </a:endParaRPr>
          </a:p>
          <a:p>
            <a:pPr marL="0" indent="0" rtl="0">
              <a:spcBef>
                <a:spcPts val="0"/>
              </a:spcBef>
              <a:spcAft>
                <a:spcPts val="0"/>
              </a:spcAft>
              <a:buNone/>
            </a:pPr>
            <a:endParaRPr lang="de-DE" sz="2400" b="1" dirty="0">
              <a:latin typeface="Helvetica Neue" panose="02000503000000020004" pitchFamily="2" charset="0"/>
            </a:endParaRPr>
          </a:p>
        </p:txBody>
      </p:sp>
      <p:sp>
        <p:nvSpPr>
          <p:cNvPr id="11" name="Text Placeholder 10">
            <a:extLst>
              <a:ext uri="{FF2B5EF4-FFF2-40B4-BE49-F238E27FC236}">
                <a16:creationId xmlns:a16="http://schemas.microsoft.com/office/drawing/2014/main" id="{580A47F2-5DFA-4B06-9EFC-2CDE1766A3D3}"/>
              </a:ext>
            </a:extLst>
          </p:cNvPr>
          <p:cNvSpPr>
            <a:spLocks noGrp="1"/>
          </p:cNvSpPr>
          <p:nvPr>
            <p:ph type="body" sz="quarter" idx="13"/>
          </p:nvPr>
        </p:nvSpPr>
        <p:spPr/>
        <p:txBody>
          <a:bodyPr/>
          <a:lstStyle/>
          <a:p>
            <a:r>
              <a:rPr lang="de-CH" sz="1600" b="1" dirty="0">
                <a:solidFill>
                  <a:srgbClr val="80CECE"/>
                </a:solidFill>
                <a:highlight>
                  <a:srgbClr val="000000"/>
                </a:highlight>
                <a:latin typeface="Helvetica Neue" panose="02000503000000020004"/>
              </a:rPr>
              <a:t>Hinweis:</a:t>
            </a:r>
            <a:r>
              <a:rPr lang="de-CH" sz="1600" b="1" dirty="0">
                <a:highlight>
                  <a:srgbClr val="80CECE"/>
                </a:highlight>
                <a:latin typeface="Helvetica Neue" panose="02000503000000020004"/>
              </a:rPr>
              <a:t> </a:t>
            </a:r>
            <a:r>
              <a:rPr lang="de-CH" sz="1600" i="0" u="none" strike="noStrike" dirty="0">
                <a:solidFill>
                  <a:srgbClr val="000000"/>
                </a:solidFill>
                <a:effectLst/>
                <a:latin typeface="Helvetica Neue" panose="02000503000000020004"/>
              </a:rPr>
              <a:t>Geschieht die Evaluierung des Projekts nur aus Perspektive der hauptamtlich Forschenden, gehen wertvolle Informationen über die Wirkung und den Erfolg des Projekts verloren. Aufgrund der unterschiedlichen Motivationen und Ziele der Beteiligten bestehen innerhalb des Projekts vermutlich verschiedene Vorstellungen davon, woran sich der Erfolg des Projekts bemisst. Damit die Evaluation nicht nur einseitig erfolgt, sondern auch Kriterien der Citizen Scientists berücksichtigt, braucht es idealerweise zu Projektbeginn eine Verständigung über die unterschiedlichen Erfolgskriterien und woran sich diese festmachen lassen. Aber auch zu einem späteren Zeitpunkt können die Erfolgskriterien aus unterschiedlichen Perspektiven noch einbezogen werden</a:t>
            </a:r>
            <a:r>
              <a:rPr lang="de-CH" b="1" dirty="0">
                <a:solidFill>
                  <a:srgbClr val="000000"/>
                </a:solidFill>
              </a:rPr>
              <a:t>.</a:t>
            </a:r>
            <a:endParaRPr lang="de-CH" sz="1600" b="1" dirty="0">
              <a:effectLst/>
              <a:latin typeface="Helvetica Neue" panose="02000503000000020004"/>
            </a:endParaRPr>
          </a:p>
        </p:txBody>
      </p:sp>
      <p:sp>
        <p:nvSpPr>
          <p:cNvPr id="2" name="Abgerundetes Rechteck 1">
            <a:hlinkClick r:id="" action="ppaction://hlinkshowjump?jump=nextslide"/>
            <a:extLst>
              <a:ext uri="{FF2B5EF4-FFF2-40B4-BE49-F238E27FC236}">
                <a16:creationId xmlns:a16="http://schemas.microsoft.com/office/drawing/2014/main" id="{FB1BFB34-2495-E247-6ED2-797B51703248}"/>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rId2" action="ppaction://hlinksldjump"/>
            <a:extLst>
              <a:ext uri="{FF2B5EF4-FFF2-40B4-BE49-F238E27FC236}">
                <a16:creationId xmlns:a16="http://schemas.microsoft.com/office/drawing/2014/main" id="{4DFF209B-AA5D-E519-F3F4-B81950FC2101}"/>
              </a:ext>
            </a:extLst>
          </p:cNvPr>
          <p:cNvSpPr/>
          <p:nvPr/>
        </p:nvSpPr>
        <p:spPr>
          <a:xfrm>
            <a:off x="8862069"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8" name="Graphic 7">
            <a:extLst>
              <a:ext uri="{FF2B5EF4-FFF2-40B4-BE49-F238E27FC236}">
                <a16:creationId xmlns:a16="http://schemas.microsoft.com/office/drawing/2014/main" id="{E6E1DAD6-B3EC-4C0F-91EA-0BB4BF00CBB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4152271921"/>
      </p:ext>
    </p:extLst>
  </p:cSld>
  <p:clrMapOvr>
    <a:masterClrMapping/>
  </p:clrMapOvr>
  <p:transition spd="slow" advClick="0">
    <p:push dir="u"/>
  </p:transition>
</p:sld>
</file>

<file path=ppt/slides/slide85.xml><?xml version="1.0" encoding="utf-8"?>
<p:sld xmlns:a="http://schemas.openxmlformats.org/drawingml/2006/main" xmlns:r="http://schemas.openxmlformats.org/officeDocument/2006/relationships" xmlns:p="http://schemas.openxmlformats.org/presentationml/2006/main">
  <p:cSld>
    <p:bg>
      <p:bgPr>
        <a:solidFill>
          <a:srgbClr val="BED20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D9F701-AC7B-53E6-4C26-3B288D7795E9}"/>
              </a:ext>
            </a:extLst>
          </p:cNvPr>
          <p:cNvSpPr>
            <a:spLocks noGrp="1"/>
          </p:cNvSpPr>
          <p:nvPr>
            <p:ph type="title"/>
          </p:nvPr>
        </p:nvSpPr>
        <p:spPr/>
        <p:txBody>
          <a:bodyPr>
            <a:normAutofit/>
          </a:bodyPr>
          <a:lstStyle/>
          <a:p>
            <a:pPr algn="ctr"/>
            <a:r>
              <a:rPr lang="de-CH" sz="4000">
                <a:latin typeface="Helvetica Neue" panose="02000503000000020004" pitchFamily="2" charset="0"/>
                <a:ea typeface="Helvetica Neue" panose="02000503000000020004" pitchFamily="2" charset="0"/>
                <a:cs typeface="Helvetica Neue" panose="02000503000000020004" pitchFamily="2" charset="0"/>
              </a:rPr>
              <a:t>Prinzip 8: Evaluation</a:t>
            </a:r>
            <a:endParaRPr lang="de-DE" sz="400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Inhaltsplatzhalter 2">
            <a:extLst>
              <a:ext uri="{FF2B5EF4-FFF2-40B4-BE49-F238E27FC236}">
                <a16:creationId xmlns:a16="http://schemas.microsoft.com/office/drawing/2014/main" id="{3C14B770-393C-B8F3-9E62-16D5179A303A}"/>
              </a:ext>
            </a:extLst>
          </p:cNvPr>
          <p:cNvSpPr>
            <a:spLocks noGrp="1"/>
          </p:cNvSpPr>
          <p:nvPr>
            <p:ph idx="1"/>
          </p:nvPr>
        </p:nvSpPr>
        <p:spPr>
          <a:xfrm>
            <a:off x="838200" y="1834511"/>
            <a:ext cx="10515600" cy="4228893"/>
          </a:xfrm>
        </p:spPr>
        <p:txBody>
          <a:bodyPr>
            <a:normAutofit/>
          </a:bodyPr>
          <a:lstStyle/>
          <a:p>
            <a:pPr marL="0" indent="0">
              <a:buNone/>
            </a:pPr>
            <a:r>
              <a:rPr lang="de-CH" sz="1600" dirty="0"/>
              <a:t>Du befindest Dich am Ende des Prinzips. Hier ist eine Zusammenfassung der wichtigsten Punkte aus Prinzip 8: </a:t>
            </a:r>
          </a:p>
          <a:p>
            <a:pPr marL="0" indent="0">
              <a:buNone/>
            </a:pPr>
            <a:r>
              <a:rPr lang="de-CH" sz="2400" dirty="0">
                <a:latin typeface="Helvetica Neue" panose="02000503000000020004" pitchFamily="2" charset="0"/>
                <a:ea typeface="Helvetica Neue" panose="02000503000000020004" pitchFamily="2" charset="0"/>
                <a:cs typeface="Helvetica Neue" panose="02000503000000020004" pitchFamily="2" charset="0"/>
              </a:rPr>
              <a:t>Ein Evaluationskonzept sollte vorhanden sein, um den Erfolg und die Wirkung des Projekts sichtbar zu machen. Die Evaluation berücksichtigt verschiedene Kriterien wie wissenschaftliche Ergebnisse, Datenqualität, Erfahrungen der Teilnehmenden sowie gesellschaftliche Auswirkungen. </a:t>
            </a:r>
          </a:p>
          <a:p>
            <a:pPr marL="0" indent="0">
              <a:buNone/>
            </a:pPr>
            <a:r>
              <a:rPr lang="de-CH" sz="2400" dirty="0">
                <a:latin typeface="Helvetica Neue" panose="02000503000000020004" pitchFamily="2" charset="0"/>
                <a:ea typeface="Helvetica Neue" panose="02000503000000020004" pitchFamily="2" charset="0"/>
                <a:cs typeface="Helvetica Neue" panose="02000503000000020004" pitchFamily="2" charset="0"/>
              </a:rPr>
              <a:t>Die Evaluation von Citizen-Science-Projekten dient nicht nur der Verbesserung zukünftiger Vorhaben, sondern auch der Stärkung von Citizen Science als wissenschaftliche Methode. Dabei ist es wichtig, dass auch Citizen Scientists und andere Beteiligte in die Evaluation einbezogen werden, um unterschiedliche Perspektiven und Erfolgskriterien zu berücksichtigen. Dies fördert eine umfassendere Bewertung und stärkt die Citizen Science Community.</a:t>
            </a:r>
            <a:endParaRPr lang="de-DE" sz="24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Abgerundetes Rechteck 3">
            <a:hlinkClick r:id="rId2" action="ppaction://hlinksldjump"/>
            <a:extLst>
              <a:ext uri="{FF2B5EF4-FFF2-40B4-BE49-F238E27FC236}">
                <a16:creationId xmlns:a16="http://schemas.microsoft.com/office/drawing/2014/main" id="{F5F0DCF9-D141-2C44-A108-85E5D55FBFEF}"/>
              </a:ext>
            </a:extLst>
          </p:cNvPr>
          <p:cNvSpPr/>
          <p:nvPr/>
        </p:nvSpPr>
        <p:spPr>
          <a:xfrm>
            <a:off x="2061460"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rId3" action="ppaction://hlinksldjump"/>
            <a:extLst>
              <a:ext uri="{FF2B5EF4-FFF2-40B4-BE49-F238E27FC236}">
                <a16:creationId xmlns:a16="http://schemas.microsoft.com/office/drawing/2014/main" id="{7E4BAF93-2650-E13C-B466-8CE97DA79C3B}"/>
              </a:ext>
            </a:extLst>
          </p:cNvPr>
          <p:cNvSpPr/>
          <p:nvPr/>
        </p:nvSpPr>
        <p:spPr>
          <a:xfrm>
            <a:off x="5404624"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INTRO</a:t>
            </a:r>
            <a:endParaRPr lang="de-DE" sz="1400"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Abgerundetes Rechteck 5">
            <a:hlinkClick r:id="" action="ppaction://hlinkshowjump?jump=nextslide"/>
            <a:extLst>
              <a:ext uri="{FF2B5EF4-FFF2-40B4-BE49-F238E27FC236}">
                <a16:creationId xmlns:a16="http://schemas.microsoft.com/office/drawing/2014/main" id="{61102ED4-0B4E-1261-8163-22698D6F8C1B}"/>
              </a:ext>
            </a:extLst>
          </p:cNvPr>
          <p:cNvSpPr/>
          <p:nvPr/>
        </p:nvSpPr>
        <p:spPr>
          <a:xfrm>
            <a:off x="8747788" y="6107943"/>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PRINZIP 9</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7" name="Grafik 6">
            <a:hlinkClick r:id="rId4" action="ppaction://hlinksldjump"/>
            <a:extLst>
              <a:ext uri="{FF2B5EF4-FFF2-40B4-BE49-F238E27FC236}">
                <a16:creationId xmlns:a16="http://schemas.microsoft.com/office/drawing/2014/main" id="{08DD2B8B-481B-CD1E-55AD-D3C4D248543D}"/>
              </a:ext>
            </a:extLst>
          </p:cNvPr>
          <p:cNvPicPr>
            <a:picLocks noChangeAspect="1"/>
          </p:cNvPicPr>
          <p:nvPr/>
        </p:nvPicPr>
        <p:blipFill>
          <a:blip r:embed="rId5"/>
          <a:stretch>
            <a:fillRect/>
          </a:stretch>
        </p:blipFill>
        <p:spPr>
          <a:xfrm>
            <a:off x="0" y="0"/>
            <a:ext cx="1800000" cy="1800000"/>
          </a:xfrm>
          <a:prstGeom prst="rect">
            <a:avLst/>
          </a:prstGeom>
        </p:spPr>
      </p:pic>
    </p:spTree>
    <p:extLst>
      <p:ext uri="{BB962C8B-B14F-4D97-AF65-F5344CB8AC3E}">
        <p14:creationId xmlns:p14="http://schemas.microsoft.com/office/powerpoint/2010/main" val="166262920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bg>
      <p:bgPr>
        <a:solidFill>
          <a:srgbClr val="80CECE"/>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indent="0" algn="ctr" rtl="0">
              <a:spcBef>
                <a:spcPts val="1400"/>
              </a:spcBef>
              <a:spcAft>
                <a:spcPts val="1400"/>
              </a:spcAft>
              <a:buNone/>
            </a:pPr>
            <a:r>
              <a:rPr lang="de-CH" b="1" i="0" u="none" strike="noStrike">
                <a:solidFill>
                  <a:srgbClr val="000000"/>
                </a:solidFill>
                <a:effectLst/>
                <a:latin typeface="Helvetica Neue" panose="02000503000000020004" pitchFamily="2" charset="0"/>
              </a:rPr>
              <a:t>Werden jegliche Unterstützungen wie z.B. finanzielle Unterstützung, Freiwilligenarbeit transparent gemacht und präzise dokumentiert?</a:t>
            </a:r>
            <a:endParaRPr lang="de-CH" b="1">
              <a:effectLst/>
            </a:endParaRPr>
          </a:p>
        </p:txBody>
      </p:sp>
      <p:sp>
        <p:nvSpPr>
          <p:cNvPr id="7" name="Abgerundetes Rechteck 4">
            <a:hlinkClick r:id="rId2" action="ppaction://hlinksldjump"/>
            <a:extLst>
              <a:ext uri="{FF2B5EF4-FFF2-40B4-BE49-F238E27FC236}">
                <a16:creationId xmlns:a16="http://schemas.microsoft.com/office/drawing/2014/main" id="{CF423950-387D-422E-8507-4981B0B7304A}"/>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8" name="Abgerundetes Rechteck 5">
            <a:hlinkClick r:id="rId3" action="ppaction://hlinksldjump"/>
            <a:extLst>
              <a:ext uri="{FF2B5EF4-FFF2-40B4-BE49-F238E27FC236}">
                <a16:creationId xmlns:a16="http://schemas.microsoft.com/office/drawing/2014/main" id="{A7A798C1-9385-49DB-A42D-71A6BE0595E2}"/>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2999866719"/>
      </p:ext>
    </p:extLst>
  </p:cSld>
  <p:clrMapOvr>
    <a:masterClrMapping/>
  </p:clrMapOvr>
  <p:transition spd="slow" advClick="0">
    <p:push dir="u"/>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ontent Placeholder 23">
            <a:extLst>
              <a:ext uri="{FF2B5EF4-FFF2-40B4-BE49-F238E27FC236}">
                <a16:creationId xmlns:a16="http://schemas.microsoft.com/office/drawing/2014/main" id="{82428F23-6C2F-48F9-98E6-B6B5B0A79AF8}"/>
              </a:ext>
            </a:extLst>
          </p:cNvPr>
          <p:cNvSpPr>
            <a:spLocks noGrp="1"/>
          </p:cNvSpPr>
          <p:nvPr>
            <p:ph idx="10"/>
          </p:nvPr>
        </p:nvSpPr>
        <p:spPr/>
        <p:txBody>
          <a:bodyPr/>
          <a:lstStyle/>
          <a:p>
            <a:r>
              <a:rPr lang="en-US"/>
              <a:t>1 «10 Schweizer Citizen-Science-</a:t>
            </a:r>
            <a:r>
              <a:rPr lang="en-US" err="1"/>
              <a:t>Prinzipien</a:t>
            </a:r>
            <a:r>
              <a:rPr lang="en-US"/>
              <a:t>»: </a:t>
            </a:r>
            <a:r>
              <a:rPr lang="en-US">
                <a:hlinkClick r:id="rId2">
                  <a:extLst>
                    <a:ext uri="{A12FA001-AC4F-418D-AE19-62706E023703}">
                      <ahyp:hlinkClr xmlns:ahyp="http://schemas.microsoft.com/office/drawing/2018/hyperlinkcolor" val="tx"/>
                    </a:ext>
                  </a:extLst>
                </a:hlinkClick>
              </a:rPr>
              <a:t>Prinzip 9 </a:t>
            </a:r>
            <a:r>
              <a:rPr lang="de-CH">
                <a:hlinkClick r:id="rId2">
                  <a:extLst>
                    <a:ext uri="{A12FA001-AC4F-418D-AE19-62706E023703}">
                      <ahyp:hlinkClr xmlns:ahyp="http://schemas.microsoft.com/office/drawing/2018/hyperlinkcolor" val="tx"/>
                    </a:ext>
                  </a:extLst>
                </a:hlinkClick>
              </a:rPr>
              <a:t>«</a:t>
            </a:r>
            <a:r>
              <a:rPr lang="en-US" err="1">
                <a:hlinkClick r:id="rId2">
                  <a:extLst>
                    <a:ext uri="{A12FA001-AC4F-418D-AE19-62706E023703}">
                      <ahyp:hlinkClr xmlns:ahyp="http://schemas.microsoft.com/office/drawing/2018/hyperlinkcolor" val="tx"/>
                    </a:ext>
                  </a:extLst>
                </a:hlinkClick>
              </a:rPr>
              <a:t>Unterstützungen</a:t>
            </a:r>
            <a:r>
              <a:rPr lang="de-CH">
                <a:hlinkClick r:id="rId2">
                  <a:extLst>
                    <a:ext uri="{A12FA001-AC4F-418D-AE19-62706E023703}">
                      <ahyp:hlinkClr xmlns:ahyp="http://schemas.microsoft.com/office/drawing/2018/hyperlinkcolor" val="tx"/>
                    </a:ext>
                  </a:extLst>
                </a:hlinkClick>
              </a:rPr>
              <a:t>»</a:t>
            </a:r>
            <a:endParaRPr lang="de-CH"/>
          </a:p>
        </p:txBody>
      </p:sp>
      <p:sp>
        <p:nvSpPr>
          <p:cNvPr id="11" name="Content Placeholder 10">
            <a:extLst>
              <a:ext uri="{FF2B5EF4-FFF2-40B4-BE49-F238E27FC236}">
                <a16:creationId xmlns:a16="http://schemas.microsoft.com/office/drawing/2014/main" id="{A8688095-77B4-48C8-83BF-E5DF896C25BC}"/>
              </a:ext>
            </a:extLst>
          </p:cNvPr>
          <p:cNvSpPr>
            <a:spLocks noGrp="1"/>
          </p:cNvSpPr>
          <p:nvPr>
            <p:ph idx="11"/>
          </p:nvPr>
        </p:nvSpPr>
        <p:spPr>
          <a:xfrm>
            <a:off x="1800000" y="457201"/>
            <a:ext cx="6262748" cy="5943600"/>
          </a:xfrm>
        </p:spPr>
        <p:txBody>
          <a:bodyPr/>
          <a:lstStyle/>
          <a:p>
            <a:r>
              <a:rPr lang="de-CH" dirty="0">
                <a:highlight>
                  <a:srgbClr val="BED201"/>
                </a:highlight>
              </a:rPr>
              <a:t>Reflexion:</a:t>
            </a:r>
            <a:r>
              <a:rPr lang="de-CH" dirty="0"/>
              <a:t> Wo sind diese Unterstützungen einsehbar? Auf der Projektwebseite? </a:t>
            </a:r>
          </a:p>
          <a:p>
            <a:r>
              <a:rPr lang="de-CH" dirty="0"/>
              <a:t>Wäre darüber hinaus noch eine Nennung an anderer Stelle sinnvoll?</a:t>
            </a:r>
          </a:p>
          <a:p>
            <a:endParaRPr lang="de-CH" dirty="0"/>
          </a:p>
          <a:p>
            <a:endParaRPr lang="de-CH" dirty="0"/>
          </a:p>
          <a:p>
            <a:r>
              <a:rPr lang="de-CH" sz="1600" dirty="0">
                <a:solidFill>
                  <a:srgbClr val="BED201"/>
                </a:solidFill>
              </a:rPr>
              <a:t>Nimm Dir kurz Zeit / Ergänze ggf. die Projektwebseite</a:t>
            </a:r>
          </a:p>
        </p:txBody>
      </p:sp>
      <p:sp>
        <p:nvSpPr>
          <p:cNvPr id="18" name="Text Placeholder 17">
            <a:extLst>
              <a:ext uri="{FF2B5EF4-FFF2-40B4-BE49-F238E27FC236}">
                <a16:creationId xmlns:a16="http://schemas.microsoft.com/office/drawing/2014/main" id="{5EC89352-1998-4BE1-9AD8-13FE6E83E5A8}"/>
              </a:ext>
            </a:extLst>
          </p:cNvPr>
          <p:cNvSpPr>
            <a:spLocks noGrp="1"/>
          </p:cNvSpPr>
          <p:nvPr>
            <p:ph type="body" sz="quarter" idx="12"/>
          </p:nvPr>
        </p:nvSpPr>
        <p:spPr>
          <a:xfrm>
            <a:off x="8204200" y="1124919"/>
            <a:ext cx="3677633" cy="3162300"/>
          </a:xfrm>
        </p:spPr>
        <p:txBody>
          <a:bodyPr/>
          <a:lstStyle/>
          <a:p>
            <a:r>
              <a:rPr lang="de-CH"/>
              <a:t>«</a:t>
            </a:r>
            <a:r>
              <a:rPr lang="de-DE"/>
              <a:t>Jegliche Unterstützungen (finanzielle Unterstützungen, Freiwilligenarbeit, Bereitstellung von personellen Ressourcen und Material, etc.) und ihre Herkunft sollen transparent gemacht und präzise dokumentiert werden</a:t>
            </a:r>
            <a:r>
              <a:rPr lang="de-CH"/>
              <a:t>.»</a:t>
            </a:r>
            <a:r>
              <a:rPr lang="de-CH" baseline="30000"/>
              <a:t>1</a:t>
            </a:r>
            <a:endParaRPr lang="en-CH" baseline="30000"/>
          </a:p>
        </p:txBody>
      </p:sp>
      <p:sp>
        <p:nvSpPr>
          <p:cNvPr id="5" name="Abgerundetes Rechteck 4">
            <a:hlinkClick r:id="rId3" action="ppaction://hlinksldjump"/>
            <a:extLst>
              <a:ext uri="{FF2B5EF4-FFF2-40B4-BE49-F238E27FC236}">
                <a16:creationId xmlns:a16="http://schemas.microsoft.com/office/drawing/2014/main" id="{16B263D8-D73D-EA83-6DB9-653222C3C87F}"/>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4" action="ppaction://hlinksldjump"/>
            <a:extLst>
              <a:ext uri="{FF2B5EF4-FFF2-40B4-BE49-F238E27FC236}">
                <a16:creationId xmlns:a16="http://schemas.microsoft.com/office/drawing/2014/main" id="{057D24CF-87E2-F6F3-4A44-D88DA83F0390}"/>
              </a:ext>
            </a:extLst>
          </p:cNvPr>
          <p:cNvSpPr/>
          <p:nvPr/>
        </p:nvSpPr>
        <p:spPr>
          <a:xfrm>
            <a:off x="8862037"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3" name="Content Placeholder 5">
            <a:extLst>
              <a:ext uri="{FF2B5EF4-FFF2-40B4-BE49-F238E27FC236}">
                <a16:creationId xmlns:a16="http://schemas.microsoft.com/office/drawing/2014/main" id="{5E4CAB61-3F8F-4263-A1AE-1F67390E8703}"/>
              </a:ext>
            </a:extLst>
          </p:cNvPr>
          <p:cNvSpPr txBox="1">
            <a:spLocks/>
          </p:cNvSpPr>
          <p:nvPr/>
        </p:nvSpPr>
        <p:spPr>
          <a:xfrm>
            <a:off x="-1749537" y="5338243"/>
            <a:ext cx="8351837" cy="31591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Helvetica Neue" panose="02000503000000020004"/>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Neue" panose="020005030000000200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Neue" panose="020005030000000200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Helvetica Neue" panose="020005030000000200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Helvetica Neue" panose="020005030000000200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de-CH"/>
          </a:p>
        </p:txBody>
      </p:sp>
      <p:pic>
        <p:nvPicPr>
          <p:cNvPr id="4" name="Graphic 3">
            <a:extLst>
              <a:ext uri="{FF2B5EF4-FFF2-40B4-BE49-F238E27FC236}">
                <a16:creationId xmlns:a16="http://schemas.microsoft.com/office/drawing/2014/main" id="{E884EA1F-0BEF-4BA6-9E7F-DA0BC443B4A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2159604702"/>
      </p:ext>
    </p:extLst>
  </p:cSld>
  <p:clrMapOvr>
    <a:masterClrMapping/>
  </p:clrMapOvr>
  <p:transition spd="slow" advClick="0">
    <p:push dir="u"/>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1">
            <a:hlinkClick r:id="" action="ppaction://hlinkshowjump?jump=nextslide"/>
            <a:extLst>
              <a:ext uri="{FF2B5EF4-FFF2-40B4-BE49-F238E27FC236}">
                <a16:creationId xmlns:a16="http://schemas.microsoft.com/office/drawing/2014/main" id="{604A0EB8-22A9-6593-3B00-3B8FC465BFD7}"/>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Abgerundetes Rechteck 3">
            <a:hlinkClick r:id="rId2" action="ppaction://hlinksldjump"/>
            <a:extLst>
              <a:ext uri="{FF2B5EF4-FFF2-40B4-BE49-F238E27FC236}">
                <a16:creationId xmlns:a16="http://schemas.microsoft.com/office/drawing/2014/main" id="{EB6160F9-7AA7-E3A6-BF21-42ADDBBF4F1F}"/>
              </a:ext>
            </a:extLst>
          </p:cNvPr>
          <p:cNvSpPr/>
          <p:nvPr/>
        </p:nvSpPr>
        <p:spPr>
          <a:xfrm>
            <a:off x="8861608"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Content Placeholder 2">
            <a:extLst>
              <a:ext uri="{FF2B5EF4-FFF2-40B4-BE49-F238E27FC236}">
                <a16:creationId xmlns:a16="http://schemas.microsoft.com/office/drawing/2014/main" id="{F048DC4D-F7CE-448D-8BBC-3652197425DB}"/>
              </a:ext>
            </a:extLst>
          </p:cNvPr>
          <p:cNvSpPr>
            <a:spLocks noGrp="1"/>
          </p:cNvSpPr>
          <p:nvPr>
            <p:ph idx="1"/>
          </p:nvPr>
        </p:nvSpPr>
        <p:spPr/>
        <p:txBody>
          <a:bodyPr/>
          <a:lstStyle/>
          <a:p>
            <a:r>
              <a:rPr lang="de-CH">
                <a:solidFill>
                  <a:srgbClr val="80CECE"/>
                </a:solidFill>
                <a:highlight>
                  <a:srgbClr val="000000"/>
                </a:highlight>
              </a:rPr>
              <a:t>Hinweis:</a:t>
            </a:r>
            <a:r>
              <a:rPr lang="de-CH"/>
              <a:t> Damit Unterstützungen transparent sind, kannst Du sie beispielsweise auf der Projektwebseite kenntlich machen.</a:t>
            </a:r>
          </a:p>
        </p:txBody>
      </p:sp>
      <p:sp>
        <p:nvSpPr>
          <p:cNvPr id="5" name="Content Placeholder 4">
            <a:extLst>
              <a:ext uri="{FF2B5EF4-FFF2-40B4-BE49-F238E27FC236}">
                <a16:creationId xmlns:a16="http://schemas.microsoft.com/office/drawing/2014/main" id="{F0231243-83E2-4506-9C89-29D786C83401}"/>
              </a:ext>
            </a:extLst>
          </p:cNvPr>
          <p:cNvSpPr>
            <a:spLocks noGrp="1"/>
          </p:cNvSpPr>
          <p:nvPr>
            <p:ph idx="10"/>
          </p:nvPr>
        </p:nvSpPr>
        <p:spPr/>
        <p:txBody>
          <a:bodyPr>
            <a:normAutofit/>
          </a:bodyPr>
          <a:lstStyle/>
          <a:p>
            <a:r>
              <a:rPr lang="en-US" noProof="0"/>
              <a:t>1 «10 Schweizer Citizen-Science-</a:t>
            </a:r>
            <a:r>
              <a:rPr lang="en-US" noProof="0" err="1"/>
              <a:t>Prinzipien</a:t>
            </a:r>
            <a:r>
              <a:rPr lang="en-US" noProof="0"/>
              <a:t>»: </a:t>
            </a:r>
            <a:r>
              <a:rPr lang="en-US" noProof="0">
                <a:hlinkClick r:id="rId3">
                  <a:extLst>
                    <a:ext uri="{A12FA001-AC4F-418D-AE19-62706E023703}">
                      <ahyp:hlinkClr xmlns:ahyp="http://schemas.microsoft.com/office/drawing/2018/hyperlinkcolor" val="tx"/>
                    </a:ext>
                  </a:extLst>
                </a:hlinkClick>
              </a:rPr>
              <a:t>Prinzip 9 </a:t>
            </a:r>
            <a:r>
              <a:rPr lang="de-CH" noProof="0">
                <a:hlinkClick r:id="rId3">
                  <a:extLst>
                    <a:ext uri="{A12FA001-AC4F-418D-AE19-62706E023703}">
                      <ahyp:hlinkClr xmlns:ahyp="http://schemas.microsoft.com/office/drawing/2018/hyperlinkcolor" val="tx"/>
                    </a:ext>
                  </a:extLst>
                </a:hlinkClick>
              </a:rPr>
              <a:t>«</a:t>
            </a:r>
            <a:r>
              <a:rPr lang="en-US" err="1">
                <a:hlinkClick r:id="rId3">
                  <a:extLst>
                    <a:ext uri="{A12FA001-AC4F-418D-AE19-62706E023703}">
                      <ahyp:hlinkClr xmlns:ahyp="http://schemas.microsoft.com/office/drawing/2018/hyperlinkcolor" val="tx"/>
                    </a:ext>
                  </a:extLst>
                </a:hlinkClick>
              </a:rPr>
              <a:t>Unterstützungen</a:t>
            </a:r>
            <a:r>
              <a:rPr lang="de-CH" noProof="0">
                <a:hlinkClick r:id="rId3">
                  <a:extLst>
                    <a:ext uri="{A12FA001-AC4F-418D-AE19-62706E023703}">
                      <ahyp:hlinkClr xmlns:ahyp="http://schemas.microsoft.com/office/drawing/2018/hyperlinkcolor" val="tx"/>
                    </a:ext>
                  </a:extLst>
                </a:hlinkClick>
              </a:rPr>
              <a:t>»</a:t>
            </a:r>
            <a:endParaRPr lang="de-CH"/>
          </a:p>
        </p:txBody>
      </p:sp>
      <p:sp>
        <p:nvSpPr>
          <p:cNvPr id="9" name="Text Placeholder 8">
            <a:extLst>
              <a:ext uri="{FF2B5EF4-FFF2-40B4-BE49-F238E27FC236}">
                <a16:creationId xmlns:a16="http://schemas.microsoft.com/office/drawing/2014/main" id="{2508048C-C848-4C23-935A-EC182A4A5BF9}"/>
              </a:ext>
            </a:extLst>
          </p:cNvPr>
          <p:cNvSpPr>
            <a:spLocks noGrp="1"/>
          </p:cNvSpPr>
          <p:nvPr>
            <p:ph type="body" sz="quarter" idx="11"/>
          </p:nvPr>
        </p:nvSpPr>
        <p:spPr/>
        <p:txBody>
          <a:bodyPr/>
          <a:lstStyle/>
          <a:p>
            <a:r>
              <a:rPr lang="de-CH" sz="1600">
                <a:latin typeface="Helvetica Neue" panose="02000503000000020004"/>
              </a:rPr>
              <a:t>«</a:t>
            </a:r>
            <a:r>
              <a:rPr lang="de-DE" sz="1600">
                <a:latin typeface="Helvetica Neue" panose="02000503000000020004"/>
              </a:rPr>
              <a:t>Jegliche Unterstützungen (finanzielle Unterstützungen, Freiwilligenarbeit, Bereitstellung von personellen Ressourcen und Material, etc.) und ihre Herkunft sollen transparent gemacht und präzise dokumentiert werden</a:t>
            </a:r>
            <a:r>
              <a:rPr lang="de-CH" sz="1600">
                <a:latin typeface="Helvetica Neue" panose="02000503000000020004"/>
              </a:rPr>
              <a:t>.»</a:t>
            </a:r>
            <a:r>
              <a:rPr lang="de-CH" sz="1600" baseline="30000">
                <a:latin typeface="Helvetica Neue" panose="02000503000000020004"/>
              </a:rPr>
              <a:t>1</a:t>
            </a:r>
            <a:endParaRPr lang="en-CH"/>
          </a:p>
        </p:txBody>
      </p:sp>
      <p:pic>
        <p:nvPicPr>
          <p:cNvPr id="10" name="Graphic 9">
            <a:extLst>
              <a:ext uri="{FF2B5EF4-FFF2-40B4-BE49-F238E27FC236}">
                <a16:creationId xmlns:a16="http://schemas.microsoft.com/office/drawing/2014/main" id="{395C1194-4303-42DD-85AB-66260996878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2532730897"/>
      </p:ext>
    </p:extLst>
  </p:cSld>
  <p:clrMapOvr>
    <a:masterClrMapping/>
  </p:clrMapOvr>
  <p:transition spd="slow" advClick="0">
    <p:push dir="u"/>
  </p:transition>
</p:sld>
</file>

<file path=ppt/slides/slide89.xml><?xml version="1.0" encoding="utf-8"?>
<p:sld xmlns:a="http://schemas.openxmlformats.org/drawingml/2006/main" xmlns:r="http://schemas.openxmlformats.org/officeDocument/2006/relationships" xmlns:p="http://schemas.openxmlformats.org/presentationml/2006/main">
  <p:cSld>
    <p:bg>
      <p:bgPr>
        <a:solidFill>
          <a:srgbClr val="80CECE"/>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60F7A0-C944-0DD4-9C76-7945014E5F51}"/>
              </a:ext>
            </a:extLst>
          </p:cNvPr>
          <p:cNvSpPr>
            <a:spLocks noGrp="1"/>
          </p:cNvSpPr>
          <p:nvPr>
            <p:ph type="title"/>
          </p:nvPr>
        </p:nvSpPr>
        <p:spPr/>
        <p:txBody>
          <a:bodyPr>
            <a:normAutofit/>
          </a:bodyPr>
          <a:lstStyle/>
          <a:p>
            <a:pPr algn="ctr"/>
            <a:r>
              <a:rPr lang="de-CH" sz="4000">
                <a:latin typeface="Helvetica Neue" panose="02000503000000020004" pitchFamily="2" charset="0"/>
                <a:ea typeface="Helvetica Neue" panose="02000503000000020004" pitchFamily="2" charset="0"/>
                <a:cs typeface="Helvetica Neue" panose="02000503000000020004" pitchFamily="2" charset="0"/>
              </a:rPr>
              <a:t>Prinzip 9: Unterstützung</a:t>
            </a:r>
            <a:endParaRPr lang="de-DE" sz="400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Inhaltsplatzhalter 2">
            <a:extLst>
              <a:ext uri="{FF2B5EF4-FFF2-40B4-BE49-F238E27FC236}">
                <a16:creationId xmlns:a16="http://schemas.microsoft.com/office/drawing/2014/main" id="{F68C9C30-1DED-E98D-8D48-8EC086DB6BB1}"/>
              </a:ext>
            </a:extLst>
          </p:cNvPr>
          <p:cNvSpPr>
            <a:spLocks noGrp="1"/>
          </p:cNvSpPr>
          <p:nvPr>
            <p:ph idx="1"/>
          </p:nvPr>
        </p:nvSpPr>
        <p:spPr>
          <a:xfrm>
            <a:off x="838200" y="2266121"/>
            <a:ext cx="10515600" cy="3910841"/>
          </a:xfrm>
        </p:spPr>
        <p:txBody>
          <a:bodyPr>
            <a:normAutofit/>
          </a:bodyPr>
          <a:lstStyle/>
          <a:p>
            <a:pPr marL="0" indent="0">
              <a:buNone/>
            </a:pPr>
            <a:r>
              <a:rPr lang="de-CH" sz="1600" dirty="0"/>
              <a:t>Du befindest Dich am Ende des Prinzips. Hier ist eine Zusammenfassung der wichtigsten Punkte aus Prinzip 9: </a:t>
            </a:r>
          </a:p>
          <a:p>
            <a:pPr marL="0" indent="0">
              <a:buNone/>
            </a:pPr>
            <a:r>
              <a:rPr lang="de-CH" sz="2400" dirty="0">
                <a:latin typeface="Helvetica Neue" panose="02000503000000020004" pitchFamily="2" charset="0"/>
                <a:ea typeface="Helvetica Neue" panose="02000503000000020004" pitchFamily="2" charset="0"/>
                <a:cs typeface="Helvetica Neue" panose="02000503000000020004" pitchFamily="2" charset="0"/>
              </a:rPr>
              <a:t>Wie auch in konventionellen Forschungsprojekten sollten in Citizen-Science-Projekten alle Formen von Unterstützung transparent dokumentiert sein. Dies umfasst finanzielle Beiträge, Freiwilligenarbeit und andere bereitgestellte Ressourcen. </a:t>
            </a:r>
          </a:p>
          <a:p>
            <a:pPr marL="0" indent="0">
              <a:buNone/>
            </a:pPr>
            <a:r>
              <a:rPr lang="de-CH" sz="2400" dirty="0">
                <a:latin typeface="Helvetica Neue" panose="02000503000000020004" pitchFamily="2" charset="0"/>
                <a:ea typeface="Helvetica Neue" panose="02000503000000020004" pitchFamily="2" charset="0"/>
                <a:cs typeface="Helvetica Neue" panose="02000503000000020004" pitchFamily="2" charset="0"/>
              </a:rPr>
              <a:t>Transparenz in diesem Bereich stärkt das Vertrauen in das Projekt und die Integrität der Zusammenarbeit.</a:t>
            </a:r>
          </a:p>
        </p:txBody>
      </p:sp>
      <p:sp>
        <p:nvSpPr>
          <p:cNvPr id="4" name="Abgerundetes Rechteck 3">
            <a:hlinkClick r:id="rId2" action="ppaction://hlinksldjump"/>
            <a:extLst>
              <a:ext uri="{FF2B5EF4-FFF2-40B4-BE49-F238E27FC236}">
                <a16:creationId xmlns:a16="http://schemas.microsoft.com/office/drawing/2014/main" id="{AF598775-DF69-D660-4B84-300D7D79B286}"/>
              </a:ext>
            </a:extLst>
          </p:cNvPr>
          <p:cNvSpPr/>
          <p:nvPr/>
        </p:nvSpPr>
        <p:spPr>
          <a:xfrm>
            <a:off x="2061460"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rId3" action="ppaction://hlinksldjump"/>
            <a:extLst>
              <a:ext uri="{FF2B5EF4-FFF2-40B4-BE49-F238E27FC236}">
                <a16:creationId xmlns:a16="http://schemas.microsoft.com/office/drawing/2014/main" id="{7990BC2E-E154-A051-FA08-08EE0A715521}"/>
              </a:ext>
            </a:extLst>
          </p:cNvPr>
          <p:cNvSpPr/>
          <p:nvPr/>
        </p:nvSpPr>
        <p:spPr>
          <a:xfrm>
            <a:off x="5404624"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INTRO</a:t>
            </a:r>
            <a:endParaRPr lang="de-DE" sz="1400"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Abgerundetes Rechteck 5">
            <a:hlinkClick r:id="" action="ppaction://hlinkshowjump?jump=nextslide"/>
            <a:extLst>
              <a:ext uri="{FF2B5EF4-FFF2-40B4-BE49-F238E27FC236}">
                <a16:creationId xmlns:a16="http://schemas.microsoft.com/office/drawing/2014/main" id="{2B75EDC8-62B0-8C0F-ACED-480CA08932A7}"/>
              </a:ext>
            </a:extLst>
          </p:cNvPr>
          <p:cNvSpPr/>
          <p:nvPr/>
        </p:nvSpPr>
        <p:spPr>
          <a:xfrm>
            <a:off x="8747788" y="6107943"/>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550" b="1">
                <a:latin typeface="Helvetica Neue" panose="02000503000000020004" pitchFamily="2" charset="0"/>
                <a:ea typeface="Helvetica Neue" panose="02000503000000020004" pitchFamily="2" charset="0"/>
                <a:cs typeface="Helvetica Neue" panose="02000503000000020004" pitchFamily="2" charset="0"/>
              </a:rPr>
              <a:t>PRINZIP 10</a:t>
            </a:r>
          </a:p>
        </p:txBody>
      </p:sp>
      <p:pic>
        <p:nvPicPr>
          <p:cNvPr id="7" name="Grafik 6">
            <a:hlinkClick r:id="rId2" action="ppaction://hlinksldjump"/>
            <a:extLst>
              <a:ext uri="{FF2B5EF4-FFF2-40B4-BE49-F238E27FC236}">
                <a16:creationId xmlns:a16="http://schemas.microsoft.com/office/drawing/2014/main" id="{DEBE7869-8F63-552D-09BF-693439288CC7}"/>
              </a:ext>
            </a:extLst>
          </p:cNvPr>
          <p:cNvPicPr>
            <a:picLocks noChangeAspect="1"/>
          </p:cNvPicPr>
          <p:nvPr/>
        </p:nvPicPr>
        <p:blipFill>
          <a:blip r:embed="rId4"/>
          <a:stretch>
            <a:fillRect/>
          </a:stretch>
        </p:blipFill>
        <p:spPr>
          <a:xfrm>
            <a:off x="0" y="0"/>
            <a:ext cx="1800000" cy="1800000"/>
          </a:xfrm>
          <a:prstGeom prst="rect">
            <a:avLst/>
          </a:prstGeom>
        </p:spPr>
      </p:pic>
    </p:spTree>
    <p:extLst>
      <p:ext uri="{BB962C8B-B14F-4D97-AF65-F5344CB8AC3E}">
        <p14:creationId xmlns:p14="http://schemas.microsoft.com/office/powerpoint/2010/main" val="1839279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F835E714-D5F9-111E-2A96-57B8B43D0CB7}"/>
              </a:ext>
            </a:extLst>
          </p:cNvPr>
          <p:cNvSpPr>
            <a:spLocks noGrp="1"/>
          </p:cNvSpPr>
          <p:nvPr>
            <p:ph idx="1"/>
          </p:nvPr>
        </p:nvSpPr>
        <p:spPr>
          <a:xfrm>
            <a:off x="1800000" y="457201"/>
            <a:ext cx="9553800" cy="5943600"/>
          </a:xfrm>
        </p:spPr>
        <p:txBody>
          <a:bodyPr>
            <a:normAutofit/>
          </a:bodyPr>
          <a:lstStyle/>
          <a:p>
            <a:r>
              <a:rPr lang="de-CH" dirty="0">
                <a:solidFill>
                  <a:srgbClr val="80CECE"/>
                </a:solidFill>
                <a:highlight>
                  <a:srgbClr val="000000"/>
                </a:highlight>
              </a:rPr>
              <a:t>Hinweis:</a:t>
            </a:r>
            <a:r>
              <a:rPr lang="de-CH" dirty="0"/>
              <a:t> Es gibt weitere Arten partizipativer Forschung. </a:t>
            </a:r>
            <a:br>
              <a:rPr lang="de-CH" dirty="0"/>
            </a:br>
            <a:r>
              <a:rPr lang="de-CH" dirty="0"/>
              <a:t>In der Praxis lassen sich diese nicht immer eindeutig voneinander abgrenzen:</a:t>
            </a:r>
          </a:p>
        </p:txBody>
      </p:sp>
      <p:sp>
        <p:nvSpPr>
          <p:cNvPr id="8" name="Content Placeholder 7">
            <a:extLst>
              <a:ext uri="{FF2B5EF4-FFF2-40B4-BE49-F238E27FC236}">
                <a16:creationId xmlns:a16="http://schemas.microsoft.com/office/drawing/2014/main" id="{36CEFFF0-56EA-47FF-B3AF-F8F63AB5DA24}"/>
              </a:ext>
            </a:extLst>
          </p:cNvPr>
          <p:cNvSpPr>
            <a:spLocks noGrp="1"/>
          </p:cNvSpPr>
          <p:nvPr>
            <p:ph idx="10"/>
          </p:nvPr>
        </p:nvSpPr>
        <p:spPr>
          <a:xfrm>
            <a:off x="407012" y="6400800"/>
            <a:ext cx="8455025" cy="315913"/>
          </a:xfrm>
        </p:spPr>
        <p:txBody>
          <a:bodyPr>
            <a:normAutofit/>
          </a:bodyPr>
          <a:lstStyle/>
          <a:p>
            <a:r>
              <a:rPr lang="en-US" dirty="0"/>
              <a:t>Quelle: </a:t>
            </a:r>
            <a:r>
              <a:rPr lang="en-US" dirty="0">
                <a:hlinkClick r:id="rId2">
                  <a:extLst>
                    <a:ext uri="{A12FA001-AC4F-418D-AE19-62706E023703}">
                      <ahyp:hlinkClr xmlns:ahyp="http://schemas.microsoft.com/office/drawing/2018/hyperlinkcolor" val="tx"/>
                    </a:ext>
                  </a:extLst>
                </a:hlinkClick>
              </a:rPr>
              <a:t>Schweiz forscht: Partizipative Forschungsansätze</a:t>
            </a:r>
            <a:endParaRPr lang="de-CH" dirty="0"/>
          </a:p>
        </p:txBody>
      </p:sp>
      <p:sp>
        <p:nvSpPr>
          <p:cNvPr id="2" name="Inhaltsplatzhalter 2">
            <a:extLst>
              <a:ext uri="{FF2B5EF4-FFF2-40B4-BE49-F238E27FC236}">
                <a16:creationId xmlns:a16="http://schemas.microsoft.com/office/drawing/2014/main" id="{77D2117A-6FF4-A6A7-F71F-9F5841B16F2E}"/>
              </a:ext>
            </a:extLst>
          </p:cNvPr>
          <p:cNvSpPr txBox="1">
            <a:spLocks/>
          </p:cNvSpPr>
          <p:nvPr/>
        </p:nvSpPr>
        <p:spPr>
          <a:xfrm>
            <a:off x="509284" y="2534543"/>
            <a:ext cx="3412335" cy="26477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00000"/>
              </a:lnSpc>
              <a:buNone/>
            </a:pPr>
            <a:r>
              <a:rPr lang="de-CH" sz="1600" b="1" i="0" dirty="0">
                <a:solidFill>
                  <a:srgbClr val="80CECE"/>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Transdisziplinäre Forschung </a:t>
            </a:r>
            <a:r>
              <a:rPr lang="de-CH" sz="1600" i="0" dirty="0">
                <a:latin typeface="Helvetica Neue" panose="02000503000000020004" pitchFamily="2" charset="0"/>
                <a:ea typeface="Helvetica Neue" panose="02000503000000020004" pitchFamily="2" charset="0"/>
                <a:cs typeface="Helvetica Neue" panose="02000503000000020004" pitchFamily="2" charset="0"/>
              </a:rPr>
              <a:t>strebt die Zusammenarbeit zwischen verschiedenen Akteuren von innerhalb und ausserhalb der Wissenschaft an, um Lösungen für konkrete Probleme zu entwickeln, wobei stets die Perspektive verschiedener Fachrichtungen berücksichtigt wird.</a:t>
            </a:r>
            <a:endParaRPr lang="en-US" sz="16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Inhaltsplatzhalter 2">
            <a:extLst>
              <a:ext uri="{FF2B5EF4-FFF2-40B4-BE49-F238E27FC236}">
                <a16:creationId xmlns:a16="http://schemas.microsoft.com/office/drawing/2014/main" id="{AC24E573-F189-3DA2-1277-300D736BF02A}"/>
              </a:ext>
            </a:extLst>
          </p:cNvPr>
          <p:cNvSpPr txBox="1">
            <a:spLocks/>
          </p:cNvSpPr>
          <p:nvPr/>
        </p:nvSpPr>
        <p:spPr>
          <a:xfrm>
            <a:off x="8231659" y="2534543"/>
            <a:ext cx="3554295" cy="285880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00000"/>
              </a:lnSpc>
              <a:buNone/>
            </a:pPr>
            <a:r>
              <a:rPr lang="de-CH" sz="1600" b="1" i="0" dirty="0">
                <a:solidFill>
                  <a:srgbClr val="80CECE"/>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Aktionsforschung </a:t>
            </a:r>
            <a:r>
              <a:rPr lang="de-CH" sz="1600" b="1" i="0" dirty="0">
                <a:solidFill>
                  <a:srgbClr val="80CECE"/>
                </a:solidFill>
                <a:latin typeface="Helvetica Neue" panose="02000503000000020004" pitchFamily="2" charset="0"/>
                <a:ea typeface="Helvetica Neue" panose="02000503000000020004" pitchFamily="2" charset="0"/>
                <a:cs typeface="Helvetica Neue" panose="02000503000000020004" pitchFamily="2" charset="0"/>
              </a:rPr>
              <a:t> </a:t>
            </a:r>
            <a:br>
              <a:rPr lang="de-CH" sz="1600" b="1" i="0" dirty="0">
                <a:solidFill>
                  <a:srgbClr val="80CECE"/>
                </a:solidFill>
                <a:latin typeface="Helvetica Neue" panose="02000503000000020004" pitchFamily="2" charset="0"/>
                <a:ea typeface="Helvetica Neue" panose="02000503000000020004" pitchFamily="2" charset="0"/>
                <a:cs typeface="Helvetica Neue" panose="02000503000000020004" pitchFamily="2" charset="0"/>
              </a:rPr>
            </a:br>
            <a:r>
              <a:rPr lang="de-CH" sz="1600" i="0" dirty="0">
                <a:latin typeface="Helvetica Neue" panose="02000503000000020004" pitchFamily="2" charset="0"/>
                <a:ea typeface="Helvetica Neue" panose="02000503000000020004" pitchFamily="2" charset="0"/>
                <a:cs typeface="Helvetica Neue" panose="02000503000000020004" pitchFamily="2" charset="0"/>
              </a:rPr>
              <a:t>zielt darauf ab, konkrete Veränderungen herbeizuführen </a:t>
            </a:r>
            <a:br>
              <a:rPr lang="de-CH" sz="1600" i="0" dirty="0">
                <a:latin typeface="Helvetica Neue" panose="02000503000000020004" pitchFamily="2" charset="0"/>
                <a:ea typeface="Helvetica Neue" panose="02000503000000020004" pitchFamily="2" charset="0"/>
                <a:cs typeface="Helvetica Neue" panose="02000503000000020004" pitchFamily="2" charset="0"/>
              </a:rPr>
            </a:br>
            <a:r>
              <a:rPr lang="de-CH" sz="1600" i="0" dirty="0">
                <a:latin typeface="Helvetica Neue" panose="02000503000000020004" pitchFamily="2" charset="0"/>
                <a:ea typeface="Helvetica Neue" panose="02000503000000020004" pitchFamily="2" charset="0"/>
                <a:cs typeface="Helvetica Neue" panose="02000503000000020004" pitchFamily="2" charset="0"/>
              </a:rPr>
              <a:t>und Probleme durch enge Zusammenarbeit zwischen Forschenden und Betroffenen zu lösen.</a:t>
            </a:r>
            <a:endParaRPr lang="en-US" sz="16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Inhaltsplatzhalter 2">
            <a:extLst>
              <a:ext uri="{FF2B5EF4-FFF2-40B4-BE49-F238E27FC236}">
                <a16:creationId xmlns:a16="http://schemas.microsoft.com/office/drawing/2014/main" id="{A2A466BC-FB51-CDB1-2486-8E119DB7F146}"/>
              </a:ext>
            </a:extLst>
          </p:cNvPr>
          <p:cNvSpPr txBox="1">
            <a:spLocks/>
          </p:cNvSpPr>
          <p:nvPr/>
        </p:nvSpPr>
        <p:spPr>
          <a:xfrm>
            <a:off x="4229795" y="2534543"/>
            <a:ext cx="3693688" cy="26477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nSpc>
                <a:spcPct val="100000"/>
              </a:lnSpc>
              <a:buNone/>
            </a:pPr>
            <a:r>
              <a:rPr lang="de-CH" sz="1600" b="1" i="0" dirty="0">
                <a:solidFill>
                  <a:srgbClr val="80CECE"/>
                </a:solidFill>
                <a:highlight>
                  <a:srgbClr val="000000"/>
                </a:highlight>
                <a:latin typeface="Helvetica Neue" panose="02000503000000020004" pitchFamily="2" charset="0"/>
                <a:ea typeface="Helvetica Neue" panose="02000503000000020004" pitchFamily="2" charset="0"/>
                <a:cs typeface="Helvetica Neue" panose="02000503000000020004" pitchFamily="2" charset="0"/>
              </a:rPr>
              <a:t>Transformative Forschung </a:t>
            </a:r>
            <a:r>
              <a:rPr lang="de-CH" sz="1600" i="0" dirty="0">
                <a:latin typeface="Helvetica Neue" panose="02000503000000020004" pitchFamily="2" charset="0"/>
                <a:ea typeface="Helvetica Neue" panose="02000503000000020004" pitchFamily="2" charset="0"/>
                <a:cs typeface="Helvetica Neue" panose="02000503000000020004" pitchFamily="2" charset="0"/>
              </a:rPr>
              <a:t>beobachtet Veränderungsprozesse nicht nur, sondern stösst sie gemeinsam mit gesellschaftlichen Akteuren aktiv an, begleitet sie und arbeitet für ein besseres Verständnis dieser Prozesse.</a:t>
            </a:r>
            <a:endParaRPr lang="en-US" sz="16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Abgerundetes Rechteck 3">
            <a:hlinkClick r:id="" action="ppaction://hlinkshowjump?jump=nextslide"/>
            <a:extLst>
              <a:ext uri="{FF2B5EF4-FFF2-40B4-BE49-F238E27FC236}">
                <a16:creationId xmlns:a16="http://schemas.microsoft.com/office/drawing/2014/main" id="{1500E634-88BE-D4FC-221A-297A8E6A144D}"/>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WEITER</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0" name="Abgerundetes Rechteck 9">
            <a:hlinkClick r:id="rId3" action="ppaction://hlinksldjump"/>
            <a:extLst>
              <a:ext uri="{FF2B5EF4-FFF2-40B4-BE49-F238E27FC236}">
                <a16:creationId xmlns:a16="http://schemas.microsoft.com/office/drawing/2014/main" id="{C144BAA2-372E-214B-6C39-F6D56236E194}"/>
              </a:ext>
            </a:extLst>
          </p:cNvPr>
          <p:cNvSpPr/>
          <p:nvPr/>
        </p:nvSpPr>
        <p:spPr>
          <a:xfrm>
            <a:off x="8862037"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ZURÜCK</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Graphic 12">
            <a:extLst>
              <a:ext uri="{FF2B5EF4-FFF2-40B4-BE49-F238E27FC236}">
                <a16:creationId xmlns:a16="http://schemas.microsoft.com/office/drawing/2014/main" id="{588249A5-43B4-4F60-AE1E-3A084057E72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669816454"/>
      </p:ext>
    </p:extLst>
  </p:cSld>
  <p:clrMapOvr>
    <a:masterClrMapping/>
  </p:clrMapOvr>
  <p:transition spd="slow" advClick="0">
    <p:push dir="u"/>
  </p:transition>
</p:sld>
</file>

<file path=ppt/slides/slide90.xml><?xml version="1.0" encoding="utf-8"?>
<p:sld xmlns:a="http://schemas.openxmlformats.org/drawingml/2006/main" xmlns:r="http://schemas.openxmlformats.org/officeDocument/2006/relationships" xmlns:p="http://schemas.openxmlformats.org/presentationml/2006/main">
  <p:cSld>
    <p:bg>
      <p:bgPr>
        <a:solidFill>
          <a:srgbClr val="7ECFFF"/>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indent="0" algn="ctr" rtl="0">
              <a:spcBef>
                <a:spcPts val="1400"/>
              </a:spcBef>
              <a:spcAft>
                <a:spcPts val="1400"/>
              </a:spcAft>
              <a:buNone/>
            </a:pPr>
            <a:r>
              <a:rPr lang="de-CH" b="1" i="0" u="none" strike="noStrike" dirty="0">
                <a:solidFill>
                  <a:srgbClr val="000000"/>
                </a:solidFill>
                <a:effectLst/>
                <a:latin typeface="Helvetica Neue" panose="02000503000000020004" pitchFamily="2" charset="0"/>
              </a:rPr>
              <a:t>Werden Citizen Scientists für ihre Teilnahme am Projekt gewürdigt?</a:t>
            </a:r>
            <a:endParaRPr lang="de-CH" b="1" dirty="0">
              <a:effectLst/>
            </a:endParaRPr>
          </a:p>
        </p:txBody>
      </p:sp>
      <p:sp>
        <p:nvSpPr>
          <p:cNvPr id="7" name="Abgerundetes Rechteck 4">
            <a:hlinkClick r:id="rId2" action="ppaction://hlinksldjump"/>
            <a:extLst>
              <a:ext uri="{FF2B5EF4-FFF2-40B4-BE49-F238E27FC236}">
                <a16:creationId xmlns:a16="http://schemas.microsoft.com/office/drawing/2014/main" id="{7542513F-A449-46A7-BF1A-045D770383A0}"/>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8" name="Abgerundetes Rechteck 5">
            <a:hlinkClick r:id="rId3" action="ppaction://hlinksldjump"/>
            <a:extLst>
              <a:ext uri="{FF2B5EF4-FFF2-40B4-BE49-F238E27FC236}">
                <a16:creationId xmlns:a16="http://schemas.microsoft.com/office/drawing/2014/main" id="{1F3EAE32-7CD9-4050-942A-1C88F96B1D92}"/>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1814881748"/>
      </p:ext>
    </p:extLst>
  </p:cSld>
  <p:clrMapOvr>
    <a:masterClrMapping/>
  </p:clrMapOvr>
  <p:transition spd="slow" advClick="0">
    <p:push dir="u"/>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D5117E6E-296C-4D91-922A-CF7D163EA8D4}"/>
              </a:ext>
            </a:extLst>
          </p:cNvPr>
          <p:cNvSpPr>
            <a:spLocks noGrp="1"/>
          </p:cNvSpPr>
          <p:nvPr>
            <p:ph idx="10"/>
          </p:nvPr>
        </p:nvSpPr>
        <p:spPr/>
        <p:txBody>
          <a:bodyPr/>
          <a:lstStyle/>
          <a:p>
            <a:r>
              <a:rPr kumimoji="0" lang="en-US" sz="1200" b="0" i="0" u="none" strike="noStrike" kern="1200" cap="none" spc="0" normalizeH="0" baseline="0" noProof="0">
                <a:ln>
                  <a:noFill/>
                </a:ln>
                <a:effectLst/>
                <a:uLnTx/>
                <a:uFillTx/>
                <a:latin typeface="Helvetica Neue" panose="02000503000000020004"/>
                <a:ea typeface="+mn-ea"/>
                <a:cs typeface="+mn-cs"/>
              </a:rPr>
              <a:t>1 «10 Schweizer Citizen-Science-</a:t>
            </a:r>
            <a:r>
              <a:rPr kumimoji="0" lang="en-US" sz="1200" b="0" i="0" u="none" strike="noStrike" kern="1200" cap="none" spc="0" normalizeH="0" baseline="0" noProof="0" err="1">
                <a:ln>
                  <a:noFill/>
                </a:ln>
                <a:effectLst/>
                <a:uLnTx/>
                <a:uFillTx/>
                <a:latin typeface="Helvetica Neue" panose="02000503000000020004"/>
                <a:ea typeface="+mn-ea"/>
                <a:cs typeface="+mn-cs"/>
              </a:rPr>
              <a:t>Prinzipien</a:t>
            </a:r>
            <a:r>
              <a:rPr kumimoji="0" lang="en-US" sz="1200" b="0" i="0" u="none" strike="noStrike" kern="1200" cap="none" spc="0" normalizeH="0" baseline="0" noProof="0">
                <a:ln>
                  <a:noFill/>
                </a:ln>
                <a:effectLst/>
                <a:uLnTx/>
                <a:uFillTx/>
                <a:latin typeface="Helvetica Neue" panose="02000503000000020004"/>
                <a:ea typeface="+mn-ea"/>
                <a:cs typeface="+mn-cs"/>
              </a:rPr>
              <a:t>»: </a:t>
            </a:r>
            <a:r>
              <a:rPr kumimoji="0" lang="en-US" sz="1200" b="0" i="0" u="none" strike="noStrike" kern="1200" cap="none" spc="0" normalizeH="0" baseline="0" noProof="0">
                <a:ln>
                  <a:noFill/>
                </a:ln>
                <a:effectLst/>
                <a:uLnTx/>
                <a:uFillTx/>
                <a:latin typeface="Helvetica Neue" panose="02000503000000020004"/>
                <a:ea typeface="+mn-ea"/>
                <a:cs typeface="+mn-cs"/>
                <a:hlinkClick r:id="rId2">
                  <a:extLst>
                    <a:ext uri="{A12FA001-AC4F-418D-AE19-62706E023703}">
                      <ahyp:hlinkClr xmlns:ahyp="http://schemas.microsoft.com/office/drawing/2018/hyperlinkcolor" val="tx"/>
                    </a:ext>
                  </a:extLst>
                </a:hlinkClick>
              </a:rPr>
              <a:t>Prinzip </a:t>
            </a:r>
            <a:r>
              <a:rPr lang="en-US" sz="1200">
                <a:latin typeface="Helvetica Neue" panose="02000503000000020004"/>
                <a:hlinkClick r:id="rId2">
                  <a:extLst>
                    <a:ext uri="{A12FA001-AC4F-418D-AE19-62706E023703}">
                      <ahyp:hlinkClr xmlns:ahyp="http://schemas.microsoft.com/office/drawing/2018/hyperlinkcolor" val="tx"/>
                    </a:ext>
                  </a:extLst>
                </a:hlinkClick>
              </a:rPr>
              <a:t>10</a:t>
            </a:r>
            <a:r>
              <a:rPr kumimoji="0" lang="en-US" sz="1200" b="0" i="0" u="none" strike="noStrike" kern="1200" cap="none" spc="0" normalizeH="0" baseline="0" noProof="0">
                <a:ln>
                  <a:noFill/>
                </a:ln>
                <a:effectLst/>
                <a:uLnTx/>
                <a:uFillTx/>
                <a:latin typeface="Helvetica Neue" panose="02000503000000020004"/>
                <a:ea typeface="+mn-ea"/>
                <a:cs typeface="+mn-cs"/>
                <a:hlinkClick r:id="rId2">
                  <a:extLst>
                    <a:ext uri="{A12FA001-AC4F-418D-AE19-62706E023703}">
                      <ahyp:hlinkClr xmlns:ahyp="http://schemas.microsoft.com/office/drawing/2018/hyperlinkcolor" val="tx"/>
                    </a:ext>
                  </a:extLst>
                </a:hlinkClick>
              </a:rPr>
              <a:t> </a:t>
            </a:r>
            <a:r>
              <a:rPr kumimoji="0" lang="de-CH" sz="1200" b="0" i="0" u="none" strike="noStrike" kern="1200" cap="none" spc="0" normalizeH="0" baseline="0" noProof="0">
                <a:ln>
                  <a:noFill/>
                </a:ln>
                <a:effectLst/>
                <a:uLnTx/>
                <a:uFillTx/>
                <a:latin typeface="Helvetica Neue" panose="02000503000000020004"/>
                <a:ea typeface="+mn-ea"/>
                <a:cs typeface="+mn-cs"/>
                <a:hlinkClick r:id="rId2">
                  <a:extLst>
                    <a:ext uri="{A12FA001-AC4F-418D-AE19-62706E023703}">
                      <ahyp:hlinkClr xmlns:ahyp="http://schemas.microsoft.com/office/drawing/2018/hyperlinkcolor" val="tx"/>
                    </a:ext>
                  </a:extLst>
                </a:hlinkClick>
              </a:rPr>
              <a:t>«</a:t>
            </a:r>
            <a:r>
              <a:rPr kumimoji="0" lang="en-US" sz="1200" b="0" i="0" u="none" strike="noStrike" kern="1200" cap="none" spc="0" normalizeH="0" baseline="0" noProof="0" err="1">
                <a:ln>
                  <a:noFill/>
                </a:ln>
                <a:effectLst/>
                <a:uLnTx/>
                <a:uFillTx/>
                <a:latin typeface="Helvetica Neue" panose="02000503000000020004"/>
                <a:ea typeface="+mn-ea"/>
                <a:cs typeface="+mn-cs"/>
                <a:hlinkClick r:id="rId2">
                  <a:extLst>
                    <a:ext uri="{A12FA001-AC4F-418D-AE19-62706E023703}">
                      <ahyp:hlinkClr xmlns:ahyp="http://schemas.microsoft.com/office/drawing/2018/hyperlinkcolor" val="tx"/>
                    </a:ext>
                  </a:extLst>
                </a:hlinkClick>
              </a:rPr>
              <a:t>Anerkennung</a:t>
            </a:r>
            <a:r>
              <a:rPr kumimoji="0" lang="de-CH" sz="1200" b="0" i="0" u="none" strike="noStrike" kern="1200" cap="none" spc="0" normalizeH="0" baseline="0" noProof="0">
                <a:ln>
                  <a:noFill/>
                </a:ln>
                <a:effectLst/>
                <a:uLnTx/>
                <a:uFillTx/>
                <a:latin typeface="Helvetica Neue" panose="02000503000000020004"/>
                <a:ea typeface="+mn-ea"/>
                <a:cs typeface="+mn-cs"/>
                <a:hlinkClick r:id="rId2">
                  <a:extLst>
                    <a:ext uri="{A12FA001-AC4F-418D-AE19-62706E023703}">
                      <ahyp:hlinkClr xmlns:ahyp="http://schemas.microsoft.com/office/drawing/2018/hyperlinkcolor" val="tx"/>
                    </a:ext>
                  </a:extLst>
                </a:hlinkClick>
              </a:rPr>
              <a:t>»</a:t>
            </a:r>
            <a:endParaRPr lang="de-CH"/>
          </a:p>
        </p:txBody>
      </p:sp>
      <p:sp>
        <p:nvSpPr>
          <p:cNvPr id="10" name="Content Placeholder 9">
            <a:extLst>
              <a:ext uri="{FF2B5EF4-FFF2-40B4-BE49-F238E27FC236}">
                <a16:creationId xmlns:a16="http://schemas.microsoft.com/office/drawing/2014/main" id="{AB103924-5002-47C4-B664-EE454AEE45D4}"/>
              </a:ext>
            </a:extLst>
          </p:cNvPr>
          <p:cNvSpPr>
            <a:spLocks noGrp="1"/>
          </p:cNvSpPr>
          <p:nvPr>
            <p:ph idx="11"/>
          </p:nvPr>
        </p:nvSpPr>
        <p:spPr/>
        <p:txBody>
          <a:bodyPr/>
          <a:lstStyle/>
          <a:p>
            <a:pPr marL="0" indent="0" rtl="0">
              <a:spcAft>
                <a:spcPts val="0"/>
              </a:spcAft>
              <a:buNone/>
            </a:pPr>
            <a:r>
              <a:rPr lang="de-CH" sz="2400" b="1" i="0" u="none" strike="noStrike" dirty="0">
                <a:effectLst/>
                <a:highlight>
                  <a:srgbClr val="BED201"/>
                </a:highlight>
                <a:latin typeface="Helvetica Neue" panose="02000503000000020004" pitchFamily="2" charset="0"/>
              </a:rPr>
              <a:t>Reflexion:</a:t>
            </a:r>
            <a:r>
              <a:rPr lang="de-CH" sz="2400" b="1" i="0" u="none" strike="noStrike" dirty="0">
                <a:effectLst/>
                <a:latin typeface="Helvetica Neue" panose="02000503000000020004" pitchFamily="2" charset="0"/>
              </a:rPr>
              <a:t> </a:t>
            </a:r>
            <a:r>
              <a:rPr lang="de-CH" dirty="0">
                <a:solidFill>
                  <a:srgbClr val="000000"/>
                </a:solidFill>
                <a:latin typeface="Helvetica Neue" panose="02000503000000020004" pitchFamily="2" charset="0"/>
              </a:rPr>
              <a:t>In welcher Form werden sie gewürdigt</a:t>
            </a:r>
            <a:r>
              <a:rPr lang="de-CH" sz="2400" b="1" i="0" u="none" strike="noStrike" dirty="0">
                <a:solidFill>
                  <a:srgbClr val="000000"/>
                </a:solidFill>
                <a:effectLst/>
                <a:latin typeface="Helvetica Neue" panose="02000503000000020004" pitchFamily="2" charset="0"/>
              </a:rPr>
              <a:t>? Ist diese Würdigung sowohl aus Deiner Sicht als auch aus Sicht der Citizen Scientists angemessen?</a:t>
            </a:r>
          </a:p>
          <a:p>
            <a:pPr marL="0" indent="0" rtl="0">
              <a:spcAft>
                <a:spcPts val="0"/>
              </a:spcAft>
              <a:buNone/>
            </a:pPr>
            <a:r>
              <a:rPr lang="de-CH" sz="2400" b="1" i="0" u="none" strike="noStrike" dirty="0">
                <a:solidFill>
                  <a:srgbClr val="000000"/>
                </a:solidFill>
                <a:effectLst/>
                <a:latin typeface="Helvetica Neue" panose="02000503000000020004" pitchFamily="2" charset="0"/>
              </a:rPr>
              <a:t>Ist diese Anerkennung budgetrelevant? Wenn ja, ist sie im Budget bereits aufgeführt?</a:t>
            </a:r>
          </a:p>
          <a:p>
            <a:pPr marL="0" indent="0" rtl="0">
              <a:spcAft>
                <a:spcPts val="0"/>
              </a:spcAft>
              <a:buNone/>
            </a:pPr>
            <a:endParaRPr lang="de-CH" sz="1600" b="1" dirty="0">
              <a:solidFill>
                <a:srgbClr val="BED201"/>
              </a:solidFill>
              <a:latin typeface="Helvetica Neue" panose="02000503000000020004" pitchFamily="2" charset="0"/>
            </a:endParaRPr>
          </a:p>
          <a:p>
            <a:pPr marL="0" indent="0" rtl="0">
              <a:spcAft>
                <a:spcPts val="0"/>
              </a:spcAft>
              <a:buNone/>
            </a:pPr>
            <a:r>
              <a:rPr lang="de-CH" sz="1600" b="1" dirty="0">
                <a:solidFill>
                  <a:srgbClr val="BED201"/>
                </a:solidFill>
                <a:latin typeface="Helvetica Neue" panose="02000503000000020004" pitchFamily="2" charset="0"/>
              </a:rPr>
              <a:t>Nimm Dir kurz Zeit / Überprüfe Dein Budget und ergänze es wenn notwendig</a:t>
            </a:r>
            <a:endParaRPr lang="de-CH" sz="1600" b="1" dirty="0">
              <a:solidFill>
                <a:srgbClr val="BED201"/>
              </a:solidFill>
              <a:effectLst/>
            </a:endParaRPr>
          </a:p>
        </p:txBody>
      </p:sp>
      <p:sp>
        <p:nvSpPr>
          <p:cNvPr id="11" name="Text Placeholder 10">
            <a:extLst>
              <a:ext uri="{FF2B5EF4-FFF2-40B4-BE49-F238E27FC236}">
                <a16:creationId xmlns:a16="http://schemas.microsoft.com/office/drawing/2014/main" id="{34DEACF2-6680-458E-8F21-9CB66DE084B7}"/>
              </a:ext>
            </a:extLst>
          </p:cNvPr>
          <p:cNvSpPr>
            <a:spLocks noGrp="1"/>
          </p:cNvSpPr>
          <p:nvPr>
            <p:ph type="body" sz="quarter" idx="12"/>
          </p:nvPr>
        </p:nvSpPr>
        <p:spPr/>
        <p:txBody>
          <a:bodyPr>
            <a:normAutofit/>
          </a:bodyPr>
          <a:lstStyle/>
          <a:p>
            <a:r>
              <a:rPr lang="de-CH" sz="1600" dirty="0">
                <a:latin typeface="Helvetica Neue" panose="02000503000000020004"/>
              </a:rPr>
              <a:t>«Sowohl hauptamtlich Forschende </a:t>
            </a:r>
            <a:br>
              <a:rPr lang="de-CH" dirty="0"/>
            </a:br>
            <a:r>
              <a:rPr lang="de-CH" sz="1600" dirty="0">
                <a:latin typeface="Helvetica Neue" panose="02000503000000020004"/>
              </a:rPr>
              <a:t>als auch Citizen Scientists werden in angemessener Form für ihre Teilnahme am Projekt gewürdigt. </a:t>
            </a:r>
            <a:br>
              <a:rPr lang="de-CH" sz="1600" dirty="0">
                <a:latin typeface="Helvetica Neue" panose="02000503000000020004"/>
              </a:rPr>
            </a:br>
            <a:r>
              <a:rPr lang="de-CH" sz="1600" dirty="0">
                <a:latin typeface="Helvetica Neue" panose="02000503000000020004"/>
              </a:rPr>
              <a:t>Das kann z.B. in Form einer Co-Autorenschaft, einer Danksagung in den Publikationen, in Form von Leistungsnachweisen, einer finanziellen Entlohnung oder Auszahlung der Spesen, einer gemeinsamen Gestaltung und Umsetzung von Projekt-veranstaltungen, sein.»</a:t>
            </a:r>
            <a:r>
              <a:rPr lang="de-CH" sz="1600" baseline="30000" dirty="0">
                <a:latin typeface="Helvetica Neue" panose="02000503000000020004"/>
              </a:rPr>
              <a:t>1</a:t>
            </a:r>
          </a:p>
        </p:txBody>
      </p:sp>
      <p:sp>
        <p:nvSpPr>
          <p:cNvPr id="18" name="Text Placeholder 17">
            <a:extLst>
              <a:ext uri="{FF2B5EF4-FFF2-40B4-BE49-F238E27FC236}">
                <a16:creationId xmlns:a16="http://schemas.microsoft.com/office/drawing/2014/main" id="{2ED0C36F-F466-4DDC-BBA6-83C254358CC2}"/>
              </a:ext>
            </a:extLst>
          </p:cNvPr>
          <p:cNvSpPr>
            <a:spLocks noGrp="1"/>
          </p:cNvSpPr>
          <p:nvPr>
            <p:ph type="body" sz="quarter" idx="13"/>
          </p:nvPr>
        </p:nvSpPr>
        <p:spPr/>
        <p:txBody>
          <a:bodyPr/>
          <a:lstStyle/>
          <a:p>
            <a:r>
              <a:rPr lang="de-CH" sz="1600" b="1" u="none" strike="noStrike" dirty="0">
                <a:solidFill>
                  <a:srgbClr val="80CECE"/>
                </a:solidFill>
                <a:effectLst/>
                <a:highlight>
                  <a:srgbClr val="000000"/>
                </a:highlight>
                <a:latin typeface="Helvetica Neue" panose="02000503000000020004"/>
              </a:rPr>
              <a:t>Hinweis:</a:t>
            </a:r>
            <a:r>
              <a:rPr lang="de-CH" sz="1600" u="none" strike="noStrike" dirty="0">
                <a:solidFill>
                  <a:srgbClr val="000000"/>
                </a:solidFill>
                <a:effectLst/>
                <a:latin typeface="Helvetica Neue" panose="02000503000000020004"/>
              </a:rPr>
              <a:t> Veranstaltungen ermöglichen einen persönlichen Rahmen für den Austausch und sind ebenso Ausdruck von Anerkennung und Wertschätzung. Letztlich ist es entscheidend, gemeinsam mit involvierten Citizen Scientists zu klären, welche Art der Anerkennung für sie wichtig ist und wie diese im Rahmen des Projekts mit den zur Verfügung stehenden Ressourcen umgesetzt werden kann und wo Grenzen liegen.</a:t>
            </a:r>
            <a:endParaRPr lang="de-CH" sz="1600" dirty="0"/>
          </a:p>
        </p:txBody>
      </p:sp>
      <p:sp>
        <p:nvSpPr>
          <p:cNvPr id="8" name="Inhaltsplatzhalter 2">
            <a:extLst>
              <a:ext uri="{FF2B5EF4-FFF2-40B4-BE49-F238E27FC236}">
                <a16:creationId xmlns:a16="http://schemas.microsoft.com/office/drawing/2014/main" id="{E161E6EE-23BC-12E6-DF44-C48E6E71E736}"/>
              </a:ext>
            </a:extLst>
          </p:cNvPr>
          <p:cNvSpPr txBox="1">
            <a:spLocks/>
          </p:cNvSpPr>
          <p:nvPr/>
        </p:nvSpPr>
        <p:spPr>
          <a:xfrm>
            <a:off x="1954307" y="4305301"/>
            <a:ext cx="8416238" cy="2552700"/>
          </a:xfrm>
          <a:prstGeom prst="rect">
            <a:avLst/>
          </a:prstGeom>
        </p:spPr>
        <p:txBody>
          <a:bodyPr vert="horz" lIns="91440" tIns="45720" rIns="91440" bIns="45720" numCol="2"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rtl="0">
              <a:spcBef>
                <a:spcPts val="0"/>
              </a:spcBef>
              <a:spcAft>
                <a:spcPts val="0"/>
              </a:spcAft>
              <a:buNone/>
            </a:pPr>
            <a:endParaRPr lang="de-CH" sz="1700">
              <a:latin typeface="Helvetica Neue" panose="02000503000000020004" pitchFamily="2" charset="0"/>
            </a:endParaRPr>
          </a:p>
          <a:p>
            <a:pPr marL="363538" indent="-173038">
              <a:spcBef>
                <a:spcPts val="0"/>
              </a:spcBef>
              <a:buNone/>
            </a:pPr>
            <a:endParaRPr lang="de-CH" sz="1100">
              <a:effectLst/>
            </a:endParaRPr>
          </a:p>
        </p:txBody>
      </p:sp>
      <p:sp>
        <p:nvSpPr>
          <p:cNvPr id="5" name="Abgerundetes Rechteck 4">
            <a:hlinkClick r:id="rId3" action="ppaction://hlinksldjump"/>
            <a:extLst>
              <a:ext uri="{FF2B5EF4-FFF2-40B4-BE49-F238E27FC236}">
                <a16:creationId xmlns:a16="http://schemas.microsoft.com/office/drawing/2014/main" id="{5A129AA1-3CF5-8F08-15F0-ABDE81FCC1C0}"/>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4" action="ppaction://hlinksldjump"/>
            <a:extLst>
              <a:ext uri="{FF2B5EF4-FFF2-40B4-BE49-F238E27FC236}">
                <a16:creationId xmlns:a16="http://schemas.microsoft.com/office/drawing/2014/main" id="{DBEB7177-C15D-2F75-9D15-A83A71CE777C}"/>
              </a:ext>
            </a:extLst>
          </p:cNvPr>
          <p:cNvSpPr/>
          <p:nvPr/>
        </p:nvSpPr>
        <p:spPr>
          <a:xfrm>
            <a:off x="8861289" y="6216073"/>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4" name="Graphic 3">
            <a:extLst>
              <a:ext uri="{FF2B5EF4-FFF2-40B4-BE49-F238E27FC236}">
                <a16:creationId xmlns:a16="http://schemas.microsoft.com/office/drawing/2014/main" id="{08AAF693-301B-4962-8246-EEF54494CF5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413105111"/>
      </p:ext>
    </p:extLst>
  </p:cSld>
  <p:clrMapOvr>
    <a:masterClrMapping/>
  </p:clrMapOvr>
  <p:transition spd="slow" advClick="0">
    <p:push dir="u"/>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1">
            <a:hlinkClick r:id="rId2" action="ppaction://hlinksldjump"/>
            <a:extLst>
              <a:ext uri="{FF2B5EF4-FFF2-40B4-BE49-F238E27FC236}">
                <a16:creationId xmlns:a16="http://schemas.microsoft.com/office/drawing/2014/main" id="{C38DAC32-8041-96E2-4D1A-40BFCDBEA41F}"/>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Abgerundetes Rechteck 2">
            <a:hlinkClick r:id="rId3" action="ppaction://hlinksldjump"/>
            <a:extLst>
              <a:ext uri="{FF2B5EF4-FFF2-40B4-BE49-F238E27FC236}">
                <a16:creationId xmlns:a16="http://schemas.microsoft.com/office/drawing/2014/main" id="{82A70F7D-42FA-5DE2-34D5-436A5247E1C7}"/>
              </a:ext>
            </a:extLst>
          </p:cNvPr>
          <p:cNvSpPr/>
          <p:nvPr/>
        </p:nvSpPr>
        <p:spPr>
          <a:xfrm>
            <a:off x="88611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Content Placeholder 3">
            <a:extLst>
              <a:ext uri="{FF2B5EF4-FFF2-40B4-BE49-F238E27FC236}">
                <a16:creationId xmlns:a16="http://schemas.microsoft.com/office/drawing/2014/main" id="{03E56FA5-6A87-450A-BA83-D9459720213E}"/>
              </a:ext>
            </a:extLst>
          </p:cNvPr>
          <p:cNvSpPr>
            <a:spLocks noGrp="1"/>
          </p:cNvSpPr>
          <p:nvPr>
            <p:ph idx="1"/>
          </p:nvPr>
        </p:nvSpPr>
        <p:spPr/>
        <p:txBody>
          <a:bodyPr/>
          <a:lstStyle/>
          <a:p>
            <a:r>
              <a:rPr lang="de-CH" sz="2400" b="1" i="0" u="none" strike="noStrike" dirty="0">
                <a:solidFill>
                  <a:srgbClr val="80CECE"/>
                </a:solidFill>
                <a:effectLst/>
                <a:highlight>
                  <a:srgbClr val="000000"/>
                </a:highlight>
                <a:latin typeface="Helvetica Neue" panose="02000503000000020004"/>
              </a:rPr>
              <a:t>Hinweis:</a:t>
            </a:r>
            <a:r>
              <a:rPr lang="de-CH" sz="2400" b="1" i="0" u="none" strike="noStrike" dirty="0">
                <a:solidFill>
                  <a:srgbClr val="000000"/>
                </a:solidFill>
                <a:effectLst/>
                <a:latin typeface="Helvetica Neue" panose="02000503000000020004"/>
              </a:rPr>
              <a:t> Veranstaltungen ermöglichen einen persönlichen Rahmen für den Austausch und sind ebenso Ausdruck von Anerkennung und Wertschätzung. Letztlich ist es entscheidend, gemeinsam mit involvierten Citizen Scientists zu klären, welche Art der Anerkennung für sie wichtig ist und wie diese im Rahmen des Projekts mit den zur Verfügung stehenden Ressourcen umgesetzt werden kann und wo Grenzen liegen.</a:t>
            </a:r>
            <a:endParaRPr lang="de-CH" sz="2400" b="1" dirty="0">
              <a:effectLst/>
              <a:latin typeface="Helvetica Neue" panose="02000503000000020004"/>
            </a:endParaRPr>
          </a:p>
        </p:txBody>
      </p:sp>
      <p:sp>
        <p:nvSpPr>
          <p:cNvPr id="8" name="Content Placeholder 7">
            <a:extLst>
              <a:ext uri="{FF2B5EF4-FFF2-40B4-BE49-F238E27FC236}">
                <a16:creationId xmlns:a16="http://schemas.microsoft.com/office/drawing/2014/main" id="{7862A76F-E4E4-4239-BFFD-19927C0A9210}"/>
              </a:ext>
            </a:extLst>
          </p:cNvPr>
          <p:cNvSpPr>
            <a:spLocks noGrp="1"/>
          </p:cNvSpPr>
          <p:nvPr>
            <p:ph idx="10"/>
          </p:nvPr>
        </p:nvSpPr>
        <p:spPr/>
        <p:txBody>
          <a:bodyPr/>
          <a:lstStyle/>
          <a:p>
            <a:r>
              <a:rPr kumimoji="0" lang="en-US" sz="1200" b="0" i="0" u="none" strike="noStrike" kern="1200" cap="none" spc="0" normalizeH="0" baseline="0" noProof="0">
                <a:ln>
                  <a:noFill/>
                </a:ln>
                <a:effectLst/>
                <a:uLnTx/>
                <a:uFillTx/>
                <a:latin typeface="Helvetica Neue" panose="02000503000000020004"/>
                <a:ea typeface="+mn-ea"/>
                <a:cs typeface="+mn-cs"/>
              </a:rPr>
              <a:t>1 «10 Schweizer Citizen-Science-</a:t>
            </a:r>
            <a:r>
              <a:rPr kumimoji="0" lang="en-US" sz="1200" b="0" i="0" u="none" strike="noStrike" kern="1200" cap="none" spc="0" normalizeH="0" baseline="0" noProof="0" err="1">
                <a:ln>
                  <a:noFill/>
                </a:ln>
                <a:effectLst/>
                <a:uLnTx/>
                <a:uFillTx/>
                <a:latin typeface="Helvetica Neue" panose="02000503000000020004"/>
                <a:ea typeface="+mn-ea"/>
                <a:cs typeface="+mn-cs"/>
              </a:rPr>
              <a:t>Prinzipien</a:t>
            </a:r>
            <a:r>
              <a:rPr kumimoji="0" lang="en-US" sz="1200" b="0" i="0" u="none" strike="noStrike" kern="1200" cap="none" spc="0" normalizeH="0" baseline="0" noProof="0">
                <a:ln>
                  <a:noFill/>
                </a:ln>
                <a:effectLst/>
                <a:uLnTx/>
                <a:uFillTx/>
                <a:latin typeface="Helvetica Neue" panose="02000503000000020004"/>
                <a:ea typeface="+mn-ea"/>
                <a:cs typeface="+mn-cs"/>
              </a:rPr>
              <a:t>»: </a:t>
            </a:r>
            <a:r>
              <a:rPr kumimoji="0" lang="en-US" sz="1200" b="0" i="0" u="none" strike="noStrike" kern="1200" cap="none" spc="0" normalizeH="0" baseline="0" noProof="0">
                <a:ln>
                  <a:noFill/>
                </a:ln>
                <a:effectLst/>
                <a:uLnTx/>
                <a:uFillTx/>
                <a:latin typeface="Helvetica Neue" panose="02000503000000020004"/>
                <a:ea typeface="+mn-ea"/>
                <a:cs typeface="+mn-cs"/>
                <a:hlinkClick r:id="rId4">
                  <a:extLst>
                    <a:ext uri="{A12FA001-AC4F-418D-AE19-62706E023703}">
                      <ahyp:hlinkClr xmlns:ahyp="http://schemas.microsoft.com/office/drawing/2018/hyperlinkcolor" val="tx"/>
                    </a:ext>
                  </a:extLst>
                </a:hlinkClick>
              </a:rPr>
              <a:t>Prinzip </a:t>
            </a:r>
            <a:r>
              <a:rPr lang="en-US" sz="1200">
                <a:latin typeface="Helvetica Neue" panose="02000503000000020004"/>
                <a:hlinkClick r:id="rId4">
                  <a:extLst>
                    <a:ext uri="{A12FA001-AC4F-418D-AE19-62706E023703}">
                      <ahyp:hlinkClr xmlns:ahyp="http://schemas.microsoft.com/office/drawing/2018/hyperlinkcolor" val="tx"/>
                    </a:ext>
                  </a:extLst>
                </a:hlinkClick>
              </a:rPr>
              <a:t>10</a:t>
            </a:r>
            <a:r>
              <a:rPr kumimoji="0" lang="en-US" sz="1200" b="0" i="0" u="none" strike="noStrike" kern="1200" cap="none" spc="0" normalizeH="0" baseline="0" noProof="0">
                <a:ln>
                  <a:noFill/>
                </a:ln>
                <a:effectLst/>
                <a:uLnTx/>
                <a:uFillTx/>
                <a:latin typeface="Helvetica Neue" panose="02000503000000020004"/>
                <a:ea typeface="+mn-ea"/>
                <a:cs typeface="+mn-cs"/>
                <a:hlinkClick r:id="rId4">
                  <a:extLst>
                    <a:ext uri="{A12FA001-AC4F-418D-AE19-62706E023703}">
                      <ahyp:hlinkClr xmlns:ahyp="http://schemas.microsoft.com/office/drawing/2018/hyperlinkcolor" val="tx"/>
                    </a:ext>
                  </a:extLst>
                </a:hlinkClick>
              </a:rPr>
              <a:t> </a:t>
            </a:r>
            <a:r>
              <a:rPr kumimoji="0" lang="de-CH" sz="1200" b="0" i="0" u="none" strike="noStrike" kern="1200" cap="none" spc="0" normalizeH="0" baseline="0" noProof="0">
                <a:ln>
                  <a:noFill/>
                </a:ln>
                <a:effectLst/>
                <a:uLnTx/>
                <a:uFillTx/>
                <a:latin typeface="Helvetica Neue" panose="02000503000000020004"/>
                <a:ea typeface="+mn-ea"/>
                <a:cs typeface="+mn-cs"/>
                <a:hlinkClick r:id="rId4">
                  <a:extLst>
                    <a:ext uri="{A12FA001-AC4F-418D-AE19-62706E023703}">
                      <ahyp:hlinkClr xmlns:ahyp="http://schemas.microsoft.com/office/drawing/2018/hyperlinkcolor" val="tx"/>
                    </a:ext>
                  </a:extLst>
                </a:hlinkClick>
              </a:rPr>
              <a:t>«</a:t>
            </a:r>
            <a:r>
              <a:rPr kumimoji="0" lang="en-US" sz="1200" b="0" i="0" u="none" strike="noStrike" kern="1200" cap="none" spc="0" normalizeH="0" baseline="0" noProof="0" err="1">
                <a:ln>
                  <a:noFill/>
                </a:ln>
                <a:effectLst/>
                <a:uLnTx/>
                <a:uFillTx/>
                <a:latin typeface="Helvetica Neue" panose="02000503000000020004"/>
                <a:ea typeface="+mn-ea"/>
                <a:cs typeface="+mn-cs"/>
                <a:hlinkClick r:id="rId4">
                  <a:extLst>
                    <a:ext uri="{A12FA001-AC4F-418D-AE19-62706E023703}">
                      <ahyp:hlinkClr xmlns:ahyp="http://schemas.microsoft.com/office/drawing/2018/hyperlinkcolor" val="tx"/>
                    </a:ext>
                  </a:extLst>
                </a:hlinkClick>
              </a:rPr>
              <a:t>Anerkennung</a:t>
            </a:r>
            <a:r>
              <a:rPr kumimoji="0" lang="de-CH" sz="1200" b="0" i="0" u="none" strike="noStrike" kern="1200" cap="none" spc="0" normalizeH="0" baseline="0" noProof="0">
                <a:ln>
                  <a:noFill/>
                </a:ln>
                <a:effectLst/>
                <a:uLnTx/>
                <a:uFillTx/>
                <a:latin typeface="Helvetica Neue" panose="02000503000000020004"/>
                <a:ea typeface="+mn-ea"/>
                <a:cs typeface="+mn-cs"/>
                <a:hlinkClick r:id="rId4">
                  <a:extLst>
                    <a:ext uri="{A12FA001-AC4F-418D-AE19-62706E023703}">
                      <ahyp:hlinkClr xmlns:ahyp="http://schemas.microsoft.com/office/drawing/2018/hyperlinkcolor" val="tx"/>
                    </a:ext>
                  </a:extLst>
                </a:hlinkClick>
              </a:rPr>
              <a:t>»</a:t>
            </a:r>
            <a:endParaRPr lang="de-CH"/>
          </a:p>
        </p:txBody>
      </p:sp>
      <p:sp>
        <p:nvSpPr>
          <p:cNvPr id="9" name="Text Placeholder 8">
            <a:extLst>
              <a:ext uri="{FF2B5EF4-FFF2-40B4-BE49-F238E27FC236}">
                <a16:creationId xmlns:a16="http://schemas.microsoft.com/office/drawing/2014/main" id="{91CC9761-E048-45A0-B115-FA6E7C63777C}"/>
              </a:ext>
            </a:extLst>
          </p:cNvPr>
          <p:cNvSpPr>
            <a:spLocks noGrp="1"/>
          </p:cNvSpPr>
          <p:nvPr>
            <p:ph type="body" sz="quarter" idx="11"/>
          </p:nvPr>
        </p:nvSpPr>
        <p:spPr/>
        <p:txBody>
          <a:bodyPr/>
          <a:lstStyle/>
          <a:p>
            <a:r>
              <a:rPr lang="de-CH" sz="1600" dirty="0">
                <a:latin typeface="Helvetica Neue" panose="02000503000000020004"/>
              </a:rPr>
              <a:t>«Sowohl hauptamtlich Forschende </a:t>
            </a:r>
            <a:br>
              <a:rPr lang="de-CH" sz="1600" dirty="0">
                <a:latin typeface="Helvetica Neue" panose="02000503000000020004"/>
              </a:rPr>
            </a:br>
            <a:r>
              <a:rPr lang="de-CH" sz="1600" dirty="0">
                <a:latin typeface="Helvetica Neue" panose="02000503000000020004"/>
              </a:rPr>
              <a:t>als auch Citizen Scientists werden in angemessener Form für ihre Teilnahme am Projekt gewürdigt. </a:t>
            </a:r>
            <a:br>
              <a:rPr lang="de-CH" sz="1600" dirty="0">
                <a:latin typeface="Helvetica Neue" panose="02000503000000020004"/>
              </a:rPr>
            </a:br>
            <a:r>
              <a:rPr lang="de-CH" sz="1600" dirty="0">
                <a:latin typeface="Helvetica Neue" panose="02000503000000020004"/>
              </a:rPr>
              <a:t>Das kann z.B. in Form einer Co-Autorenschaft, einer Danksagung in den Publikationen, in Form von Leistungsnachweisen, einer finanziellen Entlohnung oder Auszahlung der Spesen, einer gemeinsamen Gestaltung und Umsetzung von Projekt-veranstaltungen, sein.»</a:t>
            </a:r>
            <a:r>
              <a:rPr lang="de-CH" sz="1600" baseline="30000" dirty="0">
                <a:latin typeface="Helvetica Neue" panose="02000503000000020004"/>
              </a:rPr>
              <a:t>1</a:t>
            </a:r>
          </a:p>
        </p:txBody>
      </p:sp>
      <p:pic>
        <p:nvPicPr>
          <p:cNvPr id="11" name="Graphic 10">
            <a:extLst>
              <a:ext uri="{FF2B5EF4-FFF2-40B4-BE49-F238E27FC236}">
                <a16:creationId xmlns:a16="http://schemas.microsoft.com/office/drawing/2014/main" id="{63BFA52C-2C91-4BCF-8009-A6097E4E8EB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2323204186"/>
      </p:ext>
    </p:extLst>
  </p:cSld>
  <p:clrMapOvr>
    <a:masterClrMapping/>
  </p:clrMapOvr>
  <p:transition spd="slow" advClick="0">
    <p:push dir="u"/>
  </p:transition>
</p:sld>
</file>

<file path=ppt/slides/slide93.xml><?xml version="1.0" encoding="utf-8"?>
<p:sld xmlns:a="http://schemas.openxmlformats.org/drawingml/2006/main" xmlns:r="http://schemas.openxmlformats.org/officeDocument/2006/relationships" xmlns:p="http://schemas.openxmlformats.org/presentationml/2006/main">
  <p:cSld>
    <p:bg>
      <p:bgPr>
        <a:solidFill>
          <a:srgbClr val="7ECFFF"/>
        </a:solidFill>
        <a:effectLst/>
      </p:bgPr>
    </p:bg>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1AACE4E-53EF-70D1-5F8E-0E6E2E530114}"/>
              </a:ext>
            </a:extLst>
          </p:cNvPr>
          <p:cNvSpPr>
            <a:spLocks noGrp="1"/>
          </p:cNvSpPr>
          <p:nvPr>
            <p:ph idx="1"/>
          </p:nvPr>
        </p:nvSpPr>
        <p:spPr/>
        <p:txBody>
          <a:bodyPr>
            <a:normAutofit/>
          </a:bodyPr>
          <a:lstStyle/>
          <a:p>
            <a:pPr marL="0" indent="0" algn="ctr" rtl="0">
              <a:spcBef>
                <a:spcPts val="1400"/>
              </a:spcBef>
              <a:spcAft>
                <a:spcPts val="1400"/>
              </a:spcAft>
              <a:buNone/>
            </a:pPr>
            <a:r>
              <a:rPr lang="de-CH" b="1" i="0" u="none" strike="noStrike" dirty="0">
                <a:solidFill>
                  <a:srgbClr val="000000"/>
                </a:solidFill>
                <a:effectLst/>
                <a:latin typeface="Helvetica Neue" panose="02000503000000020004" pitchFamily="2" charset="0"/>
              </a:rPr>
              <a:t>Werden die mitwirkenden Citizen Scientists über den Projektverlauf und die Ergebnisse informiert?</a:t>
            </a:r>
            <a:endParaRPr lang="de-CH" b="1" dirty="0">
              <a:effectLst/>
            </a:endParaRPr>
          </a:p>
        </p:txBody>
      </p:sp>
      <p:sp>
        <p:nvSpPr>
          <p:cNvPr id="7" name="Abgerundetes Rechteck 4">
            <a:hlinkClick r:id="rId2" action="ppaction://hlinksldjump"/>
            <a:extLst>
              <a:ext uri="{FF2B5EF4-FFF2-40B4-BE49-F238E27FC236}">
                <a16:creationId xmlns:a16="http://schemas.microsoft.com/office/drawing/2014/main" id="{A36ADAA9-1130-42F5-BE12-BBB840A5713A}"/>
              </a:ext>
            </a:extLst>
          </p:cNvPr>
          <p:cNvSpPr/>
          <p:nvPr/>
        </p:nvSpPr>
        <p:spPr>
          <a:xfrm>
            <a:off x="4084471"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JA</a:t>
            </a:r>
          </a:p>
        </p:txBody>
      </p:sp>
      <p:sp>
        <p:nvSpPr>
          <p:cNvPr id="8" name="Abgerundetes Rechteck 5">
            <a:hlinkClick r:id="rId3" action="ppaction://hlinksldjump"/>
            <a:extLst>
              <a:ext uri="{FF2B5EF4-FFF2-40B4-BE49-F238E27FC236}">
                <a16:creationId xmlns:a16="http://schemas.microsoft.com/office/drawing/2014/main" id="{B49586C3-076A-48D4-8B61-22E76D0FFD3B}"/>
              </a:ext>
            </a:extLst>
          </p:cNvPr>
          <p:cNvSpPr/>
          <p:nvPr/>
        </p:nvSpPr>
        <p:spPr>
          <a:xfrm>
            <a:off x="6552195" y="4292127"/>
            <a:ext cx="1555335" cy="410198"/>
          </a:xfrm>
          <a:prstGeom prst="roundRect">
            <a:avLst>
              <a:gd name="adj" fmla="val 50000"/>
            </a:avLst>
          </a:prstGeom>
          <a:solidFill>
            <a:srgbClr val="0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b="1">
                <a:solidFill>
                  <a:schemeClr val="bg1"/>
                </a:solidFill>
                <a:latin typeface="Helvetica Neue" panose="02000503000000020004"/>
              </a:rPr>
              <a:t>NEIN</a:t>
            </a:r>
          </a:p>
        </p:txBody>
      </p:sp>
    </p:spTree>
    <p:extLst>
      <p:ext uri="{BB962C8B-B14F-4D97-AF65-F5344CB8AC3E}">
        <p14:creationId xmlns:p14="http://schemas.microsoft.com/office/powerpoint/2010/main" val="2363141082"/>
      </p:ext>
    </p:extLst>
  </p:cSld>
  <p:clrMapOvr>
    <a:masterClrMapping/>
  </p:clrMapOvr>
  <p:transition spd="slow" advClick="0">
    <p:push dir="u"/>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BEC542E4-2F31-4119-9257-2B867645A910}"/>
              </a:ext>
            </a:extLst>
          </p:cNvPr>
          <p:cNvSpPr>
            <a:spLocks noGrp="1"/>
          </p:cNvSpPr>
          <p:nvPr>
            <p:ph idx="1"/>
          </p:nvPr>
        </p:nvSpPr>
        <p:spPr/>
        <p:txBody>
          <a:bodyPr/>
          <a:lstStyle/>
          <a:p>
            <a:pPr marL="0" indent="0" rtl="0">
              <a:spcAft>
                <a:spcPts val="0"/>
              </a:spcAft>
              <a:buNone/>
            </a:pPr>
            <a:r>
              <a:rPr lang="de-CH" sz="2400" b="1" i="0" u="none" strike="noStrike" dirty="0">
                <a:effectLst/>
                <a:highlight>
                  <a:srgbClr val="BED201"/>
                </a:highlight>
                <a:latin typeface="Helvetica Neue" panose="02000503000000020004"/>
              </a:rPr>
              <a:t>Reflexion: </a:t>
            </a:r>
            <a:r>
              <a:rPr lang="de-CH" sz="2400" b="1" i="0" u="none" strike="noStrike" dirty="0">
                <a:effectLst/>
                <a:latin typeface="Helvetica Neue" panose="02000503000000020004"/>
              </a:rPr>
              <a:t> </a:t>
            </a:r>
            <a:r>
              <a:rPr lang="de-CH" sz="2400" b="1" i="0" u="none" strike="noStrike" dirty="0">
                <a:solidFill>
                  <a:srgbClr val="000000"/>
                </a:solidFill>
                <a:effectLst/>
                <a:latin typeface="Helvetica Neue" panose="02000503000000020004" pitchFamily="2" charset="0"/>
              </a:rPr>
              <a:t>Welche Kommunikationskanäle hast Du für den Verlauf des Projekts eingeplant? </a:t>
            </a:r>
          </a:p>
          <a:p>
            <a:pPr marL="0" indent="0" rtl="0">
              <a:spcAft>
                <a:spcPts val="0"/>
              </a:spcAft>
              <a:buNone/>
            </a:pPr>
            <a:r>
              <a:rPr lang="de-CH" sz="2400" b="1" i="0" u="none" strike="noStrike" dirty="0">
                <a:solidFill>
                  <a:srgbClr val="000000"/>
                </a:solidFill>
                <a:effectLst/>
                <a:latin typeface="Helvetica Neue" panose="02000503000000020004" pitchFamily="2" charset="0"/>
              </a:rPr>
              <a:t>Welche für die Kommunikation der Projektergebnisse? </a:t>
            </a:r>
          </a:p>
          <a:p>
            <a:pPr marL="0" indent="0" rtl="0">
              <a:spcAft>
                <a:spcPts val="0"/>
              </a:spcAft>
              <a:buNone/>
            </a:pPr>
            <a:r>
              <a:rPr lang="de-CH" sz="2400" b="1" i="0" u="none" strike="noStrike" dirty="0">
                <a:solidFill>
                  <a:srgbClr val="000000"/>
                </a:solidFill>
                <a:effectLst/>
                <a:latin typeface="Helvetica Neue" panose="02000503000000020004" pitchFamily="2" charset="0"/>
              </a:rPr>
              <a:t>Hast Du diese jeweils mit den teilnehmenden Citizen Scientists abgestimmt?</a:t>
            </a:r>
          </a:p>
          <a:p>
            <a:pPr marL="0" indent="0" rtl="0">
              <a:spcAft>
                <a:spcPts val="0"/>
              </a:spcAft>
              <a:buNone/>
            </a:pPr>
            <a:endParaRPr lang="de-CH" sz="2400" b="1" i="0" u="none" strike="noStrike" dirty="0">
              <a:effectLst/>
              <a:latin typeface="Helvetica Neue" panose="02000503000000020004" pitchFamily="2" charset="0"/>
            </a:endParaRPr>
          </a:p>
          <a:p>
            <a:pPr marL="0" indent="0" rtl="0">
              <a:spcAft>
                <a:spcPts val="0"/>
              </a:spcAft>
              <a:buNone/>
            </a:pPr>
            <a:r>
              <a:rPr lang="de-CH" sz="1600" b="1" dirty="0">
                <a:solidFill>
                  <a:srgbClr val="BED201"/>
                </a:solidFill>
                <a:latin typeface="Helvetica Neue" panose="02000503000000020004" pitchFamily="2" charset="0"/>
              </a:rPr>
              <a:t>Nimm Dir etwas Zeit / Tausche Dich mit anderen aus / Überprüfe Dein Kommunikationskonzept und ergänze es bei Bedarf</a:t>
            </a:r>
            <a:endParaRPr lang="de-CH" sz="1600" b="1" dirty="0">
              <a:solidFill>
                <a:srgbClr val="BED201"/>
              </a:solidFill>
              <a:effectLst/>
            </a:endParaRPr>
          </a:p>
        </p:txBody>
      </p:sp>
      <p:sp>
        <p:nvSpPr>
          <p:cNvPr id="15" name="Text Placeholder 14">
            <a:extLst>
              <a:ext uri="{FF2B5EF4-FFF2-40B4-BE49-F238E27FC236}">
                <a16:creationId xmlns:a16="http://schemas.microsoft.com/office/drawing/2014/main" id="{5B9FFBCC-66B2-43EB-85C9-998AC953BB76}"/>
              </a:ext>
            </a:extLst>
          </p:cNvPr>
          <p:cNvSpPr>
            <a:spLocks noGrp="1"/>
          </p:cNvSpPr>
          <p:nvPr>
            <p:ph type="body" sz="quarter" idx="11"/>
          </p:nvPr>
        </p:nvSpPr>
        <p:spPr/>
        <p:txBody>
          <a:bodyPr>
            <a:noAutofit/>
          </a:bodyPr>
          <a:lstStyle/>
          <a:p>
            <a:r>
              <a:rPr lang="de-CH" sz="1600" b="1" dirty="0">
                <a:solidFill>
                  <a:srgbClr val="80CECE"/>
                </a:solidFill>
                <a:highlight>
                  <a:srgbClr val="000000"/>
                </a:highlight>
                <a:latin typeface="Helvetica Neue" panose="02000503000000020004"/>
              </a:rPr>
              <a:t>Hinweis:</a:t>
            </a:r>
            <a:r>
              <a:rPr lang="de-CH" sz="1600" b="1" dirty="0">
                <a:latin typeface="Helvetica Neue" panose="02000503000000020004"/>
              </a:rPr>
              <a:t> </a:t>
            </a:r>
            <a:r>
              <a:rPr lang="de-CH" sz="1600" b="0" i="0" u="none" strike="noStrike" dirty="0">
                <a:solidFill>
                  <a:srgbClr val="000000"/>
                </a:solidFill>
                <a:effectLst/>
                <a:latin typeface="Helvetica Neue" panose="02000503000000020004" pitchFamily="2" charset="0"/>
              </a:rPr>
              <a:t>Zwischen der Rekrutierung der Citizen Scientists und der Verwertung der Ergebnisse kann viel Zeit vergehen. Daher ist es wichtig, die Teilnehmenden über Resultate oder den aktuellen Stand zu informieren. Das motiviert, auch über längere Zeiträume am Projekt mitzuwirken und stellt ebenfalls eine wichtige Anerkennung dar. Teile mit den Citizen Scientists, was mit den Ergebnissen geschieht oder wie es mit dem Projekt weitergeht.</a:t>
            </a:r>
            <a:endParaRPr lang="de-CH" sz="1600" b="0" dirty="0">
              <a:effectLst/>
              <a:latin typeface="Helvetica Neue" panose="02000503000000020004"/>
            </a:endParaRPr>
          </a:p>
        </p:txBody>
      </p:sp>
      <p:sp>
        <p:nvSpPr>
          <p:cNvPr id="16" name="Text Placeholder 15">
            <a:extLst>
              <a:ext uri="{FF2B5EF4-FFF2-40B4-BE49-F238E27FC236}">
                <a16:creationId xmlns:a16="http://schemas.microsoft.com/office/drawing/2014/main" id="{9F4571A0-DEA3-4635-88F9-C3E246035A34}"/>
              </a:ext>
            </a:extLst>
          </p:cNvPr>
          <p:cNvSpPr>
            <a:spLocks noGrp="1"/>
          </p:cNvSpPr>
          <p:nvPr>
            <p:ph type="body" sz="quarter" idx="13"/>
          </p:nvPr>
        </p:nvSpPr>
        <p:spPr/>
        <p:txBody>
          <a:bodyPr/>
          <a:lstStyle/>
          <a:p>
            <a:r>
              <a:rPr lang="de-DE" sz="1600" b="1">
                <a:solidFill>
                  <a:srgbClr val="7ECFFF"/>
                </a:solidFill>
                <a:highlight>
                  <a:srgbClr val="000000"/>
                </a:highlight>
                <a:latin typeface="Helvetica Neue" panose="02000503000000020004" pitchFamily="2" charset="0"/>
              </a:rPr>
              <a:t>Weiterführende Informationen:</a:t>
            </a:r>
            <a:endParaRPr lang="de-DE" sz="1600" b="1">
              <a:solidFill>
                <a:srgbClr val="7ECFFF"/>
              </a:solidFill>
              <a:highlight>
                <a:srgbClr val="000000"/>
              </a:highlight>
              <a:latin typeface="Helvetica Neue" panose="02000503000000020004" pitchFamily="2" charset="0"/>
              <a:hlinkClick r:id="rId2">
                <a:extLst>
                  <a:ext uri="{A12FA001-AC4F-418D-AE19-62706E023703}">
                    <ahyp:hlinkClr xmlns:ahyp="http://schemas.microsoft.com/office/drawing/2018/hyperlinkcolor" val="tx"/>
                  </a:ext>
                </a:extLst>
              </a:hlinkClick>
            </a:endParaRPr>
          </a:p>
          <a:p>
            <a:r>
              <a:rPr lang="de-DE" sz="1600" b="1">
                <a:solidFill>
                  <a:srgbClr val="7ECFFF"/>
                </a:solidFill>
                <a:highlight>
                  <a:srgbClr val="000000"/>
                </a:highlight>
                <a:latin typeface="Helvetica Neue" panose="02000503000000020004" pitchFamily="2" charset="0"/>
              </a:rPr>
              <a:t>mit:forschen!: </a:t>
            </a:r>
            <a:r>
              <a:rPr lang="de-DE" sz="1600" b="1">
                <a:solidFill>
                  <a:srgbClr val="7ECFFF"/>
                </a:solidFill>
                <a:highlight>
                  <a:srgbClr val="000000"/>
                </a:highlight>
                <a:latin typeface="Helvetica Neue" panose="02000503000000020004" pitchFamily="2" charset="0"/>
                <a:hlinkClick r:id="rId2">
                  <a:extLst>
                    <a:ext uri="{A12FA001-AC4F-418D-AE19-62706E023703}">
                      <ahyp:hlinkClr xmlns:ahyp="http://schemas.microsoft.com/office/drawing/2018/hyperlinkcolor" val="tx"/>
                    </a:ext>
                  </a:extLst>
                </a:hlinkClick>
              </a:rPr>
              <a:t>Kommunikation und Feedback</a:t>
            </a:r>
            <a:endParaRPr lang="de-DE" sz="1600" b="1">
              <a:solidFill>
                <a:srgbClr val="7ECFFF"/>
              </a:solidFill>
              <a:highlight>
                <a:srgbClr val="000000"/>
              </a:highlight>
              <a:latin typeface="Helvetica Neue" panose="02000503000000020004" pitchFamily="2" charset="0"/>
            </a:endParaRPr>
          </a:p>
          <a:p>
            <a:r>
              <a:rPr lang="de-DE" sz="1600" b="1">
                <a:solidFill>
                  <a:srgbClr val="7ECFFF"/>
                </a:solidFill>
                <a:highlight>
                  <a:srgbClr val="000000"/>
                </a:highlight>
                <a:latin typeface="Helvetica Neue" panose="02000503000000020004" pitchFamily="2" charset="0"/>
              </a:rPr>
              <a:t>Citizen Science Zürich: </a:t>
            </a:r>
            <a:r>
              <a:rPr lang="de-DE" sz="1600" b="1">
                <a:solidFill>
                  <a:srgbClr val="7ECFFF"/>
                </a:solidFill>
                <a:highlight>
                  <a:srgbClr val="000000"/>
                </a:highlight>
                <a:latin typeface="Helvetica Neue" panose="02000503000000020004" pitchFamily="2" charset="0"/>
                <a:hlinkClick r:id="rId3">
                  <a:extLst>
                    <a:ext uri="{A12FA001-AC4F-418D-AE19-62706E023703}">
                      <ahyp:hlinkClr xmlns:ahyp="http://schemas.microsoft.com/office/drawing/2018/hyperlinkcolor" val="tx"/>
                    </a:ext>
                  </a:extLst>
                </a:hlinkClick>
              </a:rPr>
              <a:t>Vorlagen Kompetenznachweis</a:t>
            </a:r>
            <a:endParaRPr lang="de-DE" sz="1600" b="1">
              <a:solidFill>
                <a:srgbClr val="7ECFFF"/>
              </a:solidFill>
              <a:highlight>
                <a:srgbClr val="000000"/>
              </a:highlight>
              <a:latin typeface="Helvetica Neue" panose="02000503000000020004" pitchFamily="2" charset="0"/>
            </a:endParaRPr>
          </a:p>
          <a:p>
            <a:endParaRPr lang="en-CH"/>
          </a:p>
        </p:txBody>
      </p:sp>
      <p:sp>
        <p:nvSpPr>
          <p:cNvPr id="5" name="Abgerundetes Rechteck 4">
            <a:hlinkClick r:id="rId4" action="ppaction://hlinksldjump"/>
            <a:extLst>
              <a:ext uri="{FF2B5EF4-FFF2-40B4-BE49-F238E27FC236}">
                <a16:creationId xmlns:a16="http://schemas.microsoft.com/office/drawing/2014/main" id="{06194C3B-7487-49E6-DAB3-BD17FA115EF0}"/>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7" name="Abgerundetes Rechteck 6">
            <a:hlinkClick r:id="rId5" action="ppaction://hlinksldjump"/>
            <a:extLst>
              <a:ext uri="{FF2B5EF4-FFF2-40B4-BE49-F238E27FC236}">
                <a16:creationId xmlns:a16="http://schemas.microsoft.com/office/drawing/2014/main" id="{033054E6-6AD5-FFC6-0D22-863E30ECD5A2}"/>
              </a:ext>
            </a:extLst>
          </p:cNvPr>
          <p:cNvSpPr/>
          <p:nvPr/>
        </p:nvSpPr>
        <p:spPr>
          <a:xfrm>
            <a:off x="8861067"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9" name="Graphic 8">
            <a:extLst>
              <a:ext uri="{FF2B5EF4-FFF2-40B4-BE49-F238E27FC236}">
                <a16:creationId xmlns:a16="http://schemas.microsoft.com/office/drawing/2014/main" id="{B0810033-66BA-4181-8F16-1299EB86F3C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587772414"/>
      </p:ext>
    </p:extLst>
  </p:cSld>
  <p:clrMapOvr>
    <a:masterClrMapping/>
  </p:clrMapOvr>
  <p:transition spd="slow" advClick="0">
    <p:push dir="u"/>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F5E5A14-B5CB-4124-AB79-59D3B2AF277E}"/>
              </a:ext>
            </a:extLst>
          </p:cNvPr>
          <p:cNvSpPr>
            <a:spLocks noGrp="1"/>
          </p:cNvSpPr>
          <p:nvPr>
            <p:ph type="body" sz="quarter" idx="11"/>
          </p:nvPr>
        </p:nvSpPr>
        <p:spPr/>
        <p:txBody>
          <a:bodyPr/>
          <a:lstStyle/>
          <a:p>
            <a:pPr>
              <a:spcBef>
                <a:spcPts val="1000"/>
              </a:spcBef>
            </a:pPr>
            <a:r>
              <a:rPr lang="de-DE" sz="1600" b="1">
                <a:solidFill>
                  <a:srgbClr val="7ECFFF"/>
                </a:solidFill>
                <a:highlight>
                  <a:srgbClr val="000000"/>
                </a:highlight>
                <a:latin typeface="Helvetica Neue" panose="02000503000000020004" pitchFamily="2" charset="0"/>
              </a:rPr>
              <a:t>Weiterführende Informationen:</a:t>
            </a:r>
          </a:p>
          <a:p>
            <a:pPr>
              <a:spcBef>
                <a:spcPts val="1000"/>
              </a:spcBef>
            </a:pPr>
            <a:r>
              <a:rPr lang="de-DE" sz="1600" b="1">
                <a:solidFill>
                  <a:srgbClr val="7ECFFF"/>
                </a:solidFill>
                <a:highlight>
                  <a:srgbClr val="000000"/>
                </a:highlight>
                <a:latin typeface="Helvetica Neue" panose="02000503000000020004" pitchFamily="2" charset="0"/>
              </a:rPr>
              <a:t>mit:forschen!: </a:t>
            </a:r>
            <a:r>
              <a:rPr lang="de-DE" sz="1600" b="1">
                <a:solidFill>
                  <a:srgbClr val="7ECFFF"/>
                </a:solidFill>
                <a:highlight>
                  <a:srgbClr val="000000"/>
                </a:highlight>
                <a:latin typeface="Helvetica Neue" panose="02000503000000020004" pitchFamily="2" charset="0"/>
                <a:hlinkClick r:id="rId2">
                  <a:extLst>
                    <a:ext uri="{A12FA001-AC4F-418D-AE19-62706E023703}">
                      <ahyp:hlinkClr xmlns:ahyp="http://schemas.microsoft.com/office/drawing/2018/hyperlinkcolor" val="tx"/>
                    </a:ext>
                  </a:extLst>
                </a:hlinkClick>
              </a:rPr>
              <a:t>Kommunikation und Feedback</a:t>
            </a:r>
            <a:endParaRPr lang="de-DE" sz="1600" b="1">
              <a:solidFill>
                <a:srgbClr val="7ECFFF"/>
              </a:solidFill>
              <a:highlight>
                <a:srgbClr val="000000"/>
              </a:highlight>
              <a:latin typeface="Helvetica Neue" panose="02000503000000020004" pitchFamily="2" charset="0"/>
            </a:endParaRPr>
          </a:p>
          <a:p>
            <a:pPr>
              <a:spcBef>
                <a:spcPts val="1000"/>
              </a:spcBef>
            </a:pPr>
            <a:r>
              <a:rPr lang="de-DE" sz="1600" b="1">
                <a:solidFill>
                  <a:srgbClr val="7ECFFF"/>
                </a:solidFill>
                <a:highlight>
                  <a:srgbClr val="000000"/>
                </a:highlight>
                <a:latin typeface="Helvetica Neue" panose="02000503000000020004" pitchFamily="2" charset="0"/>
              </a:rPr>
              <a:t>Citizen Science Zürich: </a:t>
            </a:r>
            <a:r>
              <a:rPr lang="de-DE" sz="1600" b="1">
                <a:solidFill>
                  <a:srgbClr val="7ECFFF"/>
                </a:solidFill>
                <a:highlight>
                  <a:srgbClr val="000000"/>
                </a:highlight>
                <a:latin typeface="Helvetica Neue" panose="02000503000000020004" pitchFamily="2" charset="0"/>
                <a:hlinkClick r:id="rId3">
                  <a:extLst>
                    <a:ext uri="{A12FA001-AC4F-418D-AE19-62706E023703}">
                      <ahyp:hlinkClr xmlns:ahyp="http://schemas.microsoft.com/office/drawing/2018/hyperlinkcolor" val="tx"/>
                    </a:ext>
                  </a:extLst>
                </a:hlinkClick>
              </a:rPr>
              <a:t>Vorlagen Kompetenznachweis</a:t>
            </a:r>
            <a:endParaRPr lang="de-DE" sz="1600" b="1">
              <a:solidFill>
                <a:srgbClr val="7ECFFF"/>
              </a:solidFill>
              <a:highlight>
                <a:srgbClr val="000000"/>
              </a:highlight>
              <a:latin typeface="Helvetica Neue" panose="02000503000000020004" pitchFamily="2" charset="0"/>
            </a:endParaRPr>
          </a:p>
        </p:txBody>
      </p:sp>
      <p:sp>
        <p:nvSpPr>
          <p:cNvPr id="2" name="Abgerundetes Rechteck 1">
            <a:hlinkClick r:id="" action="ppaction://hlinkshowjump?jump=nextslide"/>
            <a:extLst>
              <a:ext uri="{FF2B5EF4-FFF2-40B4-BE49-F238E27FC236}">
                <a16:creationId xmlns:a16="http://schemas.microsoft.com/office/drawing/2014/main" id="{A84A0746-6859-9467-F842-6210C9E9996D}"/>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WEITER</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 name="Abgerundetes Rechteck 2">
            <a:hlinkClick r:id="rId4" action="ppaction://hlinksldjump"/>
            <a:extLst>
              <a:ext uri="{FF2B5EF4-FFF2-40B4-BE49-F238E27FC236}">
                <a16:creationId xmlns:a16="http://schemas.microsoft.com/office/drawing/2014/main" id="{5ABD47F6-BD23-D964-0C4D-BD17A6D97B3D}"/>
              </a:ext>
            </a:extLst>
          </p:cNvPr>
          <p:cNvSpPr/>
          <p:nvPr/>
        </p:nvSpPr>
        <p:spPr>
          <a:xfrm>
            <a:off x="8861653"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Content Placeholder 3">
            <a:extLst>
              <a:ext uri="{FF2B5EF4-FFF2-40B4-BE49-F238E27FC236}">
                <a16:creationId xmlns:a16="http://schemas.microsoft.com/office/drawing/2014/main" id="{BCB326D7-4C23-400B-8642-1268FFC9668F}"/>
              </a:ext>
            </a:extLst>
          </p:cNvPr>
          <p:cNvSpPr>
            <a:spLocks noGrp="1"/>
          </p:cNvSpPr>
          <p:nvPr>
            <p:ph idx="1"/>
          </p:nvPr>
        </p:nvSpPr>
        <p:spPr/>
        <p:txBody>
          <a:bodyPr/>
          <a:lstStyle/>
          <a:p>
            <a:pPr marL="0" indent="0" rtl="0">
              <a:spcAft>
                <a:spcPts val="0"/>
              </a:spcAft>
              <a:buNone/>
            </a:pPr>
            <a:r>
              <a:rPr lang="de-CH" sz="2400" b="1" i="0" u="none" strike="noStrike" dirty="0">
                <a:solidFill>
                  <a:srgbClr val="80CECE"/>
                </a:solidFill>
                <a:effectLst/>
                <a:highlight>
                  <a:srgbClr val="000000"/>
                </a:highlight>
                <a:latin typeface="Helvetica Neue" panose="02000503000000020004"/>
              </a:rPr>
              <a:t>Hinweis:</a:t>
            </a:r>
            <a:r>
              <a:rPr lang="de-CH" sz="2400" b="1" i="0" u="none" strike="noStrike" dirty="0">
                <a:solidFill>
                  <a:srgbClr val="000000"/>
                </a:solidFill>
                <a:effectLst/>
                <a:latin typeface="Helvetica Neue" panose="02000503000000020004"/>
              </a:rPr>
              <a:t> Zwischen der Rekrutierung der Citizen Scientists </a:t>
            </a:r>
            <a:br>
              <a:rPr lang="de-CH" sz="2400" b="1" i="0" u="none" strike="noStrike" dirty="0">
                <a:solidFill>
                  <a:srgbClr val="000000"/>
                </a:solidFill>
                <a:effectLst/>
                <a:latin typeface="Helvetica Neue" panose="02000503000000020004"/>
              </a:rPr>
            </a:br>
            <a:r>
              <a:rPr lang="de-CH" sz="2400" b="1" i="0" u="none" strike="noStrike" dirty="0">
                <a:solidFill>
                  <a:srgbClr val="000000"/>
                </a:solidFill>
                <a:effectLst/>
                <a:latin typeface="Helvetica Neue" panose="02000503000000020004"/>
              </a:rPr>
              <a:t>und der Verwertung der Ergebnisse kann viel Zeit vergehen. </a:t>
            </a:r>
            <a:endParaRPr lang="de-CH" sz="2400" b="1" dirty="0">
              <a:latin typeface="Helvetica Neue" panose="02000503000000020004"/>
            </a:endParaRPr>
          </a:p>
          <a:p>
            <a:pPr marL="0" indent="0" rtl="0">
              <a:spcAft>
                <a:spcPts val="0"/>
              </a:spcAft>
              <a:buNone/>
            </a:pPr>
            <a:r>
              <a:rPr lang="de-CH" sz="2400" b="1" i="0" u="none" strike="noStrike" dirty="0">
                <a:solidFill>
                  <a:srgbClr val="000000"/>
                </a:solidFill>
                <a:effectLst/>
                <a:latin typeface="Helvetica Neue" panose="02000503000000020004"/>
              </a:rPr>
              <a:t>Daher ist es von grosser Bedeutung, </a:t>
            </a:r>
            <a:r>
              <a:rPr lang="de-DE" sz="2400" b="1" i="0" u="none" strike="noStrike" dirty="0">
                <a:solidFill>
                  <a:srgbClr val="000000"/>
                </a:solidFill>
                <a:effectLst/>
                <a:latin typeface="Helvetica Neue" panose="02000503000000020004"/>
              </a:rPr>
              <a:t>die Teilnehmenden über Resultate oder den aktuellen Stand zu informieren</a:t>
            </a:r>
            <a:r>
              <a:rPr lang="de-CH" sz="2400" b="1" i="0" u="none" strike="noStrike" dirty="0">
                <a:solidFill>
                  <a:srgbClr val="000000"/>
                </a:solidFill>
                <a:effectLst/>
                <a:latin typeface="Helvetica Neue" panose="02000503000000020004"/>
              </a:rPr>
              <a:t>. </a:t>
            </a:r>
            <a:r>
              <a:rPr lang="de-DE" sz="2400" b="1" i="0" u="none" strike="noStrike" dirty="0">
                <a:solidFill>
                  <a:srgbClr val="000000"/>
                </a:solidFill>
                <a:effectLst/>
                <a:latin typeface="Helvetica Neue" panose="02000503000000020004"/>
              </a:rPr>
              <a:t>Das motiviert, auch über längere Zeiträume am Projekt mitzuwirken und stellt ebenfalls eine wichtige Anerkennung dar. Teile mit den Citizen </a:t>
            </a:r>
            <a:r>
              <a:rPr lang="de-DE" sz="2400" b="1" i="0" u="none" strike="noStrike" dirty="0" err="1">
                <a:solidFill>
                  <a:srgbClr val="000000"/>
                </a:solidFill>
                <a:effectLst/>
                <a:latin typeface="Helvetica Neue" panose="02000503000000020004"/>
              </a:rPr>
              <a:t>Scientists</a:t>
            </a:r>
            <a:r>
              <a:rPr lang="de-DE" sz="2400" b="1" i="0" u="none" strike="noStrike" dirty="0">
                <a:solidFill>
                  <a:srgbClr val="000000"/>
                </a:solidFill>
                <a:effectLst/>
                <a:latin typeface="Helvetica Neue" panose="02000503000000020004"/>
              </a:rPr>
              <a:t>, was mit den Ergebnissen geschieht oder wie es mit deinem Projekt weitergeht.</a:t>
            </a:r>
          </a:p>
          <a:p>
            <a:endParaRPr lang="en-CH"/>
          </a:p>
        </p:txBody>
      </p:sp>
      <p:pic>
        <p:nvPicPr>
          <p:cNvPr id="8" name="Graphic 7">
            <a:extLst>
              <a:ext uri="{FF2B5EF4-FFF2-40B4-BE49-F238E27FC236}">
                <a16:creationId xmlns:a16="http://schemas.microsoft.com/office/drawing/2014/main" id="{8067ACB4-9E86-454F-8FEC-238A24DA7E4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652000" y="0"/>
            <a:ext cx="540000" cy="540000"/>
          </a:xfrm>
          <a:prstGeom prst="rect">
            <a:avLst/>
          </a:prstGeom>
        </p:spPr>
      </p:pic>
    </p:spTree>
    <p:extLst>
      <p:ext uri="{BB962C8B-B14F-4D97-AF65-F5344CB8AC3E}">
        <p14:creationId xmlns:p14="http://schemas.microsoft.com/office/powerpoint/2010/main" val="224486973"/>
      </p:ext>
    </p:extLst>
  </p:cSld>
  <p:clrMapOvr>
    <a:masterClrMapping/>
  </p:clrMapOvr>
  <p:transition spd="slow" advClick="0">
    <p:push dir="u"/>
  </p:transition>
</p:sld>
</file>

<file path=ppt/slides/slide96.xml><?xml version="1.0" encoding="utf-8"?>
<p:sld xmlns:a="http://schemas.openxmlformats.org/drawingml/2006/main" xmlns:r="http://schemas.openxmlformats.org/officeDocument/2006/relationships" xmlns:p="http://schemas.openxmlformats.org/presentationml/2006/main">
  <p:cSld>
    <p:bg>
      <p:bgPr>
        <a:solidFill>
          <a:srgbClr val="7ECFFF"/>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6958D8-0657-2AF8-D8B9-2A20162373CC}"/>
              </a:ext>
            </a:extLst>
          </p:cNvPr>
          <p:cNvSpPr>
            <a:spLocks noGrp="1"/>
          </p:cNvSpPr>
          <p:nvPr>
            <p:ph type="title"/>
          </p:nvPr>
        </p:nvSpPr>
        <p:spPr/>
        <p:txBody>
          <a:bodyPr>
            <a:normAutofit/>
          </a:bodyPr>
          <a:lstStyle/>
          <a:p>
            <a:pPr algn="ctr"/>
            <a:r>
              <a:rPr lang="de-DE" sz="4000">
                <a:latin typeface="Helvetica Neue" panose="02000503000000020004" pitchFamily="2" charset="0"/>
                <a:ea typeface="Helvetica Neue" panose="02000503000000020004" pitchFamily="2" charset="0"/>
                <a:cs typeface="Helvetica Neue" panose="02000503000000020004" pitchFamily="2" charset="0"/>
              </a:rPr>
              <a:t>Prinzip 10: Anerkennung</a:t>
            </a:r>
          </a:p>
        </p:txBody>
      </p:sp>
      <p:sp>
        <p:nvSpPr>
          <p:cNvPr id="3" name="Inhaltsplatzhalter 2">
            <a:extLst>
              <a:ext uri="{FF2B5EF4-FFF2-40B4-BE49-F238E27FC236}">
                <a16:creationId xmlns:a16="http://schemas.microsoft.com/office/drawing/2014/main" id="{C4AFB4EC-33FF-00E2-263F-9B4538198C02}"/>
              </a:ext>
            </a:extLst>
          </p:cNvPr>
          <p:cNvSpPr>
            <a:spLocks noGrp="1"/>
          </p:cNvSpPr>
          <p:nvPr>
            <p:ph idx="1"/>
          </p:nvPr>
        </p:nvSpPr>
        <p:spPr>
          <a:xfrm>
            <a:off x="838200" y="2165125"/>
            <a:ext cx="10515600" cy="4011838"/>
          </a:xfrm>
        </p:spPr>
        <p:txBody>
          <a:bodyPr>
            <a:normAutofit/>
          </a:bodyPr>
          <a:lstStyle/>
          <a:p>
            <a:pPr marL="0" indent="0">
              <a:buNone/>
            </a:pPr>
            <a:r>
              <a:rPr lang="de-CH" sz="1600" dirty="0"/>
              <a:t>Du befindest Dich am Ende des Prinzips. Hier ist eine Zusammenfassung der wichtigsten Punkte aus Prinzip 10: </a:t>
            </a:r>
          </a:p>
          <a:p>
            <a:pPr marL="0" indent="0">
              <a:buNone/>
            </a:pPr>
            <a:r>
              <a:rPr lang="de-CH" sz="2400" dirty="0">
                <a:latin typeface="Helvetica Neue" panose="02000503000000020004" pitchFamily="2" charset="0"/>
                <a:ea typeface="Helvetica Neue" panose="02000503000000020004" pitchFamily="2" charset="0"/>
                <a:cs typeface="Helvetica Neue" panose="02000503000000020004" pitchFamily="2" charset="0"/>
              </a:rPr>
              <a:t>In Citizen-Science-Projekten ist die Wertschätzung für die Mitwirkung von Citizen Scientists besonders wichtig. Es ist entscheidend, dass ihre Beiträge in angemessener Form gewürdigt werden, sei es durch </a:t>
            </a:r>
            <a:r>
              <a:rPr lang="de-CH" sz="2400" dirty="0" err="1">
                <a:latin typeface="Helvetica Neue" panose="02000503000000020004" pitchFamily="2" charset="0"/>
                <a:ea typeface="Helvetica Neue" panose="02000503000000020004" pitchFamily="2" charset="0"/>
                <a:cs typeface="Helvetica Neue" panose="02000503000000020004" pitchFamily="2" charset="0"/>
              </a:rPr>
              <a:t>Co-Autor:innenschaft</a:t>
            </a:r>
            <a:r>
              <a:rPr lang="de-CH" sz="2400" dirty="0">
                <a:latin typeface="Helvetica Neue" panose="02000503000000020004" pitchFamily="2" charset="0"/>
                <a:ea typeface="Helvetica Neue" panose="02000503000000020004" pitchFamily="2" charset="0"/>
                <a:cs typeface="Helvetica Neue" panose="02000503000000020004" pitchFamily="2" charset="0"/>
              </a:rPr>
              <a:t>, Danksagungen, Kompetenznachweise, finanzielle Entlohnungen, Workshops oder andere Veranstaltungen. </a:t>
            </a:r>
          </a:p>
          <a:p>
            <a:pPr marL="0" indent="0">
              <a:buNone/>
            </a:pPr>
            <a:r>
              <a:rPr lang="de-CH" sz="2400" dirty="0">
                <a:latin typeface="Helvetica Neue" panose="02000503000000020004" pitchFamily="2" charset="0"/>
                <a:ea typeface="Helvetica Neue" panose="02000503000000020004" pitchFamily="2" charset="0"/>
                <a:cs typeface="Helvetica Neue" panose="02000503000000020004" pitchFamily="2" charset="0"/>
              </a:rPr>
              <a:t>Diese Anerkennung sollte sowohl den Erwartungen der Citizen Scientists als auch den verfügbaren Ressourcen entsprechen und gegebenenfalls im Budget berücksichtigt werden.</a:t>
            </a:r>
            <a:endParaRPr lang="de-DE" sz="24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Abgerundetes Rechteck 3">
            <a:hlinkClick r:id="rId2" action="ppaction://hlinksldjump"/>
            <a:extLst>
              <a:ext uri="{FF2B5EF4-FFF2-40B4-BE49-F238E27FC236}">
                <a16:creationId xmlns:a16="http://schemas.microsoft.com/office/drawing/2014/main" id="{DB3BAD16-738C-A533-3A0F-209A27C8DAB1}"/>
              </a:ext>
            </a:extLst>
          </p:cNvPr>
          <p:cNvSpPr/>
          <p:nvPr/>
        </p:nvSpPr>
        <p:spPr>
          <a:xfrm>
            <a:off x="2061460"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4">
            <a:hlinkClick r:id="rId3" action="ppaction://hlinksldjump"/>
            <a:extLst>
              <a:ext uri="{FF2B5EF4-FFF2-40B4-BE49-F238E27FC236}">
                <a16:creationId xmlns:a16="http://schemas.microsoft.com/office/drawing/2014/main" id="{8BB904B8-6D7C-831B-7CB6-FC305DFB2BBD}"/>
              </a:ext>
            </a:extLst>
          </p:cNvPr>
          <p:cNvSpPr/>
          <p:nvPr/>
        </p:nvSpPr>
        <p:spPr>
          <a:xfrm>
            <a:off x="5404624" y="6117737"/>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INTRO</a:t>
            </a:r>
            <a:endParaRPr lang="de-DE" sz="1400"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Abgerundetes Rechteck 5">
            <a:hlinkClick r:id="" action="ppaction://hlinkshowjump?jump=nextslide"/>
            <a:extLst>
              <a:ext uri="{FF2B5EF4-FFF2-40B4-BE49-F238E27FC236}">
                <a16:creationId xmlns:a16="http://schemas.microsoft.com/office/drawing/2014/main" id="{38A79A1B-3422-7B67-289D-711E2ECB1DAE}"/>
              </a:ext>
            </a:extLst>
          </p:cNvPr>
          <p:cNvSpPr/>
          <p:nvPr/>
        </p:nvSpPr>
        <p:spPr>
          <a:xfrm>
            <a:off x="8747788" y="6107943"/>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WEITER</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7" name="Grafik 6">
            <a:hlinkClick r:id="rId4" action="ppaction://hlinksldjump"/>
            <a:extLst>
              <a:ext uri="{FF2B5EF4-FFF2-40B4-BE49-F238E27FC236}">
                <a16:creationId xmlns:a16="http://schemas.microsoft.com/office/drawing/2014/main" id="{D4BDF859-DC75-545D-72AD-88161DC5F02D}"/>
              </a:ext>
            </a:extLst>
          </p:cNvPr>
          <p:cNvPicPr>
            <a:picLocks noChangeAspect="1"/>
          </p:cNvPicPr>
          <p:nvPr/>
        </p:nvPicPr>
        <p:blipFill>
          <a:blip r:embed="rId5"/>
          <a:stretch>
            <a:fillRect/>
          </a:stretch>
        </p:blipFill>
        <p:spPr>
          <a:xfrm>
            <a:off x="0" y="0"/>
            <a:ext cx="1800000" cy="1800000"/>
          </a:xfrm>
          <a:prstGeom prst="rect">
            <a:avLst/>
          </a:prstGeom>
        </p:spPr>
      </p:pic>
    </p:spTree>
    <p:extLst>
      <p:ext uri="{BB962C8B-B14F-4D97-AF65-F5344CB8AC3E}">
        <p14:creationId xmlns:p14="http://schemas.microsoft.com/office/powerpoint/2010/main" val="68059929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4F309C78-1184-4BFB-AE96-F97DD2D94E16}"/>
              </a:ext>
            </a:extLst>
          </p:cNvPr>
          <p:cNvSpPr>
            <a:spLocks noGrp="1"/>
          </p:cNvSpPr>
          <p:nvPr>
            <p:ph idx="1"/>
          </p:nvPr>
        </p:nvSpPr>
        <p:spPr/>
        <p:txBody>
          <a:bodyPr>
            <a:noAutofit/>
          </a:bodyPr>
          <a:lstStyle/>
          <a:p>
            <a:r>
              <a:rPr lang="en-US" sz="1600" b="1" dirty="0" err="1">
                <a:solidFill>
                  <a:schemeClr val="bg1"/>
                </a:solidFill>
                <a:highlight>
                  <a:srgbClr val="000000"/>
                </a:highlight>
                <a:latin typeface="Helvetica Neue" panose="02000503000000020004"/>
              </a:rPr>
              <a:t>Akademien</a:t>
            </a:r>
            <a:r>
              <a:rPr lang="en-US" sz="1600" b="1" dirty="0">
                <a:solidFill>
                  <a:schemeClr val="bg1"/>
                </a:solidFill>
                <a:highlight>
                  <a:srgbClr val="000000"/>
                </a:highlight>
                <a:latin typeface="Helvetica Neue" panose="02000503000000020004"/>
              </a:rPr>
              <a:t> der </a:t>
            </a:r>
            <a:r>
              <a:rPr lang="en-US" sz="1600" b="1" dirty="0" err="1">
                <a:solidFill>
                  <a:schemeClr val="bg1"/>
                </a:solidFill>
                <a:highlight>
                  <a:srgbClr val="000000"/>
                </a:highlight>
                <a:latin typeface="Helvetica Neue" panose="02000503000000020004"/>
              </a:rPr>
              <a:t>Wissenschaften</a:t>
            </a:r>
            <a:r>
              <a:rPr lang="en-US" b="1" dirty="0">
                <a:solidFill>
                  <a:schemeClr val="bg1"/>
                </a:solidFill>
                <a:highlight>
                  <a:srgbClr val="000000"/>
                </a:highlight>
              </a:rPr>
              <a:t> Schweiz:</a:t>
            </a:r>
            <a:r>
              <a:rPr lang="en-US" b="1" dirty="0">
                <a:solidFill>
                  <a:schemeClr val="bg1"/>
                </a:solidFill>
              </a:rPr>
              <a:t>: </a:t>
            </a:r>
            <a:r>
              <a:rPr lang="de-CH" i="0" dirty="0">
                <a:effectLst/>
                <a:latin typeface="Helvetica Neue" panose="02000503000000020004" pitchFamily="2" charset="0"/>
                <a:ea typeface="Helvetica Neue" panose="02000503000000020004" pitchFamily="2" charset="0"/>
                <a:cs typeface="Helvetica Neue" panose="02000503000000020004" pitchFamily="2" charset="0"/>
                <a:hlinkClick r:id="rId2">
                  <a:extLst>
                    <a:ext uri="{A12FA001-AC4F-418D-AE19-62706E023703}">
                      <ahyp:hlinkClr xmlns:ahyp="http://schemas.microsoft.com/office/drawing/2018/hyperlinkcolor" val="tx"/>
                    </a:ext>
                  </a:extLst>
                </a:hlinkClick>
              </a:rPr>
              <a:t>Wissenschaftliche Integrität</a:t>
            </a:r>
            <a:endParaRPr lang="en-US" sz="1600" dirty="0">
              <a:highlight>
                <a:srgbClr val="000000"/>
              </a:highlight>
              <a:latin typeface="Helvetica Neue" panose="02000503000000020004" pitchFamily="2" charset="0"/>
              <a:ea typeface="Helvetica Neue" panose="02000503000000020004" pitchFamily="2" charset="0"/>
              <a:cs typeface="Helvetica Neue" panose="02000503000000020004" pitchFamily="2" charset="0"/>
            </a:endParaRPr>
          </a:p>
          <a:p>
            <a:pPr marL="0" indent="0">
              <a:buNone/>
            </a:pPr>
            <a:r>
              <a:rPr lang="en-US" sz="1600" b="1" dirty="0">
                <a:solidFill>
                  <a:schemeClr val="bg1"/>
                </a:solidFill>
                <a:highlight>
                  <a:srgbClr val="000000"/>
                </a:highlight>
                <a:latin typeface="Helvetica Neue" panose="02000503000000020004"/>
              </a:rPr>
              <a:t>Citizen Science D-A-C-H-AG</a:t>
            </a:r>
            <a:r>
              <a:rPr lang="en-US" sz="1600" b="0" dirty="0">
                <a:latin typeface="Helvetica Neue" panose="02000503000000020004"/>
              </a:rPr>
              <a:t>: </a:t>
            </a:r>
            <a:r>
              <a:rPr lang="en-US" sz="1600" b="0" dirty="0">
                <a:latin typeface="Helvetica Neue" panose="02000503000000020004"/>
                <a:hlinkClick r:id="rId3">
                  <a:extLst>
                    <a:ext uri="{A12FA001-AC4F-418D-AE19-62706E023703}">
                      <ahyp:hlinkClr xmlns:ahyp="http://schemas.microsoft.com/office/drawing/2018/hyperlinkcolor" val="tx"/>
                    </a:ext>
                  </a:extLst>
                </a:hlinkClick>
              </a:rPr>
              <a:t>Open Data in Citizen Science Projekten</a:t>
            </a:r>
            <a:endParaRPr lang="en-US" sz="1600" b="0" dirty="0">
              <a:latin typeface="Helvetica Neue" panose="02000503000000020004"/>
            </a:endParaRPr>
          </a:p>
          <a:p>
            <a:pPr marL="0" indent="0">
              <a:buNone/>
            </a:pPr>
            <a:r>
              <a:rPr lang="en-US" sz="1600" b="1" dirty="0">
                <a:solidFill>
                  <a:schemeClr val="bg1"/>
                </a:solidFill>
                <a:highlight>
                  <a:srgbClr val="000000"/>
                </a:highlight>
                <a:latin typeface="Helvetica Neue" panose="02000503000000020004"/>
              </a:rPr>
              <a:t>Citizen Science Zürich</a:t>
            </a:r>
            <a:r>
              <a:rPr lang="en-US" sz="1600" b="0" dirty="0">
                <a:latin typeface="Helvetica Neue" panose="02000503000000020004"/>
              </a:rPr>
              <a:t>: </a:t>
            </a:r>
            <a:r>
              <a:rPr lang="de-CH" sz="1600" b="0" dirty="0">
                <a:latin typeface="Helvetica Neue" panose="02000503000000020004"/>
                <a:hlinkClick r:id="rId4">
                  <a:extLst>
                    <a:ext uri="{A12FA001-AC4F-418D-AE19-62706E023703}">
                      <ahyp:hlinkClr xmlns:ahyp="http://schemas.microsoft.com/office/drawing/2018/hyperlinkcolor" val="tx"/>
                    </a:ext>
                  </a:extLst>
                </a:hlinkClick>
              </a:rPr>
              <a:t>https://www.citizenscience.uzh.ch/</a:t>
            </a:r>
            <a:r>
              <a:rPr lang="de-CH" sz="1600" b="0" dirty="0">
                <a:latin typeface="Helvetica Neue" panose="02000503000000020004"/>
              </a:rPr>
              <a:t>; </a:t>
            </a:r>
            <a:r>
              <a:rPr lang="de-CH" sz="1600" b="0" dirty="0">
                <a:latin typeface="Helvetica Neue" panose="02000503000000020004"/>
                <a:hlinkClick r:id="rId5">
                  <a:extLst>
                    <a:ext uri="{A12FA001-AC4F-418D-AE19-62706E023703}">
                      <ahyp:hlinkClr xmlns:ahyp="http://schemas.microsoft.com/office/drawing/2018/hyperlinkcolor" val="tx"/>
                    </a:ext>
                  </a:extLst>
                </a:hlinkClick>
              </a:rPr>
              <a:t>Citizen Science entdecken</a:t>
            </a:r>
            <a:r>
              <a:rPr lang="de-CH" sz="1600" b="0" dirty="0">
                <a:latin typeface="Helvetica Neue" panose="02000503000000020004"/>
              </a:rPr>
              <a:t>; </a:t>
            </a:r>
            <a:r>
              <a:rPr lang="de-CH" sz="1600" b="0" dirty="0">
                <a:latin typeface="Helvetica Neue" panose="02000503000000020004"/>
                <a:hlinkClick r:id="rId6">
                  <a:extLst>
                    <a:ext uri="{A12FA001-AC4F-418D-AE19-62706E023703}">
                      <ahyp:hlinkClr xmlns:ahyp="http://schemas.microsoft.com/office/drawing/2018/hyperlinkcolor" val="tx"/>
                    </a:ext>
                  </a:extLst>
                </a:hlinkClick>
              </a:rPr>
              <a:t>Guidelines und Vorlagen</a:t>
            </a:r>
            <a:r>
              <a:rPr lang="de-CH" sz="1600" b="0" dirty="0">
                <a:latin typeface="Helvetica Neue" panose="02000503000000020004"/>
              </a:rPr>
              <a:t>; </a:t>
            </a:r>
            <a:r>
              <a:rPr lang="en-US" sz="1600" b="0" dirty="0">
                <a:latin typeface="Helvetica Neue" panose="02000503000000020004"/>
                <a:hlinkClick r:id="rId7">
                  <a:extLst>
                    <a:ext uri="{A12FA001-AC4F-418D-AE19-62706E023703}">
                      <ahyp:hlinkClr xmlns:ahyp="http://schemas.microsoft.com/office/drawing/2018/hyperlinkcolor" val="tx"/>
                    </a:ext>
                  </a:extLst>
                </a:hlinkClick>
              </a:rPr>
              <a:t>Partizipative Citizen Science</a:t>
            </a:r>
            <a:endParaRPr lang="en-US" sz="1600" b="0" dirty="0">
              <a:latin typeface="Helvetica Neue" panose="02000503000000020004"/>
            </a:endParaRPr>
          </a:p>
          <a:p>
            <a:pPr marL="0" indent="0">
              <a:buNone/>
            </a:pPr>
            <a:r>
              <a:rPr lang="en-US" sz="1600" b="1" dirty="0">
                <a:solidFill>
                  <a:schemeClr val="bg1"/>
                </a:solidFill>
                <a:highlight>
                  <a:srgbClr val="000000"/>
                </a:highlight>
                <a:latin typeface="Helvetica Neue" panose="02000503000000020004"/>
              </a:rPr>
              <a:t>European Citizen Science Association (ECSA)</a:t>
            </a:r>
            <a:r>
              <a:rPr lang="en-US" sz="1600" b="0" dirty="0">
                <a:latin typeface="Helvetica Neue" panose="02000503000000020004"/>
              </a:rPr>
              <a:t>: </a:t>
            </a:r>
            <a:r>
              <a:rPr lang="de-CH" sz="1600" b="0" dirty="0">
                <a:latin typeface="Helvetica Neue" panose="02000503000000020004"/>
                <a:hlinkClick r:id="rId8">
                  <a:extLst>
                    <a:ext uri="{A12FA001-AC4F-418D-AE19-62706E023703}">
                      <ahyp:hlinkClr xmlns:ahyp="http://schemas.microsoft.com/office/drawing/2018/hyperlinkcolor" val="tx"/>
                    </a:ext>
                  </a:extLst>
                </a:hlinkClick>
              </a:rPr>
              <a:t>https://ecsa.ngo/</a:t>
            </a:r>
            <a:r>
              <a:rPr lang="de-CH" sz="1600" b="0" dirty="0">
                <a:latin typeface="Helvetica Neue" panose="02000503000000020004"/>
              </a:rPr>
              <a:t>; </a:t>
            </a:r>
            <a:r>
              <a:rPr lang="en-US" sz="1600" b="0" dirty="0">
                <a:latin typeface="Helvetica Neue" panose="02000503000000020004"/>
                <a:hlinkClick r:id="rId9">
                  <a:extLst>
                    <a:ext uri="{A12FA001-AC4F-418D-AE19-62706E023703}">
                      <ahyp:hlinkClr xmlns:ahyp="http://schemas.microsoft.com/office/drawing/2018/hyperlinkcolor" val="tx"/>
                    </a:ext>
                  </a:extLst>
                </a:hlinkClick>
              </a:rPr>
              <a:t>Characteristics of Citizen Science</a:t>
            </a:r>
            <a:endParaRPr lang="en-US" sz="1600" b="0" dirty="0">
              <a:latin typeface="Helvetica Neue" panose="02000503000000020004"/>
            </a:endParaRPr>
          </a:p>
          <a:p>
            <a:pPr marL="0" indent="0">
              <a:buNone/>
            </a:pPr>
            <a:r>
              <a:rPr lang="en-US" sz="1600" b="1" dirty="0">
                <a:solidFill>
                  <a:schemeClr val="bg1"/>
                </a:solidFill>
                <a:highlight>
                  <a:srgbClr val="000000"/>
                </a:highlight>
                <a:latin typeface="Helvetica Neue" panose="02000503000000020004"/>
              </a:rPr>
              <a:t>Go Fair</a:t>
            </a:r>
            <a:r>
              <a:rPr lang="en-US" sz="1600" b="0" dirty="0">
                <a:latin typeface="Helvetica Neue" panose="02000503000000020004"/>
              </a:rPr>
              <a:t>: </a:t>
            </a:r>
            <a:r>
              <a:rPr lang="en-US" sz="1600" b="0" dirty="0">
                <a:latin typeface="Helvetica Neue" panose="02000503000000020004"/>
                <a:hlinkClick r:id="rId10">
                  <a:extLst>
                    <a:ext uri="{A12FA001-AC4F-418D-AE19-62706E023703}">
                      <ahyp:hlinkClr xmlns:ahyp="http://schemas.microsoft.com/office/drawing/2018/hyperlinkcolor" val="tx"/>
                    </a:ext>
                  </a:extLst>
                </a:hlinkClick>
              </a:rPr>
              <a:t>Fair Principles</a:t>
            </a:r>
            <a:endParaRPr lang="en-US" sz="1600" b="0" dirty="0">
              <a:latin typeface="Helvetica Neue" panose="02000503000000020004"/>
            </a:endParaRPr>
          </a:p>
          <a:p>
            <a:pPr marL="0" indent="0">
              <a:buNone/>
            </a:pPr>
            <a:r>
              <a:rPr lang="de-DE" sz="1600" b="1" dirty="0" err="1">
                <a:solidFill>
                  <a:schemeClr val="bg1"/>
                </a:solidFill>
                <a:highlight>
                  <a:srgbClr val="000000"/>
                </a:highlight>
                <a:latin typeface="Helvetica Neue" panose="02000503000000020004"/>
              </a:rPr>
              <a:t>mit:forschen</a:t>
            </a:r>
            <a:r>
              <a:rPr lang="de-DE" sz="1600" b="1" dirty="0">
                <a:solidFill>
                  <a:schemeClr val="bg1"/>
                </a:solidFill>
                <a:highlight>
                  <a:srgbClr val="000000"/>
                </a:highlight>
                <a:latin typeface="Helvetica Neue" panose="02000503000000020004"/>
              </a:rPr>
              <a:t>!</a:t>
            </a:r>
            <a:r>
              <a:rPr lang="de-DE" sz="1600" b="0" dirty="0">
                <a:latin typeface="Helvetica Neue" panose="02000503000000020004"/>
              </a:rPr>
              <a:t>: </a:t>
            </a:r>
            <a:r>
              <a:rPr lang="de-CH" sz="1600" b="0" dirty="0">
                <a:latin typeface="Helvetica Neue" panose="02000503000000020004"/>
                <a:hlinkClick r:id="rId11">
                  <a:extLst>
                    <a:ext uri="{A12FA001-AC4F-418D-AE19-62706E023703}">
                      <ahyp:hlinkClr xmlns:ahyp="http://schemas.microsoft.com/office/drawing/2018/hyperlinkcolor" val="tx"/>
                    </a:ext>
                  </a:extLst>
                </a:hlinkClick>
              </a:rPr>
              <a:t>https://www.mitforschen.org/</a:t>
            </a:r>
            <a:r>
              <a:rPr lang="de-CH" sz="1600" b="0" dirty="0">
                <a:latin typeface="Helvetica Neue" panose="02000503000000020004"/>
              </a:rPr>
              <a:t>; </a:t>
            </a:r>
            <a:r>
              <a:rPr lang="de-CH" sz="1600" b="0" dirty="0">
                <a:latin typeface="Helvetica Neue" panose="02000503000000020004"/>
                <a:hlinkClick r:id="rId12">
                  <a:extLst>
                    <a:ext uri="{A12FA001-AC4F-418D-AE19-62706E023703}">
                      <ahyp:hlinkClr xmlns:ahyp="http://schemas.microsoft.com/office/drawing/2018/hyperlinkcolor" val="tx"/>
                    </a:ext>
                  </a:extLst>
                </a:hlinkClick>
              </a:rPr>
              <a:t>Handbuch für Citizen-Science-Projekte</a:t>
            </a:r>
            <a:r>
              <a:rPr lang="de-CH" sz="1600" b="0" dirty="0">
                <a:latin typeface="Helvetica Neue" panose="02000503000000020004"/>
              </a:rPr>
              <a:t>; </a:t>
            </a:r>
            <a:r>
              <a:rPr lang="de-DE" sz="1600" b="0" dirty="0">
                <a:latin typeface="Helvetica Neue" panose="02000503000000020004"/>
                <a:hlinkClick r:id="rId13">
                  <a:extLst>
                    <a:ext uri="{A12FA001-AC4F-418D-AE19-62706E023703}">
                      <ahyp:hlinkClr xmlns:ahyp="http://schemas.microsoft.com/office/drawing/2018/hyperlinkcolor" val="tx"/>
                    </a:ext>
                  </a:extLst>
                </a:hlinkClick>
              </a:rPr>
              <a:t>Wie wirkt eigentlich Citizen Science? Wirkungsmodell und Ziele</a:t>
            </a:r>
            <a:endParaRPr lang="de-CH" sz="1600" b="0" dirty="0">
              <a:latin typeface="Helvetica Neue" panose="02000503000000020004"/>
            </a:endParaRPr>
          </a:p>
          <a:p>
            <a:pPr marL="0" indent="0">
              <a:buNone/>
            </a:pPr>
            <a:r>
              <a:rPr lang="de-CH" sz="1600" b="1" dirty="0" err="1">
                <a:solidFill>
                  <a:schemeClr val="bg1"/>
                </a:solidFill>
                <a:highlight>
                  <a:srgbClr val="000000"/>
                </a:highlight>
                <a:latin typeface="Helvetica Neue" panose="02000503000000020004"/>
              </a:rPr>
              <a:t>Nature.com</a:t>
            </a:r>
            <a:r>
              <a:rPr lang="de-CH" sz="1600" b="0" dirty="0">
                <a:latin typeface="Helvetica Neue" panose="02000503000000020004"/>
              </a:rPr>
              <a:t>: </a:t>
            </a:r>
            <a:r>
              <a:rPr lang="de-CH" sz="1600" b="0" dirty="0">
                <a:latin typeface="Helvetica Neue" panose="02000503000000020004"/>
                <a:hlinkClick r:id="rId14">
                  <a:extLst>
                    <a:ext uri="{A12FA001-AC4F-418D-AE19-62706E023703}">
                      <ahyp:hlinkClr xmlns:ahyp="http://schemas.microsoft.com/office/drawing/2018/hyperlinkcolor" val="tx"/>
                    </a:ext>
                  </a:extLst>
                </a:hlinkClick>
              </a:rPr>
              <a:t>Data Repository Guidance</a:t>
            </a:r>
            <a:endParaRPr lang="de-CH" sz="1600" b="0" dirty="0">
              <a:latin typeface="Helvetica Neue" panose="02000503000000020004"/>
            </a:endParaRPr>
          </a:p>
          <a:p>
            <a:pPr marL="0" indent="0">
              <a:buNone/>
            </a:pPr>
            <a:r>
              <a:rPr lang="en-US" sz="1600" b="1" dirty="0">
                <a:solidFill>
                  <a:schemeClr val="bg1"/>
                </a:solidFill>
                <a:highlight>
                  <a:srgbClr val="000000"/>
                </a:highlight>
                <a:latin typeface="Helvetica Neue" panose="02000503000000020004"/>
              </a:rPr>
              <a:t>Network for Transdisciplinary Research</a:t>
            </a:r>
            <a:r>
              <a:rPr lang="en-US" sz="1600" b="0" dirty="0">
                <a:latin typeface="Helvetica Neue" panose="02000503000000020004"/>
              </a:rPr>
              <a:t>: </a:t>
            </a:r>
            <a:r>
              <a:rPr lang="en-US" sz="1600" b="0" dirty="0">
                <a:latin typeface="Helvetica Neue" panose="02000503000000020004"/>
                <a:hlinkClick r:id="rId15">
                  <a:extLst>
                    <a:ext uri="{A12FA001-AC4F-418D-AE19-62706E023703}">
                      <ahyp:hlinkClr xmlns:ahyp="http://schemas.microsoft.com/office/drawing/2018/hyperlinkcolor" val="tx"/>
                    </a:ext>
                  </a:extLst>
                </a:hlinkClick>
              </a:rPr>
              <a:t>TD Net Toolbox</a:t>
            </a:r>
            <a:endParaRPr lang="en-US" sz="1600" b="0" dirty="0">
              <a:latin typeface="Helvetica Neue" panose="02000503000000020004"/>
            </a:endParaRPr>
          </a:p>
          <a:p>
            <a:pPr marL="0" indent="0">
              <a:buNone/>
            </a:pPr>
            <a:r>
              <a:rPr lang="de-DE" sz="1600" b="1" dirty="0">
                <a:solidFill>
                  <a:schemeClr val="bg1"/>
                </a:solidFill>
                <a:highlight>
                  <a:srgbClr val="000000"/>
                </a:highlight>
                <a:latin typeface="Helvetica Neue" panose="02000503000000020004"/>
              </a:rPr>
              <a:t>Österreich forscht</a:t>
            </a:r>
            <a:r>
              <a:rPr lang="de-DE" sz="1600" b="0" dirty="0">
                <a:latin typeface="Helvetica Neue" panose="02000503000000020004"/>
              </a:rPr>
              <a:t>: </a:t>
            </a:r>
            <a:r>
              <a:rPr lang="de-DE" sz="1600" b="0" dirty="0">
                <a:latin typeface="Helvetica Neue" panose="02000503000000020004"/>
                <a:hlinkClick r:id="rId16">
                  <a:extLst>
                    <a:ext uri="{A12FA001-AC4F-418D-AE19-62706E023703}">
                      <ahyp:hlinkClr xmlns:ahyp="http://schemas.microsoft.com/office/drawing/2018/hyperlinkcolor" val="tx"/>
                    </a:ext>
                  </a:extLst>
                </a:hlinkClick>
              </a:rPr>
              <a:t>Qualitätskriterien für Citizen Science Projekte auf Österreich forscht</a:t>
            </a:r>
            <a:endParaRPr lang="de-DE" sz="1600" b="0" dirty="0">
              <a:latin typeface="Helvetica Neue" panose="02000503000000020004"/>
            </a:endParaRPr>
          </a:p>
          <a:p>
            <a:pPr marL="0" indent="0">
              <a:buNone/>
            </a:pPr>
            <a:r>
              <a:rPr lang="de-CH" sz="1600" b="1" dirty="0">
                <a:solidFill>
                  <a:schemeClr val="bg1"/>
                </a:solidFill>
                <a:highlight>
                  <a:srgbClr val="000000"/>
                </a:highlight>
                <a:latin typeface="Helvetica Neue" panose="02000503000000020004"/>
              </a:rPr>
              <a:t>Schweiz forscht</a:t>
            </a:r>
            <a:r>
              <a:rPr lang="de-CH" sz="1600" b="0" dirty="0">
                <a:latin typeface="Helvetica Neue" panose="02000503000000020004"/>
              </a:rPr>
              <a:t>: </a:t>
            </a:r>
            <a:r>
              <a:rPr lang="de-CH" sz="1600" b="0" dirty="0">
                <a:latin typeface="Helvetica Neue" panose="02000503000000020004"/>
                <a:hlinkClick r:id="rId17">
                  <a:extLst>
                    <a:ext uri="{A12FA001-AC4F-418D-AE19-62706E023703}">
                      <ahyp:hlinkClr xmlns:ahyp="http://schemas.microsoft.com/office/drawing/2018/hyperlinkcolor" val="tx"/>
                    </a:ext>
                  </a:extLst>
                </a:hlinkClick>
              </a:rPr>
              <a:t>https://www.schweizforscht.ch/</a:t>
            </a:r>
            <a:r>
              <a:rPr lang="de-CH" sz="1600" b="0" dirty="0">
                <a:latin typeface="Helvetica Neue" panose="02000503000000020004"/>
              </a:rPr>
              <a:t>; </a:t>
            </a:r>
            <a:r>
              <a:rPr lang="de-CH" sz="1600" b="0" dirty="0">
                <a:latin typeface="Helvetica Neue" panose="02000503000000020004"/>
                <a:hlinkClick r:id="rId18">
                  <a:extLst>
                    <a:ext uri="{A12FA001-AC4F-418D-AE19-62706E023703}">
                      <ahyp:hlinkClr xmlns:ahyp="http://schemas.microsoft.com/office/drawing/2018/hyperlinkcolor" val="tx"/>
                    </a:ext>
                  </a:extLst>
                </a:hlinkClick>
              </a:rPr>
              <a:t>Digitale Tools für geisteswissenschaftliche Projekte</a:t>
            </a:r>
            <a:r>
              <a:rPr lang="de-CH" sz="1600" b="0" dirty="0">
                <a:latin typeface="Helvetica Neue" panose="02000503000000020004"/>
              </a:rPr>
              <a:t>; </a:t>
            </a:r>
            <a:r>
              <a:rPr lang="de-CH" sz="1600" b="0" dirty="0">
                <a:latin typeface="Helvetica Neue" panose="02000503000000020004"/>
                <a:hlinkClick r:id="rId19">
                  <a:extLst>
                    <a:ext uri="{A12FA001-AC4F-418D-AE19-62706E023703}">
                      <ahyp:hlinkClr xmlns:ahyp="http://schemas.microsoft.com/office/drawing/2018/hyperlinkcolor" val="tx"/>
                    </a:ext>
                  </a:extLst>
                </a:hlinkClick>
              </a:rPr>
              <a:t>Partizipative Forschungsansätze</a:t>
            </a:r>
            <a:r>
              <a:rPr lang="de-CH" sz="1600" b="0" dirty="0">
                <a:latin typeface="Helvetica Neue" panose="02000503000000020004"/>
              </a:rPr>
              <a:t>; </a:t>
            </a:r>
            <a:r>
              <a:rPr lang="en-US" sz="1600" b="0" dirty="0">
                <a:latin typeface="Helvetica Neue" panose="02000503000000020004"/>
                <a:hlinkClick r:id="rId20">
                  <a:extLst>
                    <a:ext uri="{A12FA001-AC4F-418D-AE19-62706E023703}">
                      <ahyp:hlinkClr xmlns:ahyp="http://schemas.microsoft.com/office/drawing/2018/hyperlinkcolor" val="tx"/>
                    </a:ext>
                  </a:extLst>
                </a:hlinkClick>
              </a:rPr>
              <a:t>Was ist Citizen Science?</a:t>
            </a:r>
            <a:r>
              <a:rPr lang="en-US" sz="1600" b="0" dirty="0">
                <a:latin typeface="Helvetica Neue" panose="02000503000000020004"/>
              </a:rPr>
              <a:t>; </a:t>
            </a:r>
            <a:r>
              <a:rPr lang="de-CH" sz="1600" b="0" dirty="0">
                <a:latin typeface="Helvetica Neue" panose="02000503000000020004"/>
                <a:hlinkClick r:id="rId21">
                  <a:extLst>
                    <a:ext uri="{A12FA001-AC4F-418D-AE19-62706E023703}">
                      <ahyp:hlinkClr xmlns:ahyp="http://schemas.microsoft.com/office/drawing/2018/hyperlinkcolor" val="tx"/>
                    </a:ext>
                  </a:extLst>
                </a:hlinkClick>
              </a:rPr>
              <a:t>10 Schweizer Citizen-Science-Prinzipien</a:t>
            </a:r>
            <a:endParaRPr lang="de-CH" sz="1600" b="0" dirty="0">
              <a:latin typeface="Helvetica Neue" panose="02000503000000020004"/>
            </a:endParaRPr>
          </a:p>
          <a:p>
            <a:pPr marL="0" indent="0">
              <a:buNone/>
            </a:pPr>
            <a:r>
              <a:rPr lang="en-US" sz="1600" b="1" dirty="0">
                <a:solidFill>
                  <a:schemeClr val="bg1"/>
                </a:solidFill>
                <a:highlight>
                  <a:srgbClr val="000000"/>
                </a:highlight>
                <a:latin typeface="Helvetica Neue" panose="02000503000000020004"/>
              </a:rPr>
              <a:t>Schweizer </a:t>
            </a:r>
            <a:r>
              <a:rPr lang="en-US" sz="1600" b="1" dirty="0" err="1">
                <a:solidFill>
                  <a:schemeClr val="bg1"/>
                </a:solidFill>
                <a:highlight>
                  <a:srgbClr val="000000"/>
                </a:highlight>
                <a:latin typeface="Helvetica Neue" panose="02000503000000020004"/>
              </a:rPr>
              <a:t>Nationalfonds</a:t>
            </a:r>
            <a:r>
              <a:rPr lang="en-US" sz="1600" b="1" dirty="0">
                <a:solidFill>
                  <a:schemeClr val="bg1"/>
                </a:solidFill>
                <a:highlight>
                  <a:srgbClr val="000000"/>
                </a:highlight>
                <a:latin typeface="Helvetica Neue" panose="02000503000000020004"/>
              </a:rPr>
              <a:t> (SNF)</a:t>
            </a:r>
            <a:r>
              <a:rPr lang="en-US" sz="1600" b="0" dirty="0">
                <a:latin typeface="Helvetica Neue" panose="02000503000000020004"/>
              </a:rPr>
              <a:t>: </a:t>
            </a:r>
            <a:r>
              <a:rPr lang="en-US" sz="1600" b="0" dirty="0">
                <a:latin typeface="Helvetica Neue" panose="02000503000000020004"/>
                <a:hlinkClick r:id="rId22">
                  <a:extLst>
                    <a:ext uri="{A12FA001-AC4F-418D-AE19-62706E023703}">
                      <ahyp:hlinkClr xmlns:ahyp="http://schemas.microsoft.com/office/drawing/2018/hyperlinkcolor" val="tx"/>
                    </a:ext>
                  </a:extLst>
                </a:hlinkClick>
              </a:rPr>
              <a:t>Data Management Plan (DMP) - Leitlinien für Forschende </a:t>
            </a:r>
            <a:r>
              <a:rPr lang="en-US" sz="1600" b="0" dirty="0">
                <a:latin typeface="Helvetica Neue" panose="02000503000000020004"/>
              </a:rPr>
              <a:t>; </a:t>
            </a:r>
            <a:r>
              <a:rPr lang="en-US" sz="1600" b="0" dirty="0">
                <a:latin typeface="Helvetica Neue" panose="02000503000000020004"/>
                <a:hlinkClick r:id="rId23">
                  <a:extLst>
                    <a:ext uri="{A12FA001-AC4F-418D-AE19-62706E023703}">
                      <ahyp:hlinkClr xmlns:ahyp="http://schemas.microsoft.com/office/drawing/2018/hyperlinkcolor" val="tx"/>
                    </a:ext>
                  </a:extLst>
                </a:hlinkClick>
              </a:rPr>
              <a:t>Which data repositories can be used?</a:t>
            </a:r>
            <a:endParaRPr lang="en-US" sz="1600" b="0" dirty="0">
              <a:latin typeface="Helvetica Neue" panose="02000503000000020004"/>
            </a:endParaRPr>
          </a:p>
          <a:p>
            <a:pPr marL="0" indent="0">
              <a:buNone/>
            </a:pPr>
            <a:r>
              <a:rPr lang="en-US" sz="1600" b="1" dirty="0" err="1">
                <a:solidFill>
                  <a:schemeClr val="bg1"/>
                </a:solidFill>
                <a:highlight>
                  <a:srgbClr val="000000"/>
                </a:highlight>
                <a:latin typeface="Helvetica Neue" panose="02000503000000020004"/>
              </a:rPr>
              <a:t>Universitätsbibliothek</a:t>
            </a:r>
            <a:r>
              <a:rPr lang="en-US" sz="1600" b="1" dirty="0">
                <a:solidFill>
                  <a:schemeClr val="bg1"/>
                </a:solidFill>
                <a:highlight>
                  <a:srgbClr val="000000"/>
                </a:highlight>
                <a:latin typeface="Helvetica Neue" panose="02000503000000020004"/>
              </a:rPr>
              <a:t> Zürich</a:t>
            </a:r>
            <a:r>
              <a:rPr lang="en-US" sz="1600" b="0" dirty="0">
                <a:latin typeface="Helvetica Neue" panose="02000503000000020004"/>
              </a:rPr>
              <a:t>: </a:t>
            </a:r>
            <a:r>
              <a:rPr lang="en-US" sz="1600" b="0" dirty="0">
                <a:latin typeface="Helvetica Neue" panose="02000503000000020004"/>
                <a:hlinkClick r:id="rId24">
                  <a:extLst>
                    <a:ext uri="{A12FA001-AC4F-418D-AE19-62706E023703}">
                      <ahyp:hlinkClr xmlns:ahyp="http://schemas.microsoft.com/office/drawing/2018/hyperlinkcolor" val="tx"/>
                    </a:ext>
                  </a:extLst>
                </a:hlinkClick>
              </a:rPr>
              <a:t>Was ist Datenmanagement?</a:t>
            </a:r>
            <a:endParaRPr lang="en-US" sz="1600" b="0" dirty="0">
              <a:latin typeface="Helvetica Neue" panose="02000503000000020004"/>
            </a:endParaRPr>
          </a:p>
          <a:p>
            <a:endParaRPr lang="en-US" sz="1400" dirty="0">
              <a:latin typeface="Helvetica Neue" panose="02000503000000020004"/>
            </a:endParaRPr>
          </a:p>
          <a:p>
            <a:pPr marL="0" indent="0">
              <a:buNone/>
            </a:pPr>
            <a:endParaRPr lang="de-CH" sz="1300" dirty="0">
              <a:latin typeface="Helvetica Neue" panose="02000503000000020004"/>
            </a:endParaRPr>
          </a:p>
          <a:p>
            <a:endParaRPr lang="en-US" sz="1200" dirty="0"/>
          </a:p>
          <a:p>
            <a:endParaRPr lang="de-CH" dirty="0"/>
          </a:p>
          <a:p>
            <a:endParaRPr lang="de-CH" dirty="0"/>
          </a:p>
        </p:txBody>
      </p:sp>
      <p:sp>
        <p:nvSpPr>
          <p:cNvPr id="6" name="Content Placeholder 5">
            <a:extLst>
              <a:ext uri="{FF2B5EF4-FFF2-40B4-BE49-F238E27FC236}">
                <a16:creationId xmlns:a16="http://schemas.microsoft.com/office/drawing/2014/main" id="{5A8A8B3B-372C-49FC-84C3-A310AA152FCD}"/>
              </a:ext>
            </a:extLst>
          </p:cNvPr>
          <p:cNvSpPr>
            <a:spLocks noGrp="1"/>
          </p:cNvSpPr>
          <p:nvPr>
            <p:ph idx="10"/>
          </p:nvPr>
        </p:nvSpPr>
        <p:spPr/>
        <p:txBody>
          <a:bodyPr/>
          <a:lstStyle/>
          <a:p>
            <a:r>
              <a:rPr lang="en-GB" err="1"/>
              <a:t>Verlinkungen</a:t>
            </a:r>
            <a:r>
              <a:rPr lang="en-GB"/>
              <a:t> </a:t>
            </a:r>
            <a:r>
              <a:rPr lang="en-GB" err="1"/>
              <a:t>letztmals</a:t>
            </a:r>
            <a:r>
              <a:rPr lang="en-GB"/>
              <a:t> </a:t>
            </a:r>
            <a:r>
              <a:rPr lang="en-GB" err="1"/>
              <a:t>überprüft</a:t>
            </a:r>
            <a:r>
              <a:rPr lang="en-GB"/>
              <a:t> am 15.07.2024</a:t>
            </a:r>
            <a:endParaRPr lang="en-CH"/>
          </a:p>
        </p:txBody>
      </p:sp>
      <p:sp>
        <p:nvSpPr>
          <p:cNvPr id="2" name="Title 1">
            <a:extLst>
              <a:ext uri="{FF2B5EF4-FFF2-40B4-BE49-F238E27FC236}">
                <a16:creationId xmlns:a16="http://schemas.microsoft.com/office/drawing/2014/main" id="{7829DE73-D500-45FF-B97B-F8C441186234}"/>
              </a:ext>
            </a:extLst>
          </p:cNvPr>
          <p:cNvSpPr>
            <a:spLocks noGrp="1"/>
          </p:cNvSpPr>
          <p:nvPr>
            <p:ph type="title"/>
          </p:nvPr>
        </p:nvSpPr>
        <p:spPr/>
        <p:txBody>
          <a:bodyPr>
            <a:normAutofit/>
          </a:bodyPr>
          <a:lstStyle/>
          <a:p>
            <a:r>
              <a:rPr lang="en-US" err="1">
                <a:latin typeface="Helvetica Neue" panose="02000503000000020004"/>
              </a:rPr>
              <a:t>Quellenverzeichnis</a:t>
            </a:r>
            <a:endParaRPr lang="en-CH"/>
          </a:p>
        </p:txBody>
      </p:sp>
      <p:sp>
        <p:nvSpPr>
          <p:cNvPr id="4" name="Abgerundetes Rechteck 1">
            <a:hlinkClick r:id="rId25" action="ppaction://hlinksldjump"/>
            <a:extLst>
              <a:ext uri="{FF2B5EF4-FFF2-40B4-BE49-F238E27FC236}">
                <a16:creationId xmlns:a16="http://schemas.microsoft.com/office/drawing/2014/main" id="{DE315600-7171-45D5-B3AC-449577A9419D}"/>
              </a:ext>
            </a:extLst>
          </p:cNvPr>
          <p:cNvSpPr/>
          <p:nvPr/>
        </p:nvSpPr>
        <p:spPr>
          <a:xfrm>
            <a:off x="10589896"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200" b="1">
                <a:latin typeface="Helvetica Neue" panose="02000503000000020004" pitchFamily="2" charset="0"/>
                <a:ea typeface="Helvetica Neue" panose="02000503000000020004" pitchFamily="2" charset="0"/>
                <a:cs typeface="Helvetica Neue" panose="02000503000000020004" pitchFamily="2" charset="0"/>
              </a:rPr>
              <a:t>IMPRESSUM</a:t>
            </a:r>
            <a:endParaRPr lang="de-DE" sz="1400" b="1">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Abgerundetes Rechteck 1">
            <a:hlinkClick r:id="rId26" action="ppaction://hlinksldjump"/>
            <a:extLst>
              <a:ext uri="{FF2B5EF4-FFF2-40B4-BE49-F238E27FC236}">
                <a16:creationId xmlns:a16="http://schemas.microsoft.com/office/drawing/2014/main" id="{55C5650D-8EFE-42BA-A505-469094D4C7C0}"/>
              </a:ext>
            </a:extLst>
          </p:cNvPr>
          <p:cNvSpPr/>
          <p:nvPr/>
        </p:nvSpPr>
        <p:spPr>
          <a:xfrm>
            <a:off x="8861465" y="6215948"/>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a:latin typeface="Helvetica Neue" panose="02000503000000020004" pitchFamily="2" charset="0"/>
                <a:ea typeface="Helvetica Neue" panose="02000503000000020004" pitchFamily="2" charset="0"/>
                <a:cs typeface="Helvetica Neue" panose="02000503000000020004" pitchFamily="2" charset="0"/>
              </a:rPr>
              <a:t>ZURÜCK</a:t>
            </a:r>
            <a:endParaRPr lang="de-DE" b="1">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3314468717"/>
      </p:ext>
    </p:extLst>
  </p:cSld>
  <p:clrMapOvr>
    <a:masterClrMapping/>
  </p:clrMapOvr>
  <p:transition spd="slow" advClick="0">
    <p:push dir="u"/>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8AB94842-F1DC-493E-96BE-5463BC0CFF3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78042" y="5562846"/>
            <a:ext cx="2205958" cy="1029447"/>
          </a:xfrm>
          <a:prstGeom prst="rect">
            <a:avLst/>
          </a:prstGeom>
        </p:spPr>
      </p:pic>
      <p:pic>
        <p:nvPicPr>
          <p:cNvPr id="2" name="Grafik 1" descr="Ein Bild, das Schrift, Text, Grafiken, Logo enthält.&#10;&#10;Automatisch generierte Beschreibung">
            <a:extLst>
              <a:ext uri="{FF2B5EF4-FFF2-40B4-BE49-F238E27FC236}">
                <a16:creationId xmlns:a16="http://schemas.microsoft.com/office/drawing/2014/main" id="{47B5AD42-8114-1F08-2E65-A7EF542C800D}"/>
              </a:ext>
            </a:extLst>
          </p:cNvPr>
          <p:cNvPicPr>
            <a:picLocks noChangeAspect="1"/>
          </p:cNvPicPr>
          <p:nvPr/>
        </p:nvPicPr>
        <p:blipFill>
          <a:blip r:embed="rId4"/>
          <a:stretch>
            <a:fillRect/>
          </a:stretch>
        </p:blipFill>
        <p:spPr>
          <a:xfrm>
            <a:off x="5639044" y="5562846"/>
            <a:ext cx="3716705" cy="1029447"/>
          </a:xfrm>
          <a:prstGeom prst="rect">
            <a:avLst/>
          </a:prstGeom>
        </p:spPr>
      </p:pic>
      <p:sp>
        <p:nvSpPr>
          <p:cNvPr id="3" name="Content Placeholder 2">
            <a:extLst>
              <a:ext uri="{FF2B5EF4-FFF2-40B4-BE49-F238E27FC236}">
                <a16:creationId xmlns:a16="http://schemas.microsoft.com/office/drawing/2014/main" id="{6F475822-EED0-4661-82E8-E0B7D481005E}"/>
              </a:ext>
            </a:extLst>
          </p:cNvPr>
          <p:cNvSpPr>
            <a:spLocks noGrp="1"/>
          </p:cNvSpPr>
          <p:nvPr>
            <p:ph idx="1"/>
          </p:nvPr>
        </p:nvSpPr>
        <p:spPr>
          <a:xfrm>
            <a:off x="406400" y="1046089"/>
            <a:ext cx="10947400" cy="5354712"/>
          </a:xfrm>
        </p:spPr>
        <p:txBody>
          <a:bodyPr>
            <a:normAutofit/>
          </a:bodyPr>
          <a:lstStyle/>
          <a:p>
            <a:r>
              <a:rPr lang="de-CH"/>
              <a:t>© August 2024</a:t>
            </a:r>
            <a:endParaRPr lang="en-CH"/>
          </a:p>
          <a:p>
            <a:r>
              <a:rPr lang="de-CH"/>
              <a:t>Citizen Science Zürich, Science et Cité (Schweiz forscht)</a:t>
            </a:r>
            <a:endParaRPr lang="en-GB"/>
          </a:p>
          <a:p>
            <a:endParaRPr lang="en-GB"/>
          </a:p>
          <a:p>
            <a:endParaRPr lang="en-CH"/>
          </a:p>
          <a:p>
            <a:r>
              <a:rPr lang="de-CH" b="1">
                <a:solidFill>
                  <a:schemeClr val="bg1"/>
                </a:solidFill>
                <a:highlight>
                  <a:srgbClr val="000000"/>
                </a:highlight>
              </a:rPr>
              <a:t>Redaktion</a:t>
            </a:r>
            <a:endParaRPr lang="en-CH" b="1">
              <a:solidFill>
                <a:schemeClr val="bg1"/>
              </a:solidFill>
              <a:highlight>
                <a:srgbClr val="000000"/>
              </a:highlight>
            </a:endParaRPr>
          </a:p>
          <a:p>
            <a:r>
              <a:rPr lang="de-CH"/>
              <a:t>Melanie Brand, Nikola Stosic</a:t>
            </a:r>
            <a:endParaRPr lang="en-CH"/>
          </a:p>
          <a:p>
            <a:r>
              <a:rPr lang="de-CH"/>
              <a:t> </a:t>
            </a:r>
            <a:endParaRPr lang="en-CH"/>
          </a:p>
          <a:p>
            <a:r>
              <a:rPr lang="de-CH" b="1">
                <a:solidFill>
                  <a:schemeClr val="bg1"/>
                </a:solidFill>
                <a:highlight>
                  <a:srgbClr val="000000"/>
                </a:highlight>
              </a:rPr>
              <a:t>Gestaltung</a:t>
            </a:r>
            <a:endParaRPr lang="en-CH" b="1">
              <a:solidFill>
                <a:schemeClr val="bg1"/>
              </a:solidFill>
              <a:highlight>
                <a:srgbClr val="000000"/>
              </a:highlight>
            </a:endParaRPr>
          </a:p>
          <a:p>
            <a:r>
              <a:rPr lang="de-CH"/>
              <a:t>Ursina Roffler</a:t>
            </a:r>
            <a:endParaRPr lang="en-CH"/>
          </a:p>
          <a:p>
            <a:r>
              <a:rPr lang="de-CH"/>
              <a:t> </a:t>
            </a:r>
            <a:endParaRPr lang="en-CH"/>
          </a:p>
          <a:p>
            <a:r>
              <a:rPr lang="de-CH" b="1">
                <a:solidFill>
                  <a:schemeClr val="bg1"/>
                </a:solidFill>
                <a:highlight>
                  <a:srgbClr val="000000"/>
                </a:highlight>
              </a:rPr>
              <a:t>Kontakt</a:t>
            </a:r>
            <a:endParaRPr lang="en-CH" b="1">
              <a:solidFill>
                <a:schemeClr val="bg1"/>
              </a:solidFill>
              <a:highlight>
                <a:srgbClr val="000000"/>
              </a:highlight>
            </a:endParaRPr>
          </a:p>
          <a:p>
            <a:r>
              <a:rPr lang="de-CH">
                <a:hlinkClick r:id="rId5">
                  <a:extLst>
                    <a:ext uri="{A12FA001-AC4F-418D-AE19-62706E023703}">
                      <ahyp:hlinkClr xmlns:ahyp="http://schemas.microsoft.com/office/drawing/2018/hyperlinkcolor" val="tx"/>
                    </a:ext>
                  </a:extLst>
                </a:hlinkClick>
              </a:rPr>
              <a:t>info@citizenscience.ch</a:t>
            </a:r>
            <a:endParaRPr lang="de-CH"/>
          </a:p>
          <a:p>
            <a:r>
              <a:rPr lang="de-CH">
                <a:hlinkClick r:id="rId6">
                  <a:extLst>
                    <a:ext uri="{A12FA001-AC4F-418D-AE19-62706E023703}">
                      <ahyp:hlinkClr xmlns:ahyp="http://schemas.microsoft.com/office/drawing/2018/hyperlinkcolor" val="tx"/>
                    </a:ext>
                  </a:extLst>
                </a:hlinkClick>
              </a:rPr>
              <a:t>cs@science-et-cite.ch</a:t>
            </a:r>
            <a:endParaRPr lang="de-CH"/>
          </a:p>
          <a:p>
            <a:endParaRPr lang="en-CH"/>
          </a:p>
        </p:txBody>
      </p:sp>
      <p:sp>
        <p:nvSpPr>
          <p:cNvPr id="9" name="Title 8">
            <a:extLst>
              <a:ext uri="{FF2B5EF4-FFF2-40B4-BE49-F238E27FC236}">
                <a16:creationId xmlns:a16="http://schemas.microsoft.com/office/drawing/2014/main" id="{54C45A50-E4B1-4BD5-A192-8F3890ADA002}"/>
              </a:ext>
            </a:extLst>
          </p:cNvPr>
          <p:cNvSpPr>
            <a:spLocks noGrp="1"/>
          </p:cNvSpPr>
          <p:nvPr>
            <p:ph type="title"/>
          </p:nvPr>
        </p:nvSpPr>
        <p:spPr>
          <a:xfrm>
            <a:off x="406400" y="457199"/>
            <a:ext cx="10947400" cy="462803"/>
          </a:xfrm>
        </p:spPr>
        <p:txBody>
          <a:bodyPr>
            <a:noAutofit/>
          </a:bodyPr>
          <a:lstStyle/>
          <a:p>
            <a:r>
              <a:rPr lang="de-CH"/>
              <a:t>Impressum</a:t>
            </a:r>
            <a:endParaRPr lang="en-CH"/>
          </a:p>
        </p:txBody>
      </p:sp>
      <p:sp>
        <p:nvSpPr>
          <p:cNvPr id="4" name="Abgerundetes Rechteck 3">
            <a:hlinkClick r:id="rId7" action="ppaction://hlinksldjump"/>
            <a:extLst>
              <a:ext uri="{FF2B5EF4-FFF2-40B4-BE49-F238E27FC236}">
                <a16:creationId xmlns:a16="http://schemas.microsoft.com/office/drawing/2014/main" id="{55778A2C-8C95-3FBE-DEC9-330996912B1C}"/>
              </a:ext>
            </a:extLst>
          </p:cNvPr>
          <p:cNvSpPr/>
          <p:nvPr/>
        </p:nvSpPr>
        <p:spPr>
          <a:xfrm>
            <a:off x="508000" y="6213232"/>
            <a:ext cx="1382752" cy="375138"/>
          </a:xfrm>
          <a:prstGeom prst="roundRect">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de-DE" sz="1600" b="1" dirty="0">
                <a:latin typeface="Helvetica Neue" panose="02000503000000020004" pitchFamily="2" charset="0"/>
                <a:ea typeface="Helvetica Neue" panose="02000503000000020004" pitchFamily="2" charset="0"/>
                <a:cs typeface="Helvetica Neue" panose="02000503000000020004" pitchFamily="2" charset="0"/>
              </a:rPr>
              <a:t>INTRO</a:t>
            </a:r>
            <a:endParaRPr lang="de-DE" b="1" dirty="0">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2562476520"/>
      </p:ext>
    </p:extLst>
  </p:cSld>
  <p:clrMapOvr>
    <a:masterClrMapping/>
  </p:clrMapOvr>
  <p:transition spd="slow" advClick="0">
    <p:push dir="u"/>
  </p:transition>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4">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E55AC569-83CB-4B9B-8DAB-11075C996D42}">
  <we:reference id="e765dd0b-6697-44aa-9025-1ce65686c598" version="3.7.0.0" store="EXCatalog" storeType="EXCatalog"/>
  <we:alternateReferences>
    <we:reference id="WA104380519" version="3.7.0.0" store="de-CH"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0</TotalTime>
  <Words>8823</Words>
  <Application>Microsoft Macintosh PowerPoint</Application>
  <PresentationFormat>Breitbild</PresentationFormat>
  <Paragraphs>705</Paragraphs>
  <Slides>98</Slides>
  <Notes>10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98</vt:i4>
      </vt:variant>
    </vt:vector>
  </HeadingPairs>
  <TitlesOfParts>
    <vt:vector size="102" baseType="lpstr">
      <vt:lpstr>Arial</vt:lpstr>
      <vt:lpstr>Calibri</vt:lpstr>
      <vt:lpstr>Helvetica Neue</vt:lpstr>
      <vt:lpstr>Office</vt:lpstr>
      <vt:lpstr>PowerPoint-Präsentation</vt:lpstr>
      <vt:lpstr>PowerPoint-Präsentation</vt:lpstr>
      <vt:lpstr>Citizen-Science-Checkliste: Dein Projektleitfaden</vt:lpstr>
      <vt:lpstr>Bevor es los geht…</vt:lpstr>
      <vt:lpstr>INTRO: Die 10 Schweizer Citizen-Science-Prinzipien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Prinzip 1: Voraussetzung</vt:lpstr>
      <vt:lpstr>PowerPoint-Präsentation</vt:lpstr>
      <vt:lpstr>PowerPoint-Präsentation</vt:lpstr>
      <vt:lpstr>PowerPoint-Präsentation</vt:lpstr>
      <vt:lpstr>Prinzip 2: Ziel</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Prinzip 3: Mehrwert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Prinzip 4: Partizipationsgrad</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Prinzip 5: Kommunikation</vt:lpstr>
      <vt:lpstr>PowerPoint-Präsentation</vt:lpstr>
      <vt:lpstr>PowerPoint-Präsentation</vt:lpstr>
      <vt:lpstr>PowerPoint-Präsentation</vt:lpstr>
      <vt:lpstr>Prinzip 6: Forschungsmethode und -kontrolle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Prinzip 7: Daten, Publikation  und Sicherheit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Prinzip 8: Evaluation</vt:lpstr>
      <vt:lpstr>PowerPoint-Präsentation</vt:lpstr>
      <vt:lpstr>PowerPoint-Präsentation</vt:lpstr>
      <vt:lpstr>PowerPoint-Präsentation</vt:lpstr>
      <vt:lpstr>Prinzip 9: Unterstützung</vt:lpstr>
      <vt:lpstr>PowerPoint-Präsentation</vt:lpstr>
      <vt:lpstr>PowerPoint-Präsentation</vt:lpstr>
      <vt:lpstr>PowerPoint-Präsentation</vt:lpstr>
      <vt:lpstr>PowerPoint-Präsentation</vt:lpstr>
      <vt:lpstr>PowerPoint-Präsentation</vt:lpstr>
      <vt:lpstr>PowerPoint-Präsentation</vt:lpstr>
      <vt:lpstr>Prinzip 10: Anerkennung</vt:lpstr>
      <vt:lpstr>Quellenverzeichnis</vt:lpstr>
      <vt:lpstr>Impressum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dc:title>
  <dc:creator>Nikola Stosic</dc:creator>
  <cp:lastModifiedBy>Nikola Stosic</cp:lastModifiedBy>
  <cp:revision>1070</cp:revision>
  <cp:lastPrinted>2024-08-15T12:01:41Z</cp:lastPrinted>
  <dcterms:created xsi:type="dcterms:W3CDTF">2023-12-06T09:48:09Z</dcterms:created>
  <dcterms:modified xsi:type="dcterms:W3CDTF">2024-08-26T09:00:43Z</dcterms:modified>
</cp:coreProperties>
</file>